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12192000"/>
  <p:notesSz cx="6858000" cy="9144000"/>
  <p:embeddedFontLst>
    <p:embeddedFont>
      <p:font typeface="Play"/>
      <p:regular r:id="rId33"/>
      <p:bold r:id="rId34"/>
    </p:embeddedFont>
    <p:embeddedFont>
      <p:font typeface="Helvetica Neue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39" roundtripDataSignature="AMtx7mgwdjVRWe4pZPoCkwDGa61S9a1D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Play-regular.fntdata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34" Type="http://schemas.openxmlformats.org/officeDocument/2006/relationships/font" Target="fonts/Play-bold.fntdata"/><Relationship Id="rId15" Type="http://schemas.openxmlformats.org/officeDocument/2006/relationships/slide" Target="slides/slide10.xml"/><Relationship Id="rId37" Type="http://schemas.openxmlformats.org/officeDocument/2006/relationships/font" Target="fonts/HelveticaNeue-italic.fntdata"/><Relationship Id="rId14" Type="http://schemas.openxmlformats.org/officeDocument/2006/relationships/slide" Target="slides/slide9.xml"/><Relationship Id="rId36" Type="http://schemas.openxmlformats.org/officeDocument/2006/relationships/font" Target="fonts/HelveticaNeue-bold.fntdata"/><Relationship Id="rId17" Type="http://schemas.openxmlformats.org/officeDocument/2006/relationships/slide" Target="slides/slide12.xml"/><Relationship Id="rId39" Type="http://customschemas.google.com/relationships/presentationmetadata" Target="metadata"/><Relationship Id="rId16" Type="http://schemas.openxmlformats.org/officeDocument/2006/relationships/slide" Target="slides/slide11.xml"/><Relationship Id="rId38" Type="http://schemas.openxmlformats.org/officeDocument/2006/relationships/font" Target="fonts/HelveticaNeue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6" name="Google Shape;14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8" name="Google Shape;15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4" name="Google Shape;16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1" name="Google Shape;171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4" name="Google Shape;184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0" name="Google Shape;190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6" name="Google Shape;196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2" name="Google Shape;202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8" name="Google Shape;208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4" name="Google Shape;214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0" name="Google Shape;22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6" name="Google Shape;22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2" name="Google Shape;232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8" name="Google Shape;238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4" name="Google Shape;244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84720c5178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g384720c5178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84720c5178_0_8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g384720c5178_0_8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g384720c5178_0_8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84720c5178_0_16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g384720c5178_0_16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g384720c5178_0_16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8" name="Google Shape;12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4" name="Google Shape;13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  <a:defRPr b="1" i="0" sz="600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  <a:defRPr b="0" i="0"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  <a:defRPr b="0" i="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BACAA">
            <a:alpha val="18431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</a:pPr>
            <a:r>
              <a:rPr lang="cs-CZ"/>
              <a:t>Lokomoce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4079875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rPr lang="cs-CZ"/>
              <a:t>Mgr. Vanda Šilhová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12192000" cy="479502"/>
          </a:xfrm>
          <a:prstGeom prst="rect">
            <a:avLst/>
          </a:prstGeom>
          <a:solidFill>
            <a:srgbClr val="7A9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VŠZ - ZÁKLADY FYZIOTERAPIE, 1. ročník, 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 rot="5400000">
            <a:off x="7874000" y="2543386"/>
            <a:ext cx="4318000" cy="4318000"/>
          </a:xfrm>
          <a:prstGeom prst="teardrop">
            <a:avLst>
              <a:gd fmla="val 100000" name="adj"/>
            </a:avLst>
          </a:prstGeom>
          <a:solidFill>
            <a:srgbClr val="8BACAA">
              <a:alpha val="941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Pomůcky opěrné</a:t>
            </a:r>
            <a:endParaRPr/>
          </a:p>
        </p:txBody>
      </p:sp>
      <p:sp>
        <p:nvSpPr>
          <p:cNvPr id="143" name="Google Shape;143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umožňují při chůzi odlehčit DK a zlepšují stabilitu (nutná je zachovalá opěrná funkce alespoň 1DK a nosná funkce HKK)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b="1" lang="cs-CZ"/>
              <a:t>pevné </a:t>
            </a:r>
            <a:r>
              <a:rPr lang="cs-CZ"/>
              <a:t>– madla, zábradlí, bradlový chodník, ohrádka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b="1" lang="cs-CZ"/>
              <a:t>přenosné</a:t>
            </a:r>
            <a:r>
              <a:rPr lang="cs-CZ"/>
              <a:t> – hole, berle (francouzské = FB, podpažní = PB), kozičky, opěrky, chodítka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Pomůcky substituční a kompenzační</a:t>
            </a:r>
            <a:endParaRPr/>
          </a:p>
        </p:txBody>
      </p:sp>
      <p:sp>
        <p:nvSpPr>
          <p:cNvPr id="149" name="Google Shape;14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nahrazují ztracenou opěrnou a lokomoční funkci DKK, či kompenzují jejich funkční deficit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ortézy, protézy, dlahy, bandáže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vozíky (mechanické, elektrické)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Berle</a:t>
            </a:r>
            <a:endParaRPr/>
          </a:p>
        </p:txBody>
      </p:sp>
      <p:sp>
        <p:nvSpPr>
          <p:cNvPr id="155" name="Google Shape;155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Stavba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nosný skelet (různého tvaru – rovný/zalomený) – zakončený gumovým násadcem (popř. protiskluzovým zařízením)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opěrka ruky, předloketní/podpažní opěrka (různých tvarů a povrchů)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Nastavení správné výšky berlí</a:t>
            </a:r>
            <a:endParaRPr/>
          </a:p>
        </p:txBody>
      </p:sp>
      <p:sp>
        <p:nvSpPr>
          <p:cNvPr id="161" name="Google Shape;161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možnosti: teleskopicky, pomocí šroubů, uříznutím, vyvrtáním nových děr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zásady: nastavit shodně obě berle, také vzhledem k výšce obuvi, dotáhnout šrouby, zkontrolovat gumový násadec, celkovou funkčnost a nosnost pomůcky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berle nastavit ve vzpřímeném stoji a znovu zkontrolovat funkčnost zj. při chůzi pacienta (sledováním držení těla)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nesprávná výška berlí: činí chůzi namáhavější, vede k přetěžování/ nesprávnému zatěžování různých částí těla, může vyvolat dlouhodobé až trvalé potíže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příliš krátké berle: pacient ohnutý v předklonu, popř. chodí s pokrčenými koleny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příliš vysoké berle: nutí zvedat ramena, viset na berlích v podpaží, došlapovat na špičky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Podpažní berle</a:t>
            </a:r>
            <a:endParaRPr/>
          </a:p>
        </p:txBody>
      </p:sp>
      <p:sp>
        <p:nvSpPr>
          <p:cNvPr id="167" name="Google Shape;167;p11"/>
          <p:cNvSpPr txBox="1"/>
          <p:nvPr>
            <p:ph idx="1" type="body"/>
          </p:nvPr>
        </p:nvSpPr>
        <p:spPr>
          <a:xfrm>
            <a:off x="838200" y="1825625"/>
            <a:ext cx="99555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podpažní opěrka asi 5cm pod axilu (jinak útlak nervů a cév) – pacient nesmí na berlích viset, nesmí se mu zvedat ramena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opěru v podpaží dovolit jen při některých činnostech (umývání rukou) jinak slouží pouze k fixaci mezi trupem a HK pacienta (nemá význam změkčování podpažní opěrky ovázáním)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výška opěry ruky: při natažené HK – 3 cm nad štěrbinou ruky sevřené v pěst – to umožní relativní zkrácení berlí a to dorzální flexí v zápěstí nebo flexí v loktech ve stř. fázi opory a relativní prodloužení délky holí při přednožení a zanožení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výhody: lepší možnost odlehčení postižené DK, větší stabilita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nevýhody: menší bezpečnost při chůzi po schodech</a:t>
            </a:r>
            <a:endParaRPr/>
          </a:p>
        </p:txBody>
      </p:sp>
      <p:pic>
        <p:nvPicPr>
          <p:cNvPr descr="Podpažní berle | Meyra ČR" id="168" name="Google Shape;168;p11"/>
          <p:cNvPicPr preferRelativeResize="0"/>
          <p:nvPr/>
        </p:nvPicPr>
        <p:blipFill rotWithShape="1">
          <a:blip r:embed="rId3">
            <a:alphaModFix/>
          </a:blip>
          <a:srcRect b="0" l="28078" r="34342" t="0"/>
          <a:stretch/>
        </p:blipFill>
        <p:spPr>
          <a:xfrm>
            <a:off x="10390908" y="1684296"/>
            <a:ext cx="1634275" cy="43488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Francouzské berle</a:t>
            </a:r>
            <a:endParaRPr/>
          </a:p>
        </p:txBody>
      </p:sp>
      <p:sp>
        <p:nvSpPr>
          <p:cNvPr id="174" name="Google Shape;174;p12"/>
          <p:cNvSpPr txBox="1"/>
          <p:nvPr>
            <p:ph idx="1" type="body"/>
          </p:nvPr>
        </p:nvSpPr>
        <p:spPr>
          <a:xfrm>
            <a:off x="838200" y="1825625"/>
            <a:ext cx="9336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=předloketní, kanadské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umožní až 100% odlehčení DK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výška opěry rukou stejně jako u podpažních, předloketní opěra se nenastavuje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správná chůze s mírnou dorzální flexí zápěstí, mírně pokrčenými lokty a nezvedat ramena</a:t>
            </a:r>
            <a:endParaRPr/>
          </a:p>
        </p:txBody>
      </p:sp>
      <p:pic>
        <p:nvPicPr>
          <p:cNvPr descr="Francouzská berle Meyra VCBP0042 - 1ks—Černá, výškově nastavitelná - Rychlé  Berle" id="175" name="Google Shape;175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74778" y="847898"/>
            <a:ext cx="1551074" cy="5452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Typy chůze dle možnosti zatížení DK</a:t>
            </a:r>
            <a:endParaRPr/>
          </a:p>
        </p:txBody>
      </p:sp>
      <p:sp>
        <p:nvSpPr>
          <p:cNvPr id="181" name="Google Shape;181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chůze s plným odlehčením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chůze s částečným zatížením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chůze s plným zatížením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Typy chůze dle počtu dob</a:t>
            </a:r>
            <a:endParaRPr/>
          </a:p>
        </p:txBody>
      </p:sp>
      <p:sp>
        <p:nvSpPr>
          <p:cNvPr id="187" name="Google Shape;18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čtyřdobá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třídobá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dvoudobá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Metodické zásady</a:t>
            </a:r>
            <a:endParaRPr/>
          </a:p>
        </p:txBody>
      </p:sp>
      <p:sp>
        <p:nvSpPr>
          <p:cNvPr id="193" name="Google Shape;193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zajistit bezpečí nemocného – zprvu nemocného přidržovat, prevence pádů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kontrola rytmu chůze, vychylování trupu (např. držením za pánev, chůze před zrcadlem apod.)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začíná se nácvikem pomalé chůze s kratšími kroky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správně nastavená výška berlí (nezavěšovat se v podpaží, neviset na berlích)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kontrolovat způsob a míru odlehčení DK (např. pomocí osobní váhy, palpační kontrola aktivace obou m. triceps brachii)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správný motorický stereotyp kladení a odvíjení chodidla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Vlastní nácvik chůze o berlích</a:t>
            </a:r>
            <a:endParaRPr/>
          </a:p>
        </p:txBody>
      </p:sp>
      <p:sp>
        <p:nvSpPr>
          <p:cNvPr id="199" name="Google Shape;199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správně vysvětlit nemocnému účel použití berlí při chůzi (odlehčení – úplné/částečné, zlepšení balančních schopností, jistoty při chůzi apod.)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začít nácvikem správného stoje o berlích, nácvik posunování berlí vpřed a vzad, do strany a zpět, nácvik přesouvání těžiště k berlím a zpět do rovnovážného stoje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vlastní nácvik některého typu chůze dle konkrétního postižení pacienta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Chůze</a:t>
            </a:r>
            <a:endParaRPr/>
          </a:p>
        </p:txBody>
      </p:sp>
      <p:sp>
        <p:nvSpPr>
          <p:cNvPr id="93" name="Google Shape;93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základní lokomoční stereotyp, charakteristický pro každého jedince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cyklický střídavý pohyb DKK se souhyby celého těla s účelem přesunu z místa na místo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střídání fáze oporné a fáze švihové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Konkrétní příklady různých typů chůzí:</a:t>
            </a:r>
            <a:endParaRPr/>
          </a:p>
        </p:txBody>
      </p:sp>
      <p:sp>
        <p:nvSpPr>
          <p:cNvPr id="205" name="Google Shape;205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b="1" lang="cs-CZ"/>
              <a:t>Chůze v chodítku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používají pacienti se zhoršenou stabilitou, při špatné opěrné funkci HKK, pacienti celkové kondičně oslabení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nutné je nastavení správné výšky, zajištění pacienta proti pádu vzad tím, že stojíme za ním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postup: popojet chodítkem dopředu – krok postiženou DK – přísun/krok zdravou DK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Konkrétní příklady různých typů chůzí:</a:t>
            </a:r>
            <a:endParaRPr/>
          </a:p>
        </p:txBody>
      </p:sp>
      <p:sp>
        <p:nvSpPr>
          <p:cNvPr id="211" name="Google Shape;211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b="1" lang="cs-CZ"/>
              <a:t>Chůze nesením DK („prohupem“)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pacient nesmí vůbec přikládat DK – stavy po úrazech akrálních částí DK s nemožností přikládat DK (ta je pokrčená a nesena vzduchem)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postup: obě berle – prohup těla mezi/těsně před berle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Konkrétní příklady různých typů chůzí:</a:t>
            </a:r>
            <a:endParaRPr/>
          </a:p>
        </p:txBody>
      </p:sp>
      <p:sp>
        <p:nvSpPr>
          <p:cNvPr id="217" name="Google Shape;217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rPr b="1" lang="cs-CZ"/>
              <a:t>Chůze s plným odlehčením či částečným zatížením DK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pacient nesmí vůbec a nebo pouze částečně zatížit DK (dle ordinace lékaře, kontrola na osobní váze)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váhu těla a postižené DK odlehčuje berlemi, chodidlo však klade na podložku!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čtyřdobá: levá berle – pravá berle – postižená DK mezi berle – zdravá DK přísun/před berle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třídobá: obě berle současně – postižená DK mezi berle – zdravá DK přísun/před berle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dvoudobá: obě berle a postižená DK současně – zdravá DK před berle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Konkrétní příklady různých typů chůzí:</a:t>
            </a:r>
            <a:endParaRPr/>
          </a:p>
        </p:txBody>
      </p:sp>
      <p:sp>
        <p:nvSpPr>
          <p:cNvPr id="223" name="Google Shape;223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b="1" lang="cs-CZ"/>
              <a:t>Chůze s částečným odlehčením obou DKK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používají pacienti s postižením obou DKK (RA, artróza, úrazy, operace)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čtyřdobá: levá berle – pravá DK – pravá berle – levá DK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dvoudobá: levá berle a pravá DK – pravá berle a levá DK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Konkrétní příklady různých typů chůzí:</a:t>
            </a:r>
            <a:endParaRPr/>
          </a:p>
        </p:txBody>
      </p:sp>
      <p:sp>
        <p:nvSpPr>
          <p:cNvPr id="229" name="Google Shape;229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b="1" lang="cs-CZ"/>
              <a:t>Chůze švihem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používají pacienti po amputaci (bez protézy)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sled: obě berle dopředu – posun celého těla před berle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Chyby při chůzi </a:t>
            </a:r>
            <a:endParaRPr/>
          </a:p>
        </p:txBody>
      </p:sp>
      <p:sp>
        <p:nvSpPr>
          <p:cNvPr id="235" name="Google Shape;235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vytáčení chodidla do ZR/VR – nutné korigovat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špatné kladení a odvíjení chodidla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nedostatečné/nadměrné zatěžování nemocné DK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nestejná délka kroku – pacient má tendenci dělat dlouhý krok nemocnou a krátký zdravou DK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chůze se skloněnou hlavou – je nutné se napřímit a dívat se před sebe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zavěšení se do berlí v podpaží (nebezpečí poškození axilárního plexu)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ramena vytažená nahoru k uším při nesprávné výšce berlí (riziko vzniku VAS)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chůze s cirkumdukcí a elevací pánve (při neschopnosti pokrčit koleno nemocné DK)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Nácvik chůze po schodech</a:t>
            </a:r>
            <a:endParaRPr/>
          </a:p>
        </p:txBody>
      </p:sp>
      <p:sp>
        <p:nvSpPr>
          <p:cNvPr id="241" name="Google Shape;241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b="1" lang="cs-CZ"/>
              <a:t>Správný sled: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Chůze do schodů = zdravá – operovaná – obě berle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Chůze ze schodů = obě berle – operovaná – zdravá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Nácvik chůze po schodech</a:t>
            </a:r>
            <a:endParaRPr/>
          </a:p>
        </p:txBody>
      </p:sp>
      <p:sp>
        <p:nvSpPr>
          <p:cNvPr id="247" name="Google Shape;247;p2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rPr b="1" lang="cs-CZ"/>
              <a:t>Zásady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vždy je nutné dbát na bezpečnost pacienta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na schody jdeme až po dokonalém zvládnutí chůze po rovině, v indikovaných případech je někdy nutné nacvičovat správný sled berle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DKK na chodbě na 1 nízkém cvičném schůdku (starší osoby, špatná koordinace a stabilita)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při chůzi ze schodů stojíme před pacientem a fixujeme jeho pánev, popř. ramena zepředu, současně tím i zmenšujeme hloubku schodiště a strach pacienta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při chůzi do schodů jdeme za pacientem a mírně zboku, fixujeme za pánev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je možný nácvik chůze s 1 berlí a vzepřením se o zábradlí (ostatní je stejné)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pacient klade berle přibližně na střed schodu, soustředí se na chůzi, neohlíží se a s nikým se nebaví, musí mít pevnou obuv, cvičné schody by měly být pokud možno všechny stejně vysoké, dobře osvětlené, opatřené zábradlím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Při chůzi sledujeme</a:t>
            </a:r>
            <a:endParaRPr/>
          </a:p>
        </p:txBody>
      </p:sp>
      <p:sp>
        <p:nvSpPr>
          <p:cNvPr id="99" name="Google Shape;9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délka kroku </a:t>
            </a:r>
            <a:r>
              <a:rPr lang="cs-CZ"/>
              <a:t>– asi 60cm u dospělého, při asymetrii = kulhání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šíře</a:t>
            </a:r>
            <a:r>
              <a:rPr lang="cs-CZ"/>
              <a:t> – vzdálenost chodidel od stř. čáry, zvětšení = chůze o široké bázi, zúžení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úhel vychýlení špičky nohy</a:t>
            </a:r>
            <a:r>
              <a:rPr lang="cs-CZ"/>
              <a:t> – od osy chůze, asymetrie = dysbalance rotátorů kyčelních kl.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kročný mechanismus </a:t>
            </a:r>
            <a:endParaRPr b="1"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stereotyp zapínání sv. pánevního pl.: norma = trojflexe DK, pat. = elevace a rotace pánve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trojflexe – v kyčli, koleni, dorziflexi v hleznu (= zkracovací funkce DK)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pohyby v kloubech DK (omezení/zvětšení rozsahu)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odvíjení nohy od podložky (narušeno při afekcích nohy, porušené klenbě nožní)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synkinéza HKK </a:t>
            </a:r>
            <a:endParaRPr b="1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rychlost</a:t>
            </a:r>
            <a:r>
              <a:rPr lang="cs-CZ"/>
              <a:t> – nejprve nácvik pomalé chůze, norma 100 kroků/min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dýchání</a:t>
            </a:r>
            <a:r>
              <a:rPr lang="cs-CZ"/>
              <a:t> - plynulé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84720c5178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Fáze krokového cyklu</a:t>
            </a:r>
            <a:endParaRPr/>
          </a:p>
        </p:txBody>
      </p:sp>
      <p:sp>
        <p:nvSpPr>
          <p:cNvPr id="105" name="Google Shape;105;g384720c5178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lang="cs-CZ"/>
              <a:t>Názvosloví podle Vaughana (1992)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úder paty – heel strike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kontakt nohy – foot flat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střed stojné fáze – midstance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odvinutí paty – heel off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odraz palce – toe off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zrychlení – acceleration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střed švihové fáze – midswing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zpomalení – deceleration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4720c5178_0_8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Fáze krokového cyklu</a:t>
            </a:r>
            <a:endParaRPr/>
          </a:p>
        </p:txBody>
      </p:sp>
      <p:sp>
        <p:nvSpPr>
          <p:cNvPr id="112" name="Google Shape;112;g384720c5178_0_8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lang="cs-CZ"/>
              <a:t>Názvosloví podle Perryho (1992)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počáteční kontakt – initial contact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reakce na zatížení – loading response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střed stojné fáze – midstance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konečný stoj – terminal stance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předšvihová fáze – preswing phase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počáteční švih – initial swing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střed švihové fáze – midswing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konečný švih – terminal swing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84720c5178_0_16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t/>
            </a:r>
            <a:endParaRPr/>
          </a:p>
        </p:txBody>
      </p:sp>
      <p:pic>
        <p:nvPicPr>
          <p:cNvPr descr="Obsah obrázku skica, Tanec, Perokresba, umění&#10;&#10;Popis byl vytvořen automaticky" id="119" name="Google Shape;119;g384720c5178_0_16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8006" y="1280159"/>
            <a:ext cx="10995900" cy="403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Reedukace chůze</a:t>
            </a:r>
            <a:endParaRPr/>
          </a:p>
        </p:txBody>
      </p:sp>
      <p:sp>
        <p:nvSpPr>
          <p:cNvPr id="125" name="Google Shape;125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začíná se ve stoji u lůžku nácvikem kročných mechanismů na místě, poté v prostoru, nácvik přenášení váhy, úkrok do stran, dopředu a dozadu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chůze s dopomocí fyzioterapeuta (2 fyzioterapeutů) – vedení pacienta, zajištění opory (úchop pacienta z boku za ruku a loket), pocit bezpečí, kontrola prováděných pohybů při chůzi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Reedukace chůze</a:t>
            </a:r>
            <a:endParaRPr/>
          </a:p>
        </p:txBody>
      </p:sp>
      <p:sp>
        <p:nvSpPr>
          <p:cNvPr id="131" name="Google Shape;13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Následuje nácvik: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chůze po rovině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chůze po nerovném povrchu, v terénu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chůze po schodech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Helvetica Neue"/>
              <a:buNone/>
            </a:pPr>
            <a:r>
              <a:rPr lang="cs-CZ"/>
              <a:t>Nácvik chůze s lokomočními pomůckami</a:t>
            </a:r>
            <a:endParaRPr/>
          </a:p>
        </p:txBody>
      </p:sp>
      <p:sp>
        <p:nvSpPr>
          <p:cNvPr id="137" name="Google Shape;137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2024-10-01T16:01:51Z</dcterms:created>
  <dc:creator>Pavel Šilha</dc:creator>
</cp:coreProperties>
</file>