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12192000"/>
  <p:notesSz cx="6858000" cy="9144000"/>
  <p:embeddedFontLst>
    <p:embeddedFont>
      <p:font typeface="Play"/>
      <p:regular r:id="rId27"/>
      <p:bold r:id="rId28"/>
    </p:embeddedFont>
    <p:embeddedFont>
      <p:font typeface="Roboto"/>
      <p:regular r:id="rId29"/>
      <p:bold r:id="rId30"/>
      <p:italic r:id="rId31"/>
      <p:boldItalic r:id="rId32"/>
    </p:embeddedFont>
    <p:embeddedFont>
      <p:font typeface="Helvetica Neue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37" roundtripDataSignature="AMtx7mjI/97XfVcOulMSlaiLTkcMgxN7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Play-bold.fntdata"/><Relationship Id="rId27" Type="http://schemas.openxmlformats.org/officeDocument/2006/relationships/font" Target="fonts/Play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-italic.fntdata"/><Relationship Id="rId30" Type="http://schemas.openxmlformats.org/officeDocument/2006/relationships/font" Target="fonts/Roboto-bold.fntdata"/><Relationship Id="rId11" Type="http://schemas.openxmlformats.org/officeDocument/2006/relationships/slide" Target="slides/slide6.xml"/><Relationship Id="rId33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32" Type="http://schemas.openxmlformats.org/officeDocument/2006/relationships/font" Target="fonts/Roboto-boldItalic.fntdata"/><Relationship Id="rId13" Type="http://schemas.openxmlformats.org/officeDocument/2006/relationships/slide" Target="slides/slide8.xml"/><Relationship Id="rId35" Type="http://schemas.openxmlformats.org/officeDocument/2006/relationships/font" Target="fonts/HelveticaNeue-italic.fntdata"/><Relationship Id="rId12" Type="http://schemas.openxmlformats.org/officeDocument/2006/relationships/slide" Target="slides/slide7.xml"/><Relationship Id="rId34" Type="http://schemas.openxmlformats.org/officeDocument/2006/relationships/font" Target="fonts/HelveticaNeue-bold.fntdata"/><Relationship Id="rId15" Type="http://schemas.openxmlformats.org/officeDocument/2006/relationships/slide" Target="slides/slide10.xml"/><Relationship Id="rId37" Type="http://customschemas.google.com/relationships/presentationmetadata" Target="metadata"/><Relationship Id="rId14" Type="http://schemas.openxmlformats.org/officeDocument/2006/relationships/slide" Target="slides/slide9.xml"/><Relationship Id="rId36" Type="http://schemas.openxmlformats.org/officeDocument/2006/relationships/font" Target="fonts/HelveticaNeue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pevnost kostí na ohyb a na tlak. 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Poškození pevnosti znamená infrakci nebo frakturu kosti. Zatížení stojem nebo chůzí je v těchto případech kontraindikováno, stav vyžaduje léčbu imobilizací (prováděna chirurgem, ortopedem, traumatologem) tak, že postižený oddíl a minimálně kloub nad a pod ním je znehybněn vnitřní fixací (osteosyntéza nítrodřeňovým hřebem, dlahami, šrouby, drátem) do doby, kdy je kost pevná. To v případě konzervativní léčby znamená srůst reprezentovaný vytvořením pevného zevní fixací (sádrový obvaz, dlaha, zevní fixátory), nebo svalku, který je ověřen RTG kontrolou; v případě stabilní osteosyntézy může být doba podstatně kratší. 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Z hlediska možnosti zatěžování dělíme osteosutury na: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polohově stabilní (adaptační), která zajišťuje pouze kontakt fragmentů a osu postiženého segmentu a kinezioterapie zde nepřichází do pevného srůstu v úvahu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stabilní na funkční léčbu, která již umožňuje základní prvky kinezioterapie jako je izometrické cvičení svalstva, cévní gymnastika a podobně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stabilní na částečné statické zatížení, která dovolí kontrolované zatížení postižené končetiny, vyjádřené většinou v procentech nebo zlomku hmotnosti těla (například chirurgem povolené zatížení na 50%) nebo přímo v kg (například zátěž 10 kg).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Objektivizace zatížení se sleduje našlápnutím na osobní váze, kdy si rehabilitující nazkouší vjemy z postižené končetiny při vizuální kontrole dosažení doporučeného zatížení. Existují i tlakové spínače v botě, které signalizují překro- čení povolené zátěže. Přechodem k tomuto stupni zatížení je pokládání dolní končetiny na podložku ovšem zcela bez zatížení. Tímto se dosáhne proprioceptivní a exteroceptivní stimulace z płosky nohy bez statického namáhání. Zatížení je tak malé, že umožňuje vytažení listu papíru zpod končetiny. Naopak některé výkony umožňují téměř plné včasné zatěžování.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neporušená funkce nervového systému </a:t>
            </a:r>
            <a:endParaRPr>
              <a:highlight>
                <a:schemeClr val="lt1"/>
              </a:highlight>
            </a:endParaRPr>
          </a:p>
          <a:p>
            <a:pPr indent="-228600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Ztížení nebo znemožnění chůze mohou způsobit: </a:t>
            </a:r>
            <a:endParaRPr>
              <a:highlight>
                <a:schemeClr val="lt1"/>
              </a:highlight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paretické poruchy periferních motorických nervů • </a:t>
            </a:r>
            <a:endParaRPr>
              <a:highlight>
                <a:schemeClr val="lt1"/>
              </a:highlight>
            </a:endParaRPr>
          </a:p>
          <a:p>
            <a:pPr indent="-228600" lvl="3" marL="1600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Postižení antigravitačních a stabilizačních svalů (zajišťují fázi opory, která je definována jako doba od dotyku paty na podložce do okamžiku, kdy se odlepí prsty a z hlediska balance ji můžeme popsat jako souhrn dějů mezi ztrátou a znovuzískáváním rovnováhy - tyto svaly tedy zajišťují práci s těžištěm těla, které se během chůze přesouvá dopředu) vede k poruše statiky těla. </a:t>
            </a:r>
            <a:endParaRPr>
              <a:highlight>
                <a:schemeClr val="lt1"/>
              </a:highlight>
            </a:endParaRPr>
          </a:p>
          <a:p>
            <a:pPr indent="-228600" lvl="3" marL="1600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Postižení dynamicky pracujících svalů vede k poruše švihové fáze kroku, jež je definována jako doba od odrazu špičky nohy od podložky, pohyb vzduchem, do okamžiku došlápnutí na podložku. V této fázi se musí končetina zkrátit a opět prodloužit, což se děje pohybem v kloubech jako střídání flexe (trojflexe) a extenze. Tento pohyb znamená převod rotačního pohybu na přímočarý, místem převodu je kyčelní kloub. </a:t>
            </a:r>
            <a:endParaRPr>
              <a:highlight>
                <a:schemeClr val="lt1"/>
              </a:highlight>
            </a:endParaRPr>
          </a:p>
          <a:p>
            <a:pPr indent="-228600" lvl="2" marL="1143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poruchy souhry a koordinace svalů u poruchy centrálního motoneuronu - spastické nebo hypo- tonické syndromy, ataktické syndromy a podobně, ale i vadné pohybové programy vedoucí k alteraci funkce pohybového systému. Do této oblasti se promítá celá problematika posturální ontogeneze, jak byla naznačena v předchozích kapitolách - nelze uvažovat lokomoční funkce bez vztahu k funkci páteře, hrudníku, synkinetické souhry horních končetin. Zásadní význam pro možnosti reedukace chůze u paraplegií na podkladě transversální léze míšní má výše postižení ze segmentálního neurologického hlediska. Zde jisté možnosti skýtá výcvik musculus latissimus dorsi (inervace z nervus thoracodorsalis - kořeny C6-8, kaudální připojení vláken jako fascia thoracodorsalis na trnech posledních šesti hrudních obratlů, trnech bederníchobratlů, na hřebenu pánve a 3-4 posledních žeber; tato anatomická situace umožňuje i při poměrně vysokých lézích jistou stabilizaci a pohyb pánve, ale i zprostředkovanou propriocepci podložky vstoje i vsedě). </a:t>
            </a:r>
            <a:endParaRPr>
              <a:highlight>
                <a:schemeClr val="lt1"/>
              </a:highlight>
            </a:endParaRPr>
          </a:p>
          <a:p>
            <a:pPr indent="-228600" lvl="1" marL="685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Faktorem, který může výrazným způsobem zasáhnout do pohybové souhry (motorického progra- mu) chůze, je bolest, obzvláště trvá-li déle. Jejím projevem v lokomoci je antalgické kulhání, tj. odlehčení postižení končetiny a zkrácení doby jejího zatížení (asymetrie krokového cyklu). Do této skupiny můžeme zařadit i neparetické (funkční) poruchy, jako reflexní oslabení extenzního aparátu kolene po úrazech kolenního kloubu, oslabení hýžďového svalstva při afekcích sakroiliakál- ního skloubení atd</a:t>
            </a:r>
            <a:endParaRPr>
              <a:highlight>
                <a:schemeClr val="lt1"/>
              </a:highlight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AutoNum type="alphaLcParenR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 poruchy funkce svalového aparátu - úrazové, zánětlivé, degenerativní, metabolické a jiné poruchy svalů a jejich šlach a pochev šlachových, úponů a fascií, myopatie, myozitidy a podobně, eventuálně poruchy nervosvalového přenosu vzruchu (myasthenie, myotonie).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63" name="Google Shape;163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Je nutný k tomu, aby pacient pochopil účel cvičení alterovaných funkcí, k motivaci k reedukaci chůze, k odstranění psychických zábran (strach z pádu, ostych při použití pomůcek). Důležité mezičlánky na cestě reedukace chůze jsou sed a stoj.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70" name="Google Shape;170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2" name="Google Shape;182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3" name="Google Shape;183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9" name="Google Shape;189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0" name="Google Shape;190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6" name="Google Shape;196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Přesto jisté jednodušší prvky nebo dokonce deliberované nižší posturální mechanismy můžeme v reedukaci stoje za jistých okolností využít: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využití tlaku do kloubu (aproximace) v dlouhé ose dolní končetiny Tato proprioceptivní stimulace kloubních mechanoreceptorů vyvolává aktivitu extenzorů končetiny, což vede k jejímu natažení. V případě použití u dolní končetiny je to jedna z možností vytvoření pevné opory v extenzi končetiny.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využití facilitace extenzorů dolní končetiny exteroceptivní stimulací Exteroceptivní kožní stimulace (třením, kartáčováním) nad extenzory končetin vede k jejich facili- taci, což u dolní končetiny může být použito k posílení opěrné funkce. využívání a ovládání pozitivní podpůrné reakce dolních končetin** Tato reakce je sumární odpovědí na exteroceptivní (kožní z plosky nohy a to hlavně z její přední části) a proprioceptivní (z receptorů kloubů, šlach dolní končetiny) nebolestivé podněty při dotyku nebo tlaku na plosku nohy. Pro tuto posturální reakci (polysynaptický reflex) je typické, že dojde současně ke stahu flexorů i extensorů dolní končetiny, takže jejich antagonismus je setřen a obě svalové skupiny fixují klouby tak, že mění dolní končetinu v opěrný sloup. Protože informace o kontaktu chodidla s podložkou patří do komplexního vzorce stoje, je účelné je podporovat i u pacientů, kde není patologie tak hluboká, aby byla vyvolána reflexní podpůrná reakce. Z uvedeného vyplývá prospěšnost stimulace exteroceptorů plosky nohy při dlouhé imobili-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97" name="Google Shape;197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3" name="Google Shape;203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4" name="Google Shape;204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0" name="Google Shape;21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1" name="Google Shape;21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Rozfázujeme-li si jakýkoliv pohyb, dostaneme krátké časové úseky daného pohybu, jakési zmrzlé fáze, ze kterých je možné odvodit držení. Jde o postavení v kloubech při poloze nepohybu během pohybu.</a:t>
            </a:r>
            <a:endParaRPr/>
          </a:p>
        </p:txBody>
      </p:sp>
      <p:sp>
        <p:nvSpPr>
          <p:cNvPr id="96" name="Google Shape;9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7" name="Google Shape;217;p2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18" name="Google Shape;218;p2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24" name="Google Shape;224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schopnost zajistit takové držení těla, aby nedošlo k nezamýšlenému anebo nezřízenému pádu</a:t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cs-CZ"/>
              <a:t>při každém pohybu segmentu těla náročném na silové působneí (při zvednutí a držení břemene) je vždy generována kontrakční svalová síla, která je potřebná pro překonání odporu, tato je převedena na momenty sil v pákovém segmentovém systému lidského těla a vyvolává reakční svalové síly v celém pohybovém systému</a:t>
            </a:r>
            <a:endParaRPr/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 - Stoj a lokomoce jsou hlavní funkcí dolních končetin. Tomu odpovídá i jejich robustní stavba architektonika kostí a mohutnost svaloviny, která zajišťuje vyvíjení velké síly na pákách jednotlivých segmentů, kde břemenem je váha celého těla (zvětšená popřípadě i o váhu oblečení, neseného břemene či nástroje, doskokem).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Stoj z fyzikálního hlediska představuje labilní polohu těla podepřeného na relativně malé ploše kontaktních ploch plosek nohou s poměrně vysoko uloženým těžištěm.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Stupeň vyváženosti stoje je dán polohou průmětu téžnice těla do roviny opěrné báze těla (celé plochy vymezené okraji kontaktních ploch chodidel s podložkou), který by se měl nacházet v ideálním případě v jejím středu*.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Zvýšení stability této polohy lze docílit jednak zvětšením opěrné báze („námořnický" široký stoj, použití opory o hůl), nebo snížením polohy těžiště (přídřepnutím apod.).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Naopak stojem na jedné noze nebo vytažením na špičky (tedy zmenšení opěrné báze a zvýšení polohy těžiště) se zvyšuje labilita těla a tím rostou nároky na koordinaci stoje.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předpokladem motorické aktivity těla je jeho posturální zajištění. Nerodíme se ovšem se schopností plné posturální funkce, nýbrž s potenciálem, který postupný postu- rální vývoj umožňuje tak, že na jeho konci je vzpřímená postava vybavená specifickými lidskými pohybovými dovednostmi.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Jak prokázal Vojta, tato posturální ontogeneza je nedílně spjata s lokomocí, aktivita svalstva během ní má výsledný dopředný lokomoční vektor (Vojtův lokomoční princip). Spolupůsobí i další integrální součást procesu - antigravitační, vzpřimovací tendence.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Vzpřímený stoj dospělého tedy není z tohoto pohledu vývoje jakýmsi „stavem nula", jak bývá zjednodušeně chápán jako výchozí situace pro lokomoci a díky jejímu bipednímu charakteru (osvobození horních končetin z opěrné a lokomoční funkce) i pro manipulace, nýbrž je výsledkem lokomočně-posturálních dějů, které mají svou zákonitou dynamiku, popisovanou vývojovou kineziologií. Stejně tak zákonité jsou i kineziologické projevy případného patologického vývoje.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- Výrazem snahy udržet spoleh- livou vzpřímenou pozici je přítomnost automatických rovnovážných reakcí (projevy usnadňující udržení průmětu těžiště těla v opěrné bázi, je-li z této situace vychylováno; například jde o rozpažení horních končetin). </a:t>
            </a:r>
            <a:endParaRPr>
              <a:highlight>
                <a:schemeClr val="lt1"/>
              </a:highlight>
            </a:endParaRPr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-"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Obranné reakce nastupují tehdy, je-li vychýlení těžiště tak velké, že již rovnovážné reakce situaci nemohou zachránit a je potřeba minimalizovat riziko poškození při nevyhnutelném pádu; příkladem je nastavení horní končetiny do směru pádu v zájmu utlumení nárazu a ochrany hlavy. Tyto reakce je možno využít při reedukaci poškozené motoriky.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Funkce balanční, která úzce souvisí se vzpřímením téla, má tři hlavní aferentní zdroje: vestibulární aparát, zrak a mechanocepci, kdy receptorem systému udržování rovnováhy je celý pohybový systém (proprioreceptory svalů, šlach, kloubů; za rozhodující oblast s vysokou koncentrací receptorů je považován horní úsek krční páteře a subokcipitální svaly, oblast musculus quadratus lumborum a oblast nohy) i exteroreceptory kůže, převážně chodidla. </a:t>
            </a:r>
            <a:endParaRPr>
              <a:highlight>
                <a:schemeClr val="lt1"/>
              </a:highlight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0" i="0" lang="cs-CZ"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Efektorem stability je svalový systém, primárně posturální. V zajištění statiky je balanční funkce dolních končetin svázána s balanční funkcí trupu a oblasti pánve. Lokomoční a balanční činnost je dána fylogeneticky a v ontogenetickém vývoji je používáním chůze a postojů vybroušena do značně automatické podoby pohybových programů běžně bez přímé kontroly vůlí. Že je člověk ovšem schopen i velice jemných a cílených volních pohybů dolními končetinami dokazují například artisté, baletky nebo lidé, kteří jejich činností kompenzují funkce amputovaných nebo nevyvinutých horních končetin.</a:t>
            </a:r>
            <a:endParaRPr>
              <a:highlight>
                <a:schemeClr val="lt1"/>
              </a:highlight>
            </a:endParaRPr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5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5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5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5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5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5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5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5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4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5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5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5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5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5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5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5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5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5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5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5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5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5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5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5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5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5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5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5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5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7254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4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4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4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4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1524000" y="1193339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Font typeface="Helvetica Neue"/>
              <a:buNone/>
            </a:pPr>
            <a:r>
              <a:rPr lang="cs-CZ"/>
              <a:t>NÁCVIK POSTURÁLNÍCH A LOKOMOČNÍCH FUNKCÍ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524000" y="404861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/>
              <a:t>Mgr. Vanda Šilhová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Předpoklady pro zvládnutí stoje a chůze</a:t>
            </a:r>
            <a:endParaRPr/>
          </a:p>
        </p:txBody>
      </p:sp>
      <p:sp>
        <p:nvSpPr>
          <p:cNvPr id="152" name="Google Shape;152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dostatečná opěrná funkce skeletu DKK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neporušená funkce nervosvalového aparátu DKK a pánve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dobrý stav psychických funkcí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Předpoklady pro zvládnutí stoje a chůze</a:t>
            </a:r>
            <a:endParaRPr/>
          </a:p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AutoNum type="arabicPeriod"/>
            </a:pPr>
            <a:r>
              <a:rPr lang="cs-CZ"/>
              <a:t>DOSTATEČNÁ OPĚRNÁ FUNKCE SKELETU DKK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pevnost kostí na ohyb a na tlak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poškození pevnosti – infrakce nebo fraktura kosti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cs-CZ"/>
              <a:t>dostatečná statika a dynamika nosných kloubů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neporušený tvar kloubní hlavice a jamky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odpovídající stav měkkých tkání → při poškození je indikováno odlehčení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poškození nebo nevhodný tvar kloubu, hypermobilita, omezený ROM → ztížení nebo znemožnění normální chůze nebo trvale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Předpoklady pro zvládnutí stoje a chůze</a:t>
            </a:r>
            <a:endParaRPr/>
          </a:p>
        </p:txBody>
      </p:sp>
      <p:sp>
        <p:nvSpPr>
          <p:cNvPr id="166" name="Google Shape;166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2. NEPORUŠENÁ FUNKCE NERVOSVALOVÉHO APARÁTU DKK A PÁNVE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poruchy funkce funkce nervového systému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paretické poruchy periferních nervů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postižení antigravitačních a stabilizačních svalů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postižení dynamicky pracujících svalů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poruchy souhry a koordinace svalů u poruchy centrálního motoneuronu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poruchy funkce svalového aparátu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Předpoklady pro zvládnutí stoje a chůze</a:t>
            </a:r>
            <a:endParaRPr/>
          </a:p>
        </p:txBody>
      </p:sp>
      <p:sp>
        <p:nvSpPr>
          <p:cNvPr id="173" name="Google Shape;173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rPr lang="cs-CZ"/>
              <a:t>3. DOBRÝ STAV PSYCHICKÝCH FUNKCÍ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nutné, aby pacient pochopil účel cvičení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 motivaci k reedukaci chůze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 odstranění psychických zábran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Sed</a:t>
            </a:r>
            <a:endParaRPr/>
          </a:p>
        </p:txBody>
      </p:sp>
      <p:sp>
        <p:nvSpPr>
          <p:cNvPr id="179" name="Google Shape;17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zaujetí vertikální polohy horní poloviny těla s 90st flexí DKK v kyčlích a případně i v kolenních kloubech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hmotnost horní poloviny spočívá na sedacích hrbolech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hmotnost DKK na zadní ploše stehen na stoličce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Vertikalizace do sedu: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z lehu přes podpor sedmo/ležmo s oporou o HKK (lokty/dlaně) za tělem, postupně až plný sed s nataženými DKK až sed se svěšenými bérci z lůžka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nebo z lehu přes bok, následně přes nízký a vysoký šikmý sed do sedu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</a:pPr>
            <a:r>
              <a:rPr lang="cs-CZ"/>
              <a:t>platí, že při postupné vertikalizaci musí být pacient stabilní v každé z daných poloh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Metodické zásady při nácviku sedu</a:t>
            </a:r>
            <a:endParaRPr/>
          </a:p>
        </p:txBody>
      </p:sp>
      <p:sp>
        <p:nvSpPr>
          <p:cNvPr id="186" name="Google Shape;186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Posazování na lůžku s nataženými DKK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nemocný se posazuje sám, nebo s pomocí hrazdičky, žebříčku či s dopomocí fyzioterapeuta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poloha lze zabezpečit zvýšením zádové opěrky či vypodložením polohovacími pomůckami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Posazení na lůžku se spuštěnými bérci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před posazením často nutné: bandážování DKK, měření TK, TF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provádí se s dopomocí fyzioterapeuta (nebo i dvou)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plosky nohou na pevné podložce (na zemi, na schůdku), ne tlak v podkolení, pro zlepšení rovnováhy dovolit nemocnému držet se jednou rukou pevného čela lůžka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dobu sezení prodlužovat postupně (od několika sekund až po desítky minut)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 sedu můžeme dále cvičit HKK, DKK, hlavou i trupem, nácvik rovnováhy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t/>
            </a:r>
            <a:endParaRPr/>
          </a:p>
        </p:txBody>
      </p:sp>
      <p:pic>
        <p:nvPicPr>
          <p:cNvPr descr="Obsah obrázku skica, kresba, Perokresba, kresba tužkou&#10;&#10;Popis byl vytvořen automaticky" id="193" name="Google Shape;193;p1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81392" y="1262271"/>
            <a:ext cx="8829216" cy="4333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Nácvik a procvičování posturálních funkcí</a:t>
            </a:r>
            <a:endParaRPr/>
          </a:p>
        </p:txBody>
      </p:sp>
      <p:sp>
        <p:nvSpPr>
          <p:cNvPr id="200" name="Google Shape;200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nacvičování posturálních reakcí: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tlak do kloubu (aproximace) v dlouhé ose DK – stimulace kloubních mechanoreceptorů → vyvolání aktivity extenzorů – natažení DK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využití facilitace extenzorů DK exteroceptivní stimulací – tření, kartáčování  → exteroceptivní a proprioceptivní podněty (dotyk, tlak) na plosky nohou vyvolají současný stah flexorů i extenzorů DKK – obě svalové skupiny fixují klouby DKK ve prospěch opory o DKK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Nácvik a procvičování posturálních funkcí</a:t>
            </a:r>
            <a:endParaRPr/>
          </a:p>
        </p:txBody>
      </p:sp>
      <p:sp>
        <p:nvSpPr>
          <p:cNvPr id="207" name="Google Shape;207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ovlivnění neurovegetativních reakcí 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s cílem předejít ortostatickým kolapsům při náhlé vertikalizaci (synkopa, mdloba) – metodou volby je tzv. postupná vertikalizace, stavění na sklopném stole, zařazení cévní gymnastiky, statické silové práce (izom. kontrakce svalů)</a:t>
            </a:r>
            <a:endParaRPr/>
          </a:p>
          <a:p>
            <a:pPr indent="-24003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k synkopě může dojít z řady příčin: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výrazná kardiální insuficience (= hromadění krve před selhávajícím srdcem)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srdeční dysrytmie (= pch vzniku či přenosu srdečního vzruchu) 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užívání hypotenziv (sympatikolytik) 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onemocnění CNS, PNS (kupř. ateroskleróza cév CNS, diabetická neuropatie)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anémie, dehydratace, stavy po krvácení, hypovolemie... 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vliv hypoglykemie (zejména ráno nalačno) 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komprese karotických tepen (upnutý límec, sy dráždivého karotického sinu) </a:t>
            </a:r>
            <a:endParaRPr/>
          </a:p>
          <a:p>
            <a:pPr indent="-238125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lang="cs-CZ"/>
              <a:t>bázliví, nejistí, neurotičtí pacienti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Nácvik a procvičování posturálních funkcí</a:t>
            </a:r>
            <a:endParaRPr/>
          </a:p>
        </p:txBody>
      </p:sp>
      <p:sp>
        <p:nvSpPr>
          <p:cNvPr id="214" name="Google Shape;214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ortostatická hypotenze - objektivní známky: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bledost kůže a sliznic, nejistota ve stoji, vrávorání, zhoršení reakcí na povely, pocení, zrychlení TF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první pomoc: horizontální poloha těla, elevace DKK, uvolnění límce, kontrola TF a TK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Postura</a:t>
            </a:r>
            <a:endParaRPr/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aktivní držení pohybových segmentů těla proti působení zevních sil, ze kterých má v běžném životě největší význam tíhová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není to synonymum vzpřímeného stoje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součástí každé polohy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to základní podmínka pohybu  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Metodický postup při nácviku stoje</a:t>
            </a:r>
            <a:endParaRPr/>
          </a:p>
        </p:txBody>
      </p:sp>
      <p:sp>
        <p:nvSpPr>
          <p:cNvPr id="221" name="Google Shape;221;p2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spontánní postavení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prosté/jednoduché postavení – u zdatných pacientů, není-li výrazně narušena statika DKK, fyzioterapeut pouze sleduje, popř. opravuje event. nedostatky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pacienta na berle/do chodítka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zajistit správnou výšku pomůcky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pacienta za pomoci fyzioterapeuta (2 fyzioterapeutů)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u těžších postižení, fyzioterapeut zajišťuje pacientovi oporu, fixuje HK uchopením za ruku a loket, snižuje námahu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postavování na sklopném stole s fixací popruhy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u velmi těžkých postižení (para/quadruparézy) - postupně se zvyšuje náklon stolu až do vertikály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při zvládnutí stabilního stoje lze dále nacvičovat přenášení váhy, podřep, úkroky vpřed, vzad, stranou, kročný mechanismus, balanční cviky, cviky HKK, se zavřením očí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Při stoji sledovat:</a:t>
            </a:r>
            <a:endParaRPr/>
          </a:p>
        </p:txBody>
      </p:sp>
      <p:sp>
        <p:nvSpPr>
          <p:cNvPr id="227" name="Google Shape;227;p2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celkový stav pacienta (únava, hypotenze)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osová stabilita trupu, osová a rotační stabilita DKK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balanční schopnost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Při pohledu na posturální funkce rozlišujeme:</a:t>
            </a:r>
            <a:endParaRPr/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838200" y="250665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posturální stabilita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posturální stabilizace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posturální reaktibilita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Posturální stabilita</a:t>
            </a:r>
            <a:endParaRPr/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kontinuální zaujímání stálé polohy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nejde o jednorázové zaujetí stálé polohy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stabilitu ovlivňují: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biomechanické faktory (velikost opěrné plochy)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neurofyziologické faktory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je přímo úměrná velikosti plochy opěrné báze, hmotnosti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Posturální stabilizace</a:t>
            </a:r>
            <a:endParaRPr/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aktivní svalové držení segmentů těla proti působení zevních sil řízené centrální nervovým systémem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svalová aktivita zpevňující segmenty těla proti působení zevních sil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za statické situace je prostřednictvím svalové aktivity zajištěna relativní tuhost skloubení koordinovaná aktivitou agonistů a antagonistů, která umožňuje v dané poloze vzdorovat gravitační síle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Posturální reaktibilita</a:t>
            </a:r>
            <a:endParaRPr/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reakční stabilizační funkce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punctum fixum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jedna z úponových částí svalu je zpevněna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punctum mobile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druhá úponová část svalu provádějící pohyb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žádný cílený pohyb nelze provést bez úponové stabilizace svalu, tj. zajištění tuhosti kloubního segmentu v úponové oblasti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Stoj</a:t>
            </a:r>
            <a:endParaRPr/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hlavní funkce DKK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stoj – labilní poloha těla podepřeného na ploskách nohou s vysoko uloženým těžištěm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posturální zajištění – předpoklad motorické aktivity těla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vzpřímený stoj – výsledek lokomočně posturálních dějů → mají svou zákonitou dynamiku popisovanou vývojovou kineziologií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Vzpřímená postura</a:t>
            </a:r>
            <a:endParaRPr/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automatické rovnovážné reakce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projevy usnadňující udržení průmětu těžiště těla v opěrné bazi, je – li z této situace vychylováno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obranné reakce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nastupují, když je vychýlení těžiště tak velké, že rovnovážné reakce situaci nemohou zachránit a je potřeba minimalizovat riziko poškození při pádu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Balanční funkce </a:t>
            </a:r>
            <a:endParaRPr/>
          </a:p>
        </p:txBody>
      </p:sp>
      <p:sp>
        <p:nvSpPr>
          <p:cNvPr id="146" name="Google Shape;146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úzce souvisí se vzpřímením těla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tři hlavní aferentní zdroje: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vestibulární aparát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zrak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mechanocepce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efektor stability: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lang="cs-CZ"/>
              <a:t>svalový systém, primárně posturální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2024-09-21T11:10:36Z</dcterms:created>
  <dc:creator>Pavel Šilha</dc:creator>
</cp:coreProperties>
</file>