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embeddedFontLst>
    <p:embeddedFont>
      <p:font typeface="Play"/>
      <p:regular r:id="rId15"/>
      <p:bold r:id="rId16"/>
    </p:embeddedFont>
    <p:embeddedFont>
      <p:font typeface="Helvetica Neue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17">
          <p15:clr>
            <a:srgbClr val="A4A3A4"/>
          </p15:clr>
        </p15:guide>
      </p15:sldGuideLst>
    </p:ext>
    <p:ext uri="GoogleSlidesCustomDataVersion2">
      <go:slidesCustomData xmlns:go="http://customooxmlschemas.google.com/" r:id="rId21" roundtripDataSignature="AMtx7mi5axsFQ/V0yhQ0DYKZZXn6Lafe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1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ay-regular.fntdata"/><Relationship Id="rId14" Type="http://schemas.openxmlformats.org/officeDocument/2006/relationships/slide" Target="slides/slide9.xml"/><Relationship Id="rId17" Type="http://schemas.openxmlformats.org/officeDocument/2006/relationships/font" Target="fonts/HelveticaNeue-regular.fntdata"/><Relationship Id="rId16" Type="http://schemas.openxmlformats.org/officeDocument/2006/relationships/font" Target="fonts/Play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HelveticaNeue-italic.fntdata"/><Relationship Id="rId6" Type="http://schemas.openxmlformats.org/officeDocument/2006/relationships/slide" Target="slides/slide1.xml"/><Relationship Id="rId18" Type="http://schemas.openxmlformats.org/officeDocument/2006/relationships/font" Target="fonts/HelveticaNeue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s-CZ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ATROFIE SVALSTVA: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• Především extenzory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• Během 1 měsíce redukce objemu svalstva až o 60 %! Na míru atrofie má vliv svalové napětí.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• Spastické a zkrácené svaly podléhají atrofii daleko rychleji.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• Restituce svalstva je po imobilizaci obnovitelná, ale trvá 2–4krát delší dobu.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DEGENERATIVNÍ ZMĚNY NA CHRUPAVKÁCH: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• Pch struktury kolagenních vláken vlivem zmenšení objemu základní substance hyalinní chrupavky cca po 3-4 týdnech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ZKRÁCENÍ VAZIVA: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• Riziko vzniku kontraktur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• Kloubní pouzdra se zkracují v jednotlivých kloubech podle charakteristických kloubních vzorců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ZKRÁCENÍ VAZIVA: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• Riziko vzniku kontraktur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• Kloubní pouzdra se zkracují v jednotlivých kloubech podle charakteristických kloubních vzorců</a:t>
            </a:r>
            <a:endParaRPr/>
          </a:p>
        </p:txBody>
      </p:sp>
      <p:sp>
        <p:nvSpPr>
          <p:cNvPr id="96" name="Google Shape;9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8" name="Google Shape;12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8" name="Google Shape;13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5" name="Google Shape;14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2" name="Google Shape;152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6000"/>
              <a:buFont typeface="Helvetica Neue"/>
              <a:buNone/>
              <a:defRPr b="1" i="0" sz="600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  <a:defRPr b="0" i="0" sz="24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oddílu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om nadpis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BACAA">
            <a:alpha val="18431"/>
          </a:srgbClr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7200"/>
              <a:buFont typeface="Helvetica Neue"/>
              <a:buNone/>
            </a:pPr>
            <a:r>
              <a:rPr lang="cs-CZ" sz="7200"/>
              <a:t>Vertikalizace</a:t>
            </a:r>
            <a:endParaRPr/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524000" y="3998740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800"/>
              <a:buNone/>
            </a:pPr>
            <a:r>
              <a:rPr lang="cs-CZ" sz="2800"/>
              <a:t>Mgr. Vanda Šilhová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0" y="0"/>
            <a:ext cx="12192000" cy="479502"/>
          </a:xfrm>
          <a:prstGeom prst="rect">
            <a:avLst/>
          </a:prstGeom>
          <a:solidFill>
            <a:srgbClr val="7A9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VŠZ - ZÁKLADY FYZIOTERAPIE, 1. ročník, 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 rot="5400000">
            <a:off x="7874000" y="2540000"/>
            <a:ext cx="4318000" cy="4318000"/>
          </a:xfrm>
          <a:prstGeom prst="teardrop">
            <a:avLst>
              <a:gd fmla="val 100000" name="adj"/>
            </a:avLst>
          </a:prstGeom>
          <a:solidFill>
            <a:srgbClr val="8BACAA">
              <a:alpha val="941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>
                <a:latin typeface="Helvetica Neue"/>
                <a:ea typeface="Helvetica Neue"/>
                <a:cs typeface="Helvetica Neue"/>
                <a:sym typeface="Helvetica Neue"/>
              </a:rPr>
              <a:t>Vliv imobilizace na pacienta</a:t>
            </a:r>
            <a:endParaRPr/>
          </a:p>
        </p:txBody>
      </p:sp>
      <p:sp>
        <p:nvSpPr>
          <p:cNvPr id="99" name="Google Shape;99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atrofie svalstva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degenerativní změny na chrupavkách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zkrácení vaziva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rPr lang="cs-CZ"/>
              <a:t>→ následkem této celkové odezvy organismu na KLIDOVÝ REŽIM je IMOBILIZAČNÍ SYNDROM (= sekundární porucha, jejíž příčina je v nehybnosti, či snížené aktivitě).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>
                <a:latin typeface="Helvetica Neue"/>
                <a:ea typeface="Helvetica Neue"/>
                <a:cs typeface="Helvetica Neue"/>
                <a:sym typeface="Helvetica Neue"/>
              </a:rPr>
              <a:t>Projevy imobilizačního syndromu</a:t>
            </a:r>
            <a:endParaRPr/>
          </a:p>
        </p:txBody>
      </p:sp>
      <p:sp>
        <p:nvSpPr>
          <p:cNvPr id="106" name="Google Shape;106;p3"/>
          <p:cNvSpPr txBox="1"/>
          <p:nvPr>
            <p:ph idx="1" type="body"/>
          </p:nvPr>
        </p:nvSpPr>
        <p:spPr>
          <a:xfrm>
            <a:off x="838200" y="1825625"/>
            <a:ext cx="10515600" cy="48578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ortostatická porucha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zpomalení krevního oběhu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dekondice a přestavba oběhového systému s poklesem VO2max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plicní hypoventilace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vznik proleženin, dekubitů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svalová atrofie s poklesem svalové síly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vznik flekčních kontraktur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zhoršení pohybové koordinace při chůzi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dekalcinace skeletu (= rozvoj osteoporózy)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obstipace a/nebo inkontinence stolice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poruchy mikce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psychické poruchy (zejména deprese a deprivace)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dehydratace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>
                <a:latin typeface="Helvetica Neue"/>
                <a:ea typeface="Helvetica Neue"/>
                <a:cs typeface="Helvetica Neue"/>
                <a:sym typeface="Helvetica Neue"/>
              </a:rPr>
              <a:t>Mobilizace a vertikalizace</a:t>
            </a:r>
            <a:endParaRPr/>
          </a:p>
        </p:txBody>
      </p:sp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14" name="Google Shape;114;p4"/>
          <p:cNvSpPr/>
          <p:nvPr/>
        </p:nvSpPr>
        <p:spPr>
          <a:xfrm>
            <a:off x="3801687" y="1746914"/>
            <a:ext cx="4588626" cy="914400"/>
          </a:xfrm>
          <a:prstGeom prst="ellipse">
            <a:avLst/>
          </a:prstGeom>
          <a:solidFill>
            <a:srgbClr val="8BACAA"/>
          </a:solidFill>
          <a:ln cap="flat" cmpd="sng" w="19050">
            <a:solidFill>
              <a:srgbClr val="082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s-CZ" sz="2000" u="none" cap="none" strike="noStrike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Aktivní a pasivní pohyb v lůžku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3749040" y="2891502"/>
            <a:ext cx="4641273" cy="914400"/>
          </a:xfrm>
          <a:prstGeom prst="ellipse">
            <a:avLst/>
          </a:prstGeom>
          <a:solidFill>
            <a:srgbClr val="8BACAA"/>
          </a:solidFill>
          <a:ln cap="flat" cmpd="sng" w="19050">
            <a:solidFill>
              <a:srgbClr val="082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s-CZ" sz="2000" u="none" cap="none" strike="noStrike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Sed na lůžku či v křesle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3749040" y="4105521"/>
            <a:ext cx="4588626" cy="914400"/>
          </a:xfrm>
          <a:prstGeom prst="ellipse">
            <a:avLst/>
          </a:prstGeom>
          <a:solidFill>
            <a:srgbClr val="8BACAA"/>
          </a:solidFill>
          <a:ln cap="flat" cmpd="sng" w="19050">
            <a:solidFill>
              <a:srgbClr val="082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s-CZ" sz="2000" u="none" cap="none" strike="noStrike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Stoj vedle lůžka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3749040" y="5311834"/>
            <a:ext cx="4588625" cy="914400"/>
          </a:xfrm>
          <a:prstGeom prst="ellipse">
            <a:avLst/>
          </a:prstGeom>
          <a:solidFill>
            <a:srgbClr val="8BACAA"/>
          </a:solidFill>
          <a:ln cap="flat" cmpd="sng" w="19050">
            <a:solidFill>
              <a:srgbClr val="082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cs-CZ" sz="2000" u="none" cap="none" strike="noStrike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Chůze na místě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>
                <a:latin typeface="Helvetica Neue"/>
                <a:ea typeface="Helvetica Neue"/>
                <a:cs typeface="Helvetica Neue"/>
                <a:sym typeface="Helvetica Neue"/>
              </a:rPr>
              <a:t>Pozitiva vertikalizace</a:t>
            </a:r>
            <a:endParaRPr/>
          </a:p>
        </p:txBody>
      </p:sp>
      <p:sp>
        <p:nvSpPr>
          <p:cNvPr id="124" name="Google Shape;124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mohutná senzorická aference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kloubní proprioreceptory, šlachové receptory, exteroceptory chodidla, mechanoceptory ve vnitřním uchu...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prevence svalového a vazivového zkrácení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optimalizace svalového tonu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stimul pro aktivitu ANS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stimul pro funkci vnitřních orgánů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vliv na aktivaci posturální funkce bránice → výrazné zlepšení ventilace pacienta a výměny plynů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>
                <a:latin typeface="Helvetica Neue"/>
                <a:ea typeface="Helvetica Neue"/>
                <a:cs typeface="Helvetica Neue"/>
                <a:sym typeface="Helvetica Neue"/>
              </a:rPr>
              <a:t>Schéma vertikalizace</a:t>
            </a:r>
            <a:endParaRPr/>
          </a:p>
        </p:txBody>
      </p:sp>
      <p:sp>
        <p:nvSpPr>
          <p:cNvPr id="131" name="Google Shape;131;p6"/>
          <p:cNvSpPr/>
          <p:nvPr/>
        </p:nvSpPr>
        <p:spPr>
          <a:xfrm>
            <a:off x="3469178" y="1531635"/>
            <a:ext cx="5253643" cy="731520"/>
          </a:xfrm>
          <a:prstGeom prst="ellipse">
            <a:avLst/>
          </a:prstGeom>
          <a:solidFill>
            <a:srgbClr val="8BACAA"/>
          </a:solidFill>
          <a:ln cap="flat" cmpd="sng" w="19050">
            <a:solidFill>
              <a:srgbClr val="082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cs-CZ" sz="2400" u="none" cap="none" strike="noStrike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6"/>
          <p:cNvSpPr/>
          <p:nvPr>
            <p:ph idx="1" type="body"/>
          </p:nvPr>
        </p:nvSpPr>
        <p:spPr>
          <a:xfrm>
            <a:off x="3480262" y="2532921"/>
            <a:ext cx="5242559" cy="774671"/>
          </a:xfrm>
          <a:prstGeom prst="ellipse">
            <a:avLst/>
          </a:prstGeom>
          <a:solidFill>
            <a:srgbClr val="8BACAA"/>
          </a:solidFill>
          <a:ln cap="flat" cmpd="sng" w="19050">
            <a:solidFill>
              <a:srgbClr val="082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cs-CZ" sz="2400">
                <a:solidFill>
                  <a:srgbClr val="3A3A3A"/>
                </a:solidFill>
                <a:latin typeface="Arial"/>
                <a:ea typeface="Arial"/>
                <a:cs typeface="Arial"/>
                <a:sym typeface="Arial"/>
              </a:rPr>
              <a:t>polosed</a:t>
            </a:r>
            <a:endParaRPr b="1" sz="2400">
              <a:solidFill>
                <a:srgbClr val="3A3A3A"/>
              </a:solidFill>
            </a:endParaRPr>
          </a:p>
        </p:txBody>
      </p:sp>
      <p:sp>
        <p:nvSpPr>
          <p:cNvPr id="133" name="Google Shape;133;p6"/>
          <p:cNvSpPr/>
          <p:nvPr/>
        </p:nvSpPr>
        <p:spPr>
          <a:xfrm>
            <a:off x="3438208" y="3590834"/>
            <a:ext cx="5242560" cy="731520"/>
          </a:xfrm>
          <a:prstGeom prst="ellipse">
            <a:avLst/>
          </a:prstGeom>
          <a:solidFill>
            <a:srgbClr val="8BACAA"/>
          </a:solidFill>
          <a:ln cap="flat" cmpd="sng" w="19050">
            <a:solidFill>
              <a:srgbClr val="082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cs-CZ" sz="2400" u="none" cap="none" strike="noStrike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6"/>
          <p:cNvSpPr/>
          <p:nvPr/>
        </p:nvSpPr>
        <p:spPr>
          <a:xfrm>
            <a:off x="3438208" y="4589365"/>
            <a:ext cx="5242560" cy="731520"/>
          </a:xfrm>
          <a:prstGeom prst="ellipse">
            <a:avLst/>
          </a:prstGeom>
          <a:solidFill>
            <a:srgbClr val="8BACAA"/>
          </a:solidFill>
          <a:ln cap="flat" cmpd="sng" w="19050">
            <a:solidFill>
              <a:srgbClr val="082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cs-CZ" sz="2400" u="none" cap="none" strike="noStrike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sed se spuštěnými DKK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6"/>
          <p:cNvSpPr/>
          <p:nvPr/>
        </p:nvSpPr>
        <p:spPr>
          <a:xfrm>
            <a:off x="3480263" y="5587896"/>
            <a:ext cx="5242558" cy="731520"/>
          </a:xfrm>
          <a:prstGeom prst="ellipse">
            <a:avLst/>
          </a:prstGeom>
          <a:solidFill>
            <a:srgbClr val="8BACAA"/>
          </a:solidFill>
          <a:ln cap="flat" cmpd="sng" w="19050">
            <a:solidFill>
              <a:srgbClr val="082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cs-CZ" sz="2400" u="none" cap="none" strike="noStrike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stoj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>
                <a:latin typeface="Helvetica Neue"/>
                <a:ea typeface="Helvetica Neue"/>
                <a:cs typeface="Helvetica Neue"/>
                <a:sym typeface="Helvetica Neue"/>
              </a:rPr>
              <a:t>Sed</a:t>
            </a:r>
            <a:endParaRPr/>
          </a:p>
        </p:txBody>
      </p:sp>
      <p:sp>
        <p:nvSpPr>
          <p:cNvPr id="141" name="Google Shape;14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zaujetí vertikální polohy horní poloviny těla s 90st flexí DKK v kyčlích a případně i v kolenních kloubech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hmotnost horní poloviny spočívá na sedacích hrbolech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hmotnost DKK na zadní ploše stehen na stoličce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Výchozí poloha (k nácviku přechodu z lehu do plného sedu)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z lehu přes podpor sedmo/ležmo s oporou o HKK (lokty/dlaně) za tělem, postupně až plný sed s nataženými DKK až sed se svěšenými bérci z lůžka - platí, že při postupné vertikalizaci musí být pacient stabilní v každé z daných poloh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cs-CZ"/>
              <a:t>nebo přes bok, následně nízký šikmý sed, vysoký šikmý sed, sed se svěšenými DKK → toto mnohem častěji využíváme!!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>
                <a:latin typeface="Helvetica Neue"/>
                <a:ea typeface="Helvetica Neue"/>
                <a:cs typeface="Helvetica Neue"/>
                <a:sym typeface="Helvetica Neue"/>
              </a:rPr>
              <a:t>Metodické zásady při nácviku sedu</a:t>
            </a:r>
            <a:endParaRPr/>
          </a:p>
        </p:txBody>
      </p:sp>
      <p:sp>
        <p:nvSpPr>
          <p:cNvPr id="148" name="Google Shape;148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Posazování na lůžku s nataženými DKK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nemocný se posazuje sám, nebo s pomocí hrazdičky, žebříčku či s dopomocí fyzioterapeuta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poloha lze zabezpečit zvýšením zádové opěrky či vypodložením polohovacími pomůckami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Posazení na lůžku se spuštěnými bérci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před posazením často nutné: bandážování DKK, měření TK, TF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provádí se s dopomocí fyzioterapeuta (nebo i dvou)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plosky nohou na pevné podložce (na zemi, na schůdku), ne tlak v podkolení, pro zlepšení rovnováhy dovolit nemocnému držet se jednou rukou pevného čela lůžka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dobu sezení prodlužovat postupně (od několika sekund až po desítky minut)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 sedu můžeme dále cvičit HKK, DKK, hlavou i trupem, nácvik rovnováhy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>
                <a:latin typeface="Helvetica Neue"/>
                <a:ea typeface="Helvetica Neue"/>
                <a:cs typeface="Helvetica Neue"/>
                <a:sym typeface="Helvetica Neue"/>
              </a:rPr>
              <a:t>Metodický postup při nácviku stoje</a:t>
            </a:r>
            <a:endParaRPr/>
          </a:p>
        </p:txBody>
      </p:sp>
      <p:sp>
        <p:nvSpPr>
          <p:cNvPr id="155" name="Google Shape;155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spontánní postavení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prosté/jednoduché postavení – u zdatných pacientů, není-li výrazně narušena statika DKK, fyzioterapeut pouze sleduje, popř. opravuje event. nedostatky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postavování pacienta na berle/do chodítka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zajistit správnou výšku pomůcky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postavování pacienta za pomoci fyzioterapeuta (2 fyzioterapeutů)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u těžších postižení, fyzioterapeut zajišťuje pacientovi oporu, fixuje HK uchopením za ruku a loket, snižuje námahu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postavování na sklopném stole s fixací popruhy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u velmi těžkých postižení (para/quadruparézy) - postupně se zvyšuje náklon stolu až do vertikály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při zvládnutí stabilního stoje lze dále nacvičovat přenášení váhy, podřep, úkroky vpřed, vzad, stranou, kročný mechanismus, balanční cviky, cviky HKK, se zavřením očí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2024-10-04T19:15:01Z</dcterms:created>
  <dc:creator>Pavel Šilha</dc:creator>
</cp:coreProperties>
</file>