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6858000" cx="12192000"/>
  <p:notesSz cx="6858000" cy="9144000"/>
  <p:embeddedFontLst>
    <p:embeddedFont>
      <p:font typeface="Play"/>
      <p:regular r:id="rId40"/>
      <p:bold r:id="rId41"/>
    </p:embeddedFont>
    <p:embeddedFont>
      <p:font typeface="Roboto"/>
      <p:regular r:id="rId42"/>
      <p:bold r:id="rId43"/>
      <p:italic r:id="rId44"/>
      <p:boldItalic r:id="rId45"/>
    </p:embeddedFont>
    <p:embeddedFont>
      <p:font typeface="Helvetica Neue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50" roundtripDataSignature="AMtx7mj19mSgBCFM1ZOdNs4SYbet1NDZ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Play-regular.fntdata"/><Relationship Id="rId42" Type="http://schemas.openxmlformats.org/officeDocument/2006/relationships/font" Target="fonts/Roboto-regular.fntdata"/><Relationship Id="rId41" Type="http://schemas.openxmlformats.org/officeDocument/2006/relationships/font" Target="fonts/Play-bold.fntdata"/><Relationship Id="rId44" Type="http://schemas.openxmlformats.org/officeDocument/2006/relationships/font" Target="fonts/Roboto-italic.fntdata"/><Relationship Id="rId43" Type="http://schemas.openxmlformats.org/officeDocument/2006/relationships/font" Target="fonts/Roboto-bold.fntdata"/><Relationship Id="rId46" Type="http://schemas.openxmlformats.org/officeDocument/2006/relationships/font" Target="fonts/HelveticaNeue-regular.fntdata"/><Relationship Id="rId45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HelveticaNeue-italic.fntdata"/><Relationship Id="rId47" Type="http://schemas.openxmlformats.org/officeDocument/2006/relationships/font" Target="fonts/HelveticaNeue-bold.fntdata"/><Relationship Id="rId49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PIR je metoda, která pracuje rovněž se svalovou facilitací a postfacilitačně indukovanou inhibicí*.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Jejím cílem je uvolnění lokalizovaného spasmu ve svalu.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Stejně tak tonus není ve svalu homogenní. Při různých afekcích, jako jsou chronická přetěžování nebo funkční poruchy pohybového systému (ale i nocicepční podráždění mimo něj, zejména při onemocněních vnitřních orgánů), dochází ke vzniku hypertonických, zpravidla bolestivých oblastí ve svalu. Tyto jsou v literatuře různě nazývány: bolestivé body, spoušťové body, body maximální bolesti- vosti, myogelózy, trigger points (TrP), tender points, die Verspannung, Hartspann, „shu" body aku- punktury, hypertonické tendomyózy**; v terminologii pacienta, který si tato místa zvýšené bolestivosti a napětí někdy sám vyhmatá, „zatvrdliny".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Tyto projevy funkční poruchy jsou reversibilní a léčbou mohou vymizet.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Lokální spasmy se mohou vyskytovat ve svalech, které jako celek mají v rámci svalových dysbalancí tendenci k hyperaktivitě a zkracování, ale i v takových, které pravidelně ochabují. 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61" name="Google Shape;16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Při snaze normalizovat cíleně tonus těchto hypertonických vláken ve svalu stojíme před problémem selektivní inhibice vláken s největší reaktibilitou.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Tuto dosáhneme po jejich facilitaci izometrickou kontrakcí, která tedy díky největší dráždivosti těchto vláken musí být minimální. Jinými slovy - při minimální izometrické kontrakci svalu proti minimálnímu odporu se aktivují právě jen tato nejdráždi- vější vlákna. Postfacilitačně pak dojde k útlumu cíleně jen těchto hypertonických vláken.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68" name="Google Shape;16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Metodika: pacient provede lehkou až minimální kontrakci příslušného svalu proti odporu, který představuje ruka terapeuta. Ta provádí kontrolu správného směru, do kterého směřuje kontrakce, a síly, která je po dobu výkonu skutečně jen minimální. Trvání kontrakce je kolem 10 sekund. Poté pacient sval relaxuje a terapeut tuto relaxaci opět kontaktem kontroluje. Sleduje, jak se uvolněný sval prodlužuje a umožňuje pohyb do dříve omezeného rozsahu. V žádném případě však nejde o protažení svalu, spíše o kopírování toho, co je spontánně relaxací umožněno. Doba relaxace je delší než kontrakce a trvá tak dlouho, dokud terapeut vnímá její prohlubování (třeba až půl minuty) a dokud je schopen ji využít k pohybu segmentu do dosud omezeného směru. Procedura se nyní opakuje z posta- vení získaného předchozí relaxací („terapeut neztrácí získaný terén" podle Lewita) celkem asi 3-5x, podle toho, je-li další relaxace a pasivní prodloužení dále možné.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75" name="Google Shape;17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1" name="Google Shape;18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2" name="Google Shape;182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Je modifikací PIR, kdy odpor terapeutovy ruky je nahrazen gravitací - tedy tíhovou silou, která tvoří přirozený odpor zvedání končetiny, hlavy či trupu.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Metodiku propracoval Zbojan.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V první fázi - kontrakční (u Zbojana označovaná IZM) - pacient nehybně nese hmotnost části těla, na jejíž svały aplikuje AGR, po dobu 21-28 s. Pochopitelně musí zaujmout takovou polohu, aby hmotnost nesl sval, který má být ovlivňován. Pacient se řídí proprioceptivním pocitem napětí ve svalu nebo pocitem bolesti (léčebná poloha je těsně „před bolestí").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Druhá fáze - relaxační (u Zbojana RELAX) by měla trvat nejméně stejně dlouho jako IZM. AGR se osvědčuje u relaxace horních vláken trapézů a levátorů lopatky (u bolestí šíje), u kývačů, vzpřimovačů trupu (vertebrogenní algické syndromy), adduktorů stehna (koxartrózy), Ize ji použít u dysfunkcí v musculus tensor fasciae latae, iliopsoas, subscapularis (afekce ramenního kloubu), ischiokrurálním svalstvu atd. Tato metoda je vhodná i bez přítomnosti fyzioterapeuta k autoterapii po předchozí náležité instruk- táži.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89" name="Google Shape;189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5" name="Google Shape;195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Princip agisticko-excentrických kontrakčních postupů spočívá rovněž v primárně segmentálně říze- ných neurofyziologických reakcích*. Zatímco u PIR se ale jedná o následný útlum po předchozí aktivitě týchž hyperonických svalových vláken, v případě AEK jde o současný reciproční útlum (mecha- nismem reciproční inervace dle Sherringtona) hypertonických svalových vláken při aktivitě vláken antagonistických. 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Indikace použití jsou prakticky totéžné s PIR. 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02" name="Google Shape;20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8" name="Google Shape;20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Výkon začíná v pasivně terapeutem nastaveném relativním protažení svalu se zjištěnými hyperaktiv- ními vlákny.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Pacient poté vyvíjí volní svalovou kontrakci antagonistů těchto vláken mírné intenzity, zatímco terapeut tomuto pohybu klade odpor ve směru opačném, a to silou přiměřeně větší tak, aby segment přetlačil a uvedl jej tak do pomalého plynulého pohybu ve směru aktivity ošetřovaného svalu.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Dochází tedy k excentrické kontrakci svalu antagonistického k postiženému a současně recipročně vyvolané inhibici a spolu s tím k mechanickému povolení svalu ošetřovaného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Tímto způsobem dochází k normalizaci funkční synergie agonistů a antagonistů cestou dekontrakce vláken, která svou předchozí hyperaktivitou negativně ovlivňovala držení či rozsah pohybu v kloubu (poněkud nepřesně tento postup byl nazýván „excentrickou dekon- trakcí").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Síla terapeuta může být s výhodou nahrazena elastickám tahem Thera-Bandu. </a:t>
            </a:r>
            <a:endParaRPr>
              <a:highlight>
                <a:schemeClr val="lt1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Například pro uvolnění hypertonických vláken musculus pectoralis major (vnitřní rotátor paže) provede pacient zevní rotaci v rameni tak, že při tom natáhne pružný pás (koncentrická kontrakce zevních rotátorů - antagonistů k pasivně prodlouženému m. pectoralis). Z této polohy tah gumy zpět do původní polohy pacient aktivně brzdí aktivitou zevních rotátorů (zpomaluje návrat do původního postavení)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09" name="Google Shape;209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Relaxace je nedílnou součásti reedukace pohybu a patří k základním prvkům celého rehabilitačního procesu.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Pojmem relaxace rozumíme jednak stav klidového období mimo pohyb, kdy napětí svalu je na bazální úrovni ovládáno regulačními mechanismy tonu, jednak proces směřující k tomuto stavu.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Jestliže se týká jednoho nebo několika svalů (případně jen několika svalových vláken) určité oblasti, mluvíme o relaxaci místní (například uvolnění svalů končetiny).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Při celkové relaxaci, to jest povšechném snížení napětí svalstva, dochází zároveň k uvolnění tenze duševní.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Relaxace tělesná a psychická jsou vzájemně spojeny a nelze provádět jednu bez druhé, proto techniky jejich navození jsou užívány jak v rámci kinezioterapie k dosažení somatického efektu, tak při psychoterapii.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95" name="Google Shape;9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5" name="Google Shape;21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1" name="Google Shape;221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22" name="Google Shape;222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Všeobecně je uznáváno, že největším zdrojem facilitace je propriocepce.  Orgánem tohoto druhu facilitace jsou svalová vřeténka a Golgiho šlachová tělíska.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 - Dalším významným zdrojem facilitace jsou podněty z povrchových receptorů (dotek, tlak, termické podněty). Vývojově nejstarší a velmi citlivou oblastí v tomto smyslu je oblast inervovaná cestou nervus trigeminus Oproti proprioreceptorům podléhají tyto receptory adaptaci, to znamená, že při jejich stacionární stimulaci klesá tok signalizace z nich. Pro pohyb jakožto mechanickou funkci mají tedy určující význam receptory různých druhů mecha- nických projevů - tlaků a tahů. Souhrnně se registrace těchto projevů nazývá mechanocepce, ať už má svůj zdroj kdekoli v organismu.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Důležitým faktorem aference je bolest pro své imperativně zabarvené působení, a to jak facilitační, tak inhibiční. Pohybové vzorky končetin a trupu, facilitované polohou hlavy v prostoru (tzv. labyrintové reflexy) se samostatně v reedukaci pohybu nevyužívají, protože bývají překryty extralabyrintovými aferentními podněty.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Přesto má vestibulární aparát svým vztahem k realizaci statiky těla nesmírný význam, a to jednak v podobě ovlivnění rozložení tonu svalového tak, aby byl zajištěn vzpřímený postoj v klidu, jednak ve fázických pohybech, nutných k udržení vzpřímené polohy a rovnováhy při pohybu. Rozhodu- jícím podnětem je stálý směr působení gravitace, musíme si však uvědomit, že za statiku těla není odpovědný pouze vestibulární systém, ale vstupní informace pro zpracování statokinetických funkcí zajištují i proprioreceptory, taktilní exteroreceptory a zrak.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Zrak u člověka se považuje za nejdůležitější smysl a optické informace do jisté míry mohou kompenzovat jiné aferentní podněty, převážně statokinetického charakteru. Proto lze zraku využít ke kontrole pohybu tam, kde vázne normální zpětná vazba. Podobně, i když v omezenější formě, lze využít i akustických vjemů.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Jak již bylo řečeno (kapitola 6.), za hlavní orgán iniciace pohybu je pokládán limbický systém. Ten, vyjma reflexních pohybů, kde akce bezprostředně navazuje na podráždění v zájmu pružné reakce na náhlé ohrožující změny prostředí, rozhodne o tom, zda suma podnětů, které neustále cestou receptorů a dostředivých drah bombardují CNS, po integraci s vyššími nervovými funkcemi (paměť, zkušenosti, učení), vyvolá plán pohybové akce. V těchto vyšších nervových funkcích spočívá u člověka široká škála facilitačního působení druhosignálními podněty pokynem, povelem, příkladem, motivací, využívá- ním citových vazeb atd. Možnostmi jejich využití se zabývá mimo jiné i klinická psychologie, jejíž modifikované přístupy mají uplatnění i v reedukaci pohybu. Základní psychologické dovednosti jsou ovšem součástí arzenálu kinezioterapeuta.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229" name="Google Shape;229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6" name="Google Shape;236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2" name="Google Shape;242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8" name="Google Shape;24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4" name="Google Shape;254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5" name="Google Shape;255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1" name="Google Shape;261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7" name="Google Shape;267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73" name="Google Shape;273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9" name="Google Shape;279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0" name="Google Shape;280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6" name="Google Shape;286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3" name="Google Shape;293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9" name="Google Shape;299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5" name="Google Shape;305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Pro lokalizované snížení napětí konkrétního svalu nebo svalové skupiny využíváme principu reci- proční inervace (kontrakci agonisty doprovází inhibice antagonisty) a následné indukce (bezprostředně po odeznění kontrakce se dostaví útlum agonisty)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Lze využít i dalších inhibičních' jevů. Relaxaci svalstva můžeme také dosáhnout pasivními pohyby, převážně kyvadlového rázu, které dosahujeme bud' manuálně nebo různými závěsy a houpáním (relaxační účinek houpání zná každá maminka).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Postupným zvětšováním oblasti útlumu na širší oblasti CNS se v případě potřeby můžeme pokusit děj generalizovat.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Při dosahování relaxačních jevů využíváme inhibičního působení exspiria. Učíme tedy pacienta pomalu, pravidelně dýchat s prodlužováním výdechu.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Jde vlastně o záměrné využití relaxace, jak k ní přirozeně dochází při kolísání aktivity během cirkadiánního rytmu.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Podstatou je vědomé snížení aferentní signalizace a eferentních projevů.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Dosáhneme toho minimalizací motorických funkcí (setrváním v tělesném klidu), psychických funkcí (,,pustíme vše z hlavy") a somatických vjemů (tepelná pohoda, snížení akustických a optických signálů, vyloučení nároků na posturální činnost v poloze vleže, snížení propriocepce středním postavením v kloubech atd.).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Tento děj je vlastně analogický fyziologickému navození spánku, kdy snížením činnosti nespecifické ascendentní aktivační části retikulární formace (ARAS) dochází k rozšíření inhibičních procesů CNS spolu s celkovým poklesem svalového tonu.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Celkovou relaxaci lze navodit rovněž hypnotickými metodami, kde změněný stav vědomí se zvýšenou sugestibilitou a povelovou závislostí na hypnotizérovi lze využít k ovlivnění svalového tonu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K navození uvolnění se také osvědčuje tichá monotónní hudba, eventuálně tichý hlas.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Schopnost takto se spontánně uvolnit je u různých jedinců odlišná a souvisí s psychickou konstitucí i aktuální somatopsychickou kondicí, kam se promítá stres, únava, motivace atd.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21" name="Google Shape;12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 Podstatou metody je vypracovávání podmíněného reflexního spojení mezi slovem navozeným pocitem tíže a tepla a relaxací svalu.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 přesouváním pocitu tíže v tělesném schématu dochází k postupnému uvolňování napětí v pohybovém systému.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Kromě tohoto efektu je docilováno pozitivního ovlivňování autonomních funkcí, metodu lze využít k regeneraci psychických sil, k zlepšení psychosomatických reakcí.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Tohoto je dosahováno pomocí předepsaného sledu představ na základě přesných slovních formulací.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Autogenní trénink má vztah k sugestivním a hypnotickým praktikám psychologie.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Podmínkou pro navození relaxace touto autosugestivní metodou je motivace ke spolupráci, poloha těla s co největší možností relaxace svalstva, zavření očí k vyloučení zrakových podnětů, vhodná teplota místnosti (podobnost s předpoklady spánku). </a:t>
            </a:r>
            <a:endParaRPr>
              <a:highlight>
                <a:schemeClr val="lt1"/>
              </a:highlight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 V průběhu autorelaxačního cvičení se mění vztah k slovní formulaci zadání - z původně informačního charakteru dochází k stále zřetelnějšímu narůstání prožitku sugerované představy i s afektivním zabarvením. Uvolnění určité svalové skupiny vede k relaxaci jiných skupin až ke generalizaci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i="0"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highlight>
                  <a:schemeClr val="lt1"/>
                </a:highlight>
              </a:rPr>
              <a:t>Sami si ji můžete vyzkoušet pod vedením třeba zde: https://www.youtube.com/watch?v=_TEaOy6wCeE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28" name="Google Shape;1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>
                <a:highlight>
                  <a:schemeClr val="lt1"/>
                </a:highlight>
              </a:rPr>
              <a:t>Sami si ji můžete vyzkoušet pod vedením třeba zde: https://www.youtube.com/watch?v=493mYfovYw0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V této metodě se jedná o vypěstování schopnosti vnímat a rozlišit jemné rozdíly napětí vlastního svalstva a tím i schopnosti úmyslně uvolňovat svalové (a spolu s tím i psychické) napětí.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K navození relaxace využívá metoda principu následné indukce.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Provádí se izometrická kontrakce určité skupiny svalů (většinou se začíná na periférii), po které následuje relaxace, kterou si pacient v kontrastu s fází aktivační musí uvědomit. Takto pokračuje po jednotlivých svalových skupinách, až zvládne i uvolnění pletencových oblastí.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Cyklus aktivace - relaxace trvá asi 1 minutu. Základní poloha je vleže v klidné místnosti. Cvičení je zaměřeno na uvědomění pocitu tenze ve svalu, přičemž se postupuje od periférie končetin k trupu.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Cílem je zjemňování schopnosti volního útlumu svalového napětí a to i bez předchá- zející kontrakční fáze a to v jednotlivých oblastech, ale i celkově.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 zvládnutí těchto požadavků se pacient snaží uvědomit si napětí ve svalech při úkonech běžných činností se schopností diferencovaného útlumu.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Konečnou fází výcviku je uvědomění si nadměrných tenzí v běžném životě a snaha předcházet tomuto zvýšenému napětí.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35" name="Google Shape;135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4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4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4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4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4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4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4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4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4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4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4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4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4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431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784971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lang="cs-CZ"/>
              <a:t>Relaxační techniky ve fyzioterapii – PIR, AGR, AEK a facilitace pohybu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456944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/>
              <a:t>Mgr. Vanda Šilhová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Jóga v relaxaci</a:t>
            </a:r>
            <a:endParaRPr/>
          </a:p>
        </p:txBody>
      </p:sp>
      <p:sp>
        <p:nvSpPr>
          <p:cNvPr id="151" name="Google Shape;15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nehybně a bez úsilí zůstat v ásaně, harmonizace vegetativních pochodů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využíváme posturální svaly, ale chceme relaxovat maximum svalů celého těla (= částečná / diferencovaná relaxace)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každá poloha má proprioceptivní informaci s určitou signalizací bez velkého vlivu rušení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polohy: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poloha mrtvoly v lehu na zádech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lotosový květ pro meditaci v sedu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 částečnou relaxaci kterákoli ásana, ve které vydržíme déle a uvolníme se, abychom zapojovali co nejméně svalů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</a:pPr>
            <a:r>
              <a:rPr lang="cs-CZ"/>
              <a:t>PIR = postizometrická relaxace</a:t>
            </a:r>
            <a:endParaRPr/>
          </a:p>
        </p:txBody>
      </p:sp>
      <p:sp>
        <p:nvSpPr>
          <p:cNvPr id="157" name="Google Shape;157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PIR</a:t>
            </a:r>
            <a:endParaRPr/>
          </a:p>
        </p:txBody>
      </p:sp>
      <p:sp>
        <p:nvSpPr>
          <p:cNvPr id="164" name="Google Shape;164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metoda, která pracuje se svalovou facilitací a postfacilitačně indukovanou inhibicí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cílem je uvolnění lokalizovaného spazmu ve svalu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bolestivé body, spoušťové body, body maximální bolestivosti, trigger pointy,…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reversibilní funkční poruchy svalu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lokální spasmy se vyskytují ve svalech s tendencí k hyperaktivitě a zkracování, ale i v těch, které pravidelně ochabují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PIR</a:t>
            </a:r>
            <a:endParaRPr/>
          </a:p>
        </p:txBody>
      </p:sp>
      <p:sp>
        <p:nvSpPr>
          <p:cNvPr id="171" name="Google Shape;17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snaha normalizovat svalový tonus hypertonických vláken svalu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selektivní inhibice vláken s největší reaktibilitou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toho dosahujeme pomocí izometrické kontrakce, která díky největší dráždivosti těchto vláken musí být minimální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= při minimální izometrické kontrakci svalu proti minimálnímu odporu se aktivují právě jen tato nejdráždivější vlákna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postfacilitačně dochází k útlumu jen těchto hypertonických vláken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Zásady u PIR terapie</a:t>
            </a:r>
            <a:endParaRPr/>
          </a:p>
        </p:txBody>
      </p:sp>
      <p:sp>
        <p:nvSpPr>
          <p:cNvPr id="178" name="Google Shape;178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Pozice klienta a terapeuta musí být pohodlná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rPr lang="cs-CZ"/>
              <a:t>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AutoNum type="arabicPeriod"/>
            </a:pPr>
            <a:r>
              <a:rPr lang="cs-CZ"/>
              <a:t>DOSAŽENÍ TZV . PŘEDPĚTÍ (BARIÉRY ): Propracování právě v bariéře nutno sval protahovat ze zkrácení, ne z neutrální pozice!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AutoNum type="arabicPeriod"/>
            </a:pPr>
            <a:r>
              <a:rPr lang="cs-CZ"/>
              <a:t>IZOMETRICKÁ KONTRAKCE SVALU: požádat klienta o kontrakci svalu minimální silou, zatímco terapeut kontrakci odporuje (=izometrická kontrakce), Po 5-10 sekundách požádat klienta o relaxaci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AutoNum type="arabicPeriod"/>
            </a:pPr>
            <a:r>
              <a:rPr lang="cs-CZ"/>
              <a:t>RELAXACE: Počkat 10 - 20 sekund či lépe tak dlouho jak probíhá posouvání bariéry. Naším úkolem je vést pohyb v požadovaném směru, neprovádíme aktivní silou. </a:t>
            </a:r>
            <a:endParaRPr/>
          </a:p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Zopakovat 3 - 5x či jak je třeba (stále posun bariéry, stále opakujeme 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</a:pPr>
            <a:r>
              <a:rPr lang="cs-CZ"/>
              <a:t>AGR – antigravitační relaxace</a:t>
            </a:r>
            <a:endParaRPr/>
          </a:p>
        </p:txBody>
      </p:sp>
      <p:sp>
        <p:nvSpPr>
          <p:cNvPr id="185" name="Google Shape;185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AGR</a:t>
            </a:r>
            <a:endParaRPr/>
          </a:p>
        </p:txBody>
      </p:sp>
      <p:sp>
        <p:nvSpPr>
          <p:cNvPr id="192" name="Google Shape;192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modifikace PIR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odpor terapeutovy ruky je nahrazen gravitací – tíhovou silou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1. fáze – kontrakční – pacient nehybně nese hmotnost části těla po dobu 21-28s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2. fáze – relaxační – měla by trvat nejméně stejně dlouho jako kontrakční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vhodné i bez přítomnosti terapeuta → do autoterapie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lang="cs-CZ"/>
              <a:t>AEK – agisticko-excentrické kontrakční postupy </a:t>
            </a:r>
            <a:endParaRPr/>
          </a:p>
        </p:txBody>
      </p:sp>
      <p:sp>
        <p:nvSpPr>
          <p:cNvPr id="198" name="Google Shape;198;p1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AEK</a:t>
            </a:r>
            <a:endParaRPr/>
          </a:p>
        </p:txBody>
      </p:sp>
      <p:sp>
        <p:nvSpPr>
          <p:cNvPr id="205" name="Google Shape;205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současný reciproční útlum hypertonických vláken při aktivitě vláken antagonistických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indikace totožné jako u PIR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AEK - postup</a:t>
            </a:r>
            <a:endParaRPr/>
          </a:p>
        </p:txBody>
      </p:sp>
      <p:sp>
        <p:nvSpPr>
          <p:cNvPr id="212" name="Google Shape;212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začínáme v protažení svalu (v jeho bariéře)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pacient poté vyvíjí MÍRNOU volní svalovou kontrakci antagonistů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terapeut klade odpor ve směru opačném, a to větší přiměřenou silou tak, aby segment přetlačil a uvedl jej do POMALÉHO, PLYNULÉHO pohybu ve směru aktivity ošetřovaného svalu.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dochází k excentrické kontrakci svalu antagonistického k postiženému a současně recipročně vyvolané inhibici a spolu s tím k mechanickému povolení svalu ošetřovaného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Relaxace</a:t>
            </a:r>
            <a:endParaRPr/>
          </a:p>
        </p:txBody>
      </p:sp>
      <p:sp>
        <p:nvSpPr>
          <p:cNvPr id="98" name="Google Shape;98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nedílná součást reedukace pohybu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patří mezi základní prvky celého rehabilitačního procesu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 = stav klidového období mimo pohyb, kdy napětí svalu je na bazální úrovni ovládáno regulačními mechanismy tonu, je to i proces směřující k tomuto stavu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relaxace: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místní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celková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</a:pPr>
            <a:r>
              <a:rPr lang="cs-CZ"/>
              <a:t>Facilitace pohybu</a:t>
            </a:r>
            <a:endParaRPr/>
          </a:p>
        </p:txBody>
      </p:sp>
      <p:sp>
        <p:nvSpPr>
          <p:cNvPr id="218" name="Google Shape;218;p2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Facilitace</a:t>
            </a:r>
            <a:endParaRPr/>
          </a:p>
        </p:txBody>
      </p:sp>
      <p:sp>
        <p:nvSpPr>
          <p:cNvPr id="225" name="Google Shape;225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= využívání podnětů aferentní povahy, které ve svém součtu působí usnadnění pohybu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nástroj, jak pomoci pacientovi najít ekonomičtější a výhodnější pohyb a obnovení jeho funkčnosti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lze zjednodušeně vysvětlit jako snížení prahu dráždivosti - dochází tak k usnadnění svalového stahu, pohybu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Zdroje facilitace</a:t>
            </a:r>
            <a:endParaRPr/>
          </a:p>
        </p:txBody>
      </p:sp>
      <p:sp>
        <p:nvSpPr>
          <p:cNvPr id="232" name="Google Shape;232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největším zdrojem facilitace je </a:t>
            </a:r>
            <a:r>
              <a:rPr b="1" lang="cs-CZ"/>
              <a:t>propriocepce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exterocepce (dotek, tlak, teplo)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bolest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vestibulární aparát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optické a akustické vjemy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druhosignální podněty (povel, příklad, motivace, využití citových vazeb)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 b="1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 b="1"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Jednotlivé prvky facilitace</a:t>
            </a:r>
            <a:endParaRPr/>
          </a:p>
        </p:txBody>
      </p:sp>
      <p:sp>
        <p:nvSpPr>
          <p:cNvPr id="239" name="Google Shape;239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prosté protažení svalu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zvrat antagonistů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maximální odpor kladený facilitovanému pohybu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rytmická stabilizace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facilitace z povrchových receptorů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manuální kontakt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slovní doprovod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zrakový kontakt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představa pohybu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trakce a komprese pohybu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Prosté protažení svalu</a:t>
            </a:r>
            <a:endParaRPr/>
          </a:p>
        </p:txBody>
      </p:sp>
      <p:sp>
        <p:nvSpPr>
          <p:cNvPr id="245" name="Google Shape;245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vyvolává či akcentuje svalové kontrakce,možná inhibice antagonisty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protažení svalu a vyvolaný napínací reflex facilitují kontrakci a potlačují svalovou únavu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Zvrat antagonistů</a:t>
            </a:r>
            <a:endParaRPr/>
          </a:p>
        </p:txBody>
      </p:sp>
      <p:sp>
        <p:nvSpPr>
          <p:cNvPr id="251" name="Google Shape;251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využívá recipročně-inervační vztahy a následnou indukci: na vrcholu kontrakce svalu dochází k protažení a tím facilitaci antagonisty a inhibici agonisty, který se tímto způsobem může uplatnit v následném opačném pohybu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Maximální odpor kladený facilitovanému pohybu</a:t>
            </a:r>
            <a:endParaRPr/>
          </a:p>
        </p:txBody>
      </p:sp>
      <p:sp>
        <p:nvSpPr>
          <p:cNvPr id="258" name="Google Shape;258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při maximálním odporu dochází k náboru max. počtu motorických jednotek svalu, rychlým sledem akčních potenciálů se aktivují i utlumené motoneurony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patří k nejsilnějším facilitačním prvkům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facilitace schopnosti svalu kontrahovat se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zvětšení kontroly pohybu (pacient je odporem veden, nejde o postrkování do žádané pozice)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dosažení uvědomění pohybu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zvýšení svalové síly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maximální = optimální = dostatečný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velikost musí být přizpůsobena pacientovi (odpor nebo dopomoc)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Rytmická stabilizace</a:t>
            </a:r>
            <a:endParaRPr/>
          </a:p>
        </p:txBody>
      </p:sp>
      <p:sp>
        <p:nvSpPr>
          <p:cNvPr id="264" name="Google Shape;264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kontrakce agonistů a antagonistů proti tendenci střídavě vychýlit kloub s volním úsilím fixované polohy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Facilitace z povrchových receptorů</a:t>
            </a:r>
            <a:endParaRPr/>
          </a:p>
        </p:txBody>
      </p:sp>
      <p:sp>
        <p:nvSpPr>
          <p:cNvPr id="270" name="Google Shape;270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drážděním kůže nad stimulovaným svalem různými podněty (teplo, bolest, dotyk, hlazení, kartáčování, ledování, chladící sprej,…)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Manuální kontakt</a:t>
            </a:r>
            <a:endParaRPr/>
          </a:p>
        </p:txBody>
      </p:sp>
      <p:sp>
        <p:nvSpPr>
          <p:cNvPr id="276" name="Google Shape;276;p3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úchop terapeuta stimuluje receptory kůže a další receptory tlaku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kontakt dává pacientovi informaci o směru pohybu, tlak vždy v opozici ke směru pohybu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tlak na sval pomáhá schopnosti svalu kontrahovat se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Využití relaxace</a:t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lepší soustředění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regenerace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pro zmírnění bolesti hlavy, stresu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prevence civilizačních chorob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Slovní doprovod</a:t>
            </a:r>
            <a:endParaRPr/>
          </a:p>
        </p:txBody>
      </p:sp>
      <p:sp>
        <p:nvSpPr>
          <p:cNvPr id="283" name="Google Shape;283;p3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povel určí pacientovi co činit a jak.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pokyny musí být jasné a výstižné, mají být kombinovány s pasivním pohybem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terapeut dává pokyny pacientovi, ne léčené části těla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časování pohybu je důležité při použití napínacího reflexu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povely k pohybu jsou opakovány ke zvětšení pobídky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hlasitost může ovlivnit sílu odpovědi svalu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povely se dělí do 3 částí: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1. příprava - co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2. akce – kdy začít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3. korekce – jak opravit a modifikovat akci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Zrakový kontakt</a:t>
            </a:r>
            <a:endParaRPr/>
          </a:p>
        </p:txBody>
      </p:sp>
      <p:sp>
        <p:nvSpPr>
          <p:cNvPr id="289" name="Google Shape;289;p3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pomocí zraku pacient kontroluje a koriguje pozici a pohyb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zpětná vazba zrakem může zesílit svalovou kontrakci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kontakt očima mezi pacientem a terapeutem pomáhá komunikaci a spolupráci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Představa pohybu – cvičení v představě</a:t>
            </a:r>
            <a:endParaRPr/>
          </a:p>
        </p:txBody>
      </p:sp>
      <p:sp>
        <p:nvSpPr>
          <p:cNvPr id="296" name="Google Shape;296;p3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aktivuje podobné oblasti mozku jako pohyb samotný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vychází z teorie, že mozek nerozezná skutečnost od představy a příslušné svaly zapojuje i během představy pohybu, a tak například u těžších stavů nedochází k zapomínání určitých pohybů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nutné opakování a dostatku času pro nácvik, příprava ve smyslu zklidnění a koncentrovanosti klienta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správná volba povelů a čas pro samotnou představu pohybu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snaha oddělit představu od vlastní izometrie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využití tzv. mentálního tréninku ve sportu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Trakce kloubu</a:t>
            </a:r>
            <a:endParaRPr/>
          </a:p>
        </p:txBody>
      </p:sp>
      <p:sp>
        <p:nvSpPr>
          <p:cNvPr id="302" name="Google Shape;302;p3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protažení trupu a končetin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efekt je způsoben stimulací receptorů kloubů, je natahovacím stimulem při natahování svalů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měla by se udržovat během celého pohybu a kombinovat se s vhodným odporem 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Aproximace kloubu</a:t>
            </a:r>
            <a:endParaRPr/>
          </a:p>
        </p:txBody>
      </p:sp>
      <p:sp>
        <p:nvSpPr>
          <p:cNvPr id="308" name="Google Shape;308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komprese trupu nebo končetiny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efekt je následkem stimulace kloubních receptorů a reakce na porušení pozice nebo postury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Používá se k: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1. navození stabilizace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2. facilitace opěrného systému antigravitačních svalů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3. odpor některým součástem pohybu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Lokalizované snížení napětí</a:t>
            </a:r>
            <a:endParaRPr/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využití principu </a:t>
            </a:r>
            <a:r>
              <a:rPr b="1" lang="cs-CZ"/>
              <a:t>reciproční inhibice </a:t>
            </a:r>
            <a:r>
              <a:rPr lang="cs-CZ"/>
              <a:t>(kontrakce agonisty doprovází inhibice antagonisty) a následná </a:t>
            </a:r>
            <a:r>
              <a:rPr b="1" lang="cs-CZ"/>
              <a:t>indukce</a:t>
            </a:r>
            <a:r>
              <a:rPr lang="cs-CZ"/>
              <a:t> (bezprostředně po odeznění kontrakce se dostaví útlum agonisty)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využití pasivních pohybů – převážně kyvadlového rázu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využití inhibičního působení expiria – učíme pacienta pomalu, pravidelně dýchat s prodlužováním výdechu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PIR, AGR, AEK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Celková relaxace</a:t>
            </a:r>
            <a:endParaRPr/>
          </a:p>
        </p:txBody>
      </p:sp>
      <p:sp>
        <p:nvSpPr>
          <p:cNvPr id="117" name="Google Shape;11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spontánní relaxace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Schultzův autogenní trénink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progresivní svalová relaxace dle Jacobsena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využití bio-feedbacku k relaxaci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jóga v relaxaci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Spontánní relaxace</a:t>
            </a:r>
            <a:endParaRPr/>
          </a:p>
        </p:txBody>
      </p:sp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přirozeně během cirkadiálního rytmu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vědomé snížení aferentní signalizace a eferentních projevů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minimalizování motorické a psychické funkce a somatických vjemů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jako navození spánku - inhibiční procesy CNS, snížení sv. tonu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lze ji navodit hypnózou, tichou monotónní hudbou, hlasem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Schultzův autogenní trénink</a:t>
            </a:r>
            <a:endParaRPr/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vypracování podmíněného reflexního spojení mezi slovem navozeným pocitem tíže a tepla a relaxací svalu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přesouvá se pocit tíže po těle, uvolnění napětí pohybového aparátu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ovlivňuje autonomní funkce, regeneruje psychiku, zlepšuje psychosomatickou reakci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přesný sled představ dle slovních formulací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podmínky: motivace ke spolupráci, zavřené oči, uvolněná poloha ideálně na zádech, vhodná teplota místnosti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uvolnění určité svalové skupiny vede k relaxaci jiných skupin až ke generalizaci.</a:t>
            </a:r>
            <a:endParaRPr/>
          </a:p>
          <a:p>
            <a:pPr indent="-7747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Progresivní Jacobsonova relaxace</a:t>
            </a:r>
            <a:endParaRPr/>
          </a:p>
        </p:txBody>
      </p:sp>
      <p:sp>
        <p:nvSpPr>
          <p:cNvPr id="138" name="Google Shape;138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postupná schopnost vnímat rozdíly v napětí vlastních svalů a tím vědomě uvolňovat napětí svalů a psychiky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dochází k „následné indukci“ = izometrie skupiny svalů, pak relaxace, kterou si pacient uvědomuje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 lehu na zádech, od periferie k trupu, zjemňuje se volní útlum sv.napětí i bez předchozí kontrakce, místně i celkově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postupně si dokážeme uvědomit sv.napětí v běžném životě při jakékoli činnosti a zvýšenému napětí tak předcházíme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cílem je zjemňovat schopnosti volního útlumu svalového napětí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Využití bio-feedbacku k relaxaci</a:t>
            </a:r>
            <a:endParaRPr/>
          </a:p>
        </p:txBody>
      </p:sp>
      <p:sp>
        <p:nvSpPr>
          <p:cNvPr id="144" name="Google Shape;144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pacient se snaží relaxovat svalovou skupinu, která je snímána a signalizována pomocí přístroje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vhodné pro trvalé napětí mimických a šíjových svalů – práce s EMG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využití při nácviku relaxace pánevního dna – přístroj pro myofeedback, elektroda se zavádí per vaginam nebo per rectum. Využívá se při inkontinenci, zácpě, potížích s otěhotněním…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2024-09-22T12:07:28Z</dcterms:created>
  <dc:creator>Pavel Šilha</dc:creator>
</cp:coreProperties>
</file>