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embeddedFontLst>
    <p:embeddedFont>
      <p:font typeface="Play"/>
      <p:regular r:id="rId23"/>
      <p:bold r:id="rId24"/>
    </p:embeddedFont>
    <p:embeddedFont>
      <p:font typeface="Roboto"/>
      <p:regular r:id="rId25"/>
      <p:bold r:id="rId26"/>
      <p:italic r:id="rId27"/>
      <p:boldItalic r:id="rId28"/>
    </p:embeddedFont>
    <p:embeddedFont>
      <p:font typeface="Helvetica Neue"/>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33" roundtripDataSignature="AMtx7mg0+0a+Vf6rEFRa0ExlY4tCdhanR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Play-bold.fntdata"/><Relationship Id="rId23" Type="http://schemas.openxmlformats.org/officeDocument/2006/relationships/font" Target="fonts/Play-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fntdata"/><Relationship Id="rId25" Type="http://schemas.openxmlformats.org/officeDocument/2006/relationships/font" Target="fonts/Roboto-regular.fntdata"/><Relationship Id="rId28" Type="http://schemas.openxmlformats.org/officeDocument/2006/relationships/font" Target="fonts/Roboto-boldItalic.fntdata"/><Relationship Id="rId27"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HelveticaNeue-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HelveticaNeue-italic.fntdata"/><Relationship Id="rId30" Type="http://schemas.openxmlformats.org/officeDocument/2006/relationships/font" Target="fonts/HelveticaNeue-bold.fntdata"/><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font" Target="fonts/HelveticaNeue-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cs-CZ"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45" name="Google Shape;145;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53" name="Google Shape;153;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59" name="Google Shape;159;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65" name="Google Shape;165;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71" name="Google Shape;171;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77" name="Google Shape;177;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3" name="Google Shape;183;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9" name="Google Shape;189;p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cs-CZ">
                <a:highlight>
                  <a:srgbClr val="202124"/>
                </a:highlight>
                <a:latin typeface="Roboto"/>
                <a:ea typeface="Roboto"/>
                <a:cs typeface="Roboto"/>
                <a:sym typeface="Roboto"/>
              </a:rPr>
              <a:t>- Relaxace je nedílnou součásti reedukace pohybu a patří k základním prvkům celého rehabilitačního procesu.</a:t>
            </a:r>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rgbClr val="202124"/>
                </a:highlight>
                <a:latin typeface="Roboto"/>
                <a:ea typeface="Roboto"/>
                <a:cs typeface="Roboto"/>
                <a:sym typeface="Roboto"/>
              </a:rPr>
              <a:t>Pojmem relaxace rozumíme jednak stav klidového období mimo pohyb, kdy napětí svalu je na bazální úrovni ovládáno regulačními mechanismy tonu, jednak proces směřující k tomuto stavu. </a:t>
            </a:r>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rgbClr val="202124"/>
                </a:highlight>
                <a:latin typeface="Roboto"/>
                <a:ea typeface="Roboto"/>
                <a:cs typeface="Roboto"/>
                <a:sym typeface="Roboto"/>
              </a:rPr>
              <a:t>Jestliže se týká jednoho nebo několika svalů (případně jen několika svalových vláken) určité oblasti, mluvíme o relaxaci místní (například uvolnění svalů končetiny). </a:t>
            </a:r>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rgbClr val="202124"/>
                </a:highlight>
                <a:latin typeface="Roboto"/>
                <a:ea typeface="Roboto"/>
                <a:cs typeface="Roboto"/>
                <a:sym typeface="Roboto"/>
              </a:rPr>
              <a:t>Při celkové relaxaci, to jest povšech- ném snížení napětí svalstva, dochází zároveň k uvolnění tenze duševní. </a:t>
            </a:r>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rgbClr val="202124"/>
                </a:highlight>
                <a:latin typeface="Roboto"/>
                <a:ea typeface="Roboto"/>
                <a:cs typeface="Roboto"/>
                <a:sym typeface="Roboto"/>
              </a:rPr>
              <a:t>Relaxace tělesná a psychická jsou vzájemně spojeny a nelze provádět jednu bez druhé, proto techniky jejich navození jsou užívány jak v rámci kinezioterapie k dosažení somatického efektu, tak při psychoterapii.</a:t>
            </a:r>
            <a:endParaRPr/>
          </a:p>
        </p:txBody>
      </p:sp>
      <p:sp>
        <p:nvSpPr>
          <p:cNvPr id="95" name="Google Shape;9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cs-CZ"/>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1" name="Google Shape;10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Google Shape;10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cs-CZ">
                <a:highlight>
                  <a:schemeClr val="lt1"/>
                </a:highlight>
                <a:latin typeface="Roboto"/>
                <a:ea typeface="Roboto"/>
                <a:cs typeface="Roboto"/>
                <a:sym typeface="Roboto"/>
              </a:rPr>
              <a:t>-  Podstatou metody je vypracovávání podmíněného reflexního spojení mezi slovem navozeným pocitem tíže a tepla a relaxací svalu. </a:t>
            </a:r>
            <a:endParaRPr>
              <a:highlight>
                <a:schemeClr val="lt1"/>
              </a:highlight>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S přesouváním pocitu tíže v tělesném schématu dochází k postupnému uvolňování napětí v pohybovém systému. </a:t>
            </a:r>
            <a:endParaRPr>
              <a:highlight>
                <a:schemeClr val="lt1"/>
              </a:highlight>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Kromě tohoto efektu je docilováno pozitivního ovlivňování autonomních funkcí, metodu lze využít k regeneraci psychických sil, k zlepšení psychosomatických reakcí.</a:t>
            </a:r>
            <a:endParaRPr>
              <a:highlight>
                <a:schemeClr val="lt1"/>
              </a:highlight>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Tohoto je dosahováno pomocí předepsaného sledu představ na základě přesných slovních formulací. </a:t>
            </a:r>
            <a:endParaRPr>
              <a:highlight>
                <a:schemeClr val="lt1"/>
              </a:highlight>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Autogenní trénink má vztah k sugestivním a hypnotickým praktikám psychologie. </a:t>
            </a:r>
            <a:endParaRPr>
              <a:highlight>
                <a:schemeClr val="lt1"/>
              </a:highlight>
            </a:endParaRPr>
          </a:p>
          <a:p>
            <a:pPr indent="-171450" lvl="0" marL="17145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Podmínkou pro navození relaxace touto autosugestivní metodou je motivace ke spolupráci, poloha těla s co největší možností relaxace svalstva, zavření očí k vyloučení zrakových podnětů, vhodná teplota místnosti (podobnost s předpoklady spánku). </a:t>
            </a:r>
            <a:endParaRPr>
              <a:highlight>
                <a:schemeClr val="lt1"/>
              </a:highlight>
            </a:endParaRPr>
          </a:p>
          <a:p>
            <a:pPr indent="-171450" lvl="0" marL="171450" marR="0" rtl="0" algn="l">
              <a:lnSpc>
                <a:spcPct val="100000"/>
              </a:lnSpc>
              <a:spcBef>
                <a:spcPts val="0"/>
              </a:spcBef>
              <a:spcAft>
                <a:spcPts val="0"/>
              </a:spcAft>
              <a:buClr>
                <a:schemeClr val="dk1"/>
              </a:buClr>
              <a:buSzPts val="1200"/>
              <a:buFont typeface="Roboto"/>
              <a:buChar char="-"/>
            </a:pPr>
            <a:r>
              <a:rPr b="0" i="0" lang="cs-CZ">
                <a:highlight>
                  <a:schemeClr val="lt1"/>
                </a:highlight>
                <a:latin typeface="Roboto"/>
                <a:ea typeface="Roboto"/>
                <a:cs typeface="Roboto"/>
                <a:sym typeface="Roboto"/>
              </a:rPr>
              <a:t> V průběhu autorelaxačního cvičení se mění vztah k slovní formulaci zadání - z původně informační- ho charakteru dochází k stále zřetelnějšímu narůstání prožitku sugerované představy i s afektivním zabarvením. Uvolnění určité svalové skupiny vede k relaxaci jiných skupin až ke generalizaci</a:t>
            </a:r>
            <a:endParaRPr>
              <a:highlight>
                <a:schemeClr val="lt1"/>
              </a:highlight>
            </a:endParaRPr>
          </a:p>
          <a:p>
            <a:pPr indent="0" lvl="0" marL="0" rtl="0" algn="l">
              <a:lnSpc>
                <a:spcPct val="100000"/>
              </a:lnSpc>
              <a:spcBef>
                <a:spcPts val="0"/>
              </a:spcBef>
              <a:spcAft>
                <a:spcPts val="0"/>
              </a:spcAft>
              <a:buSzPts val="1400"/>
              <a:buNone/>
            </a:pPr>
            <a:r>
              <a:t/>
            </a:r>
            <a:endParaRPr b="0" i="0">
              <a:highlight>
                <a:schemeClr val="lt1"/>
              </a:highlight>
              <a:latin typeface="Roboto"/>
              <a:ea typeface="Roboto"/>
              <a:cs typeface="Roboto"/>
              <a:sym typeface="Roboto"/>
            </a:endParaRPr>
          </a:p>
          <a:p>
            <a:pPr indent="0" lvl="0" marL="0" rtl="0" algn="l">
              <a:lnSpc>
                <a:spcPct val="100000"/>
              </a:lnSpc>
              <a:spcBef>
                <a:spcPts val="0"/>
              </a:spcBef>
              <a:spcAft>
                <a:spcPts val="0"/>
              </a:spcAft>
              <a:buSzPts val="1400"/>
              <a:buNone/>
            </a:pPr>
            <a:r>
              <a:rPr lang="cs-CZ">
                <a:highlight>
                  <a:schemeClr val="lt1"/>
                </a:highlight>
              </a:rPr>
              <a:t>Sami si ji můžete vyzkoušet pod vedením třeba zde: https://www.youtube.com/watch?v=_TEaOy6wCeE</a:t>
            </a:r>
            <a:endParaRPr>
              <a:highlight>
                <a:schemeClr val="lt1"/>
              </a:highlight>
            </a:endParaRPr>
          </a:p>
        </p:txBody>
      </p:sp>
      <p:sp>
        <p:nvSpPr>
          <p:cNvPr id="108" name="Google Shape;10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cs-CZ"/>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4" name="Google Shape;11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cs-CZ">
                <a:highlight>
                  <a:schemeClr val="lt1"/>
                </a:highlight>
                <a:latin typeface="Roboto"/>
                <a:ea typeface="Roboto"/>
                <a:cs typeface="Roboto"/>
                <a:sym typeface="Roboto"/>
              </a:rPr>
              <a:t>Cvičení má 6 částí: 1. navození pocitu tíže, 2. navození pocitu tepla, 3. vjem pravidelného rytmu srdce, 4. sledování pravidelnosti dechu, 5. procítění břišních orgánů („břicho je teplé"), 6. zaměření na oblast hlavy („čelo je příjemně chladné").</a:t>
            </a:r>
            <a:endParaRPr>
              <a:highlight>
                <a:schemeClr val="lt1"/>
              </a:highlight>
            </a:endParaRPr>
          </a:p>
          <a:p>
            <a:pPr indent="0" lvl="0" marL="0" rtl="0" algn="l">
              <a:lnSpc>
                <a:spcPct val="100000"/>
              </a:lnSpc>
              <a:spcBef>
                <a:spcPts val="0"/>
              </a:spcBef>
              <a:spcAft>
                <a:spcPts val="0"/>
              </a:spcAft>
              <a:buSzPts val="1400"/>
              <a:buNone/>
            </a:pPr>
            <a:r>
              <a:rPr b="0" i="0" lang="cs-CZ">
                <a:highlight>
                  <a:schemeClr val="lt1"/>
                </a:highlight>
                <a:latin typeface="Roboto"/>
                <a:ea typeface="Roboto"/>
                <a:cs typeface="Roboto"/>
                <a:sym typeface="Roboto"/>
              </a:rPr>
              <a:t> V průběhu autorelaxačního cvičení se mění vztah k slovní formulaci zadání - z původně informační- ho charakteru dochází k stále zřetelnějšímu narůstání prožitku sugerované představy i s afektivním zabarvením. Uvolnění určité svalové skupiny vede k relaxaci jiných skupin až ke generalizaci.</a:t>
            </a:r>
            <a:endParaRPr>
              <a:highlight>
                <a:schemeClr val="lt1"/>
              </a:highlight>
            </a:endParaRPr>
          </a:p>
        </p:txBody>
      </p:sp>
      <p:sp>
        <p:nvSpPr>
          <p:cNvPr id="115" name="Google Shape;11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cs-CZ"/>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9" name="Google Shape;13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Úvodní snímek" type="title">
  <p:cSld name="TITLE">
    <p:spTree>
      <p:nvGrpSpPr>
        <p:cNvPr id="15" name="Shape 15"/>
        <p:cNvGrpSpPr/>
        <p:nvPr/>
      </p:nvGrpSpPr>
      <p:grpSpPr>
        <a:xfrm>
          <a:off x="0" y="0"/>
          <a:ext cx="0" cy="0"/>
          <a:chOff x="0" y="0"/>
          <a:chExt cx="0" cy="0"/>
        </a:xfrm>
      </p:grpSpPr>
      <p:sp>
        <p:nvSpPr>
          <p:cNvPr id="16" name="Google Shape;16;p1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rgbClr val="3A3A3A"/>
              </a:buClr>
              <a:buSzPts val="6000"/>
              <a:buFont typeface="Helvetica Neue"/>
              <a:buNone/>
              <a:defRPr b="1" i="0" sz="6000">
                <a:solidFill>
                  <a:srgbClr val="3A3A3A"/>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rgbClr val="747474"/>
              </a:buClr>
              <a:buSzPts val="2400"/>
              <a:buNone/>
              <a:defRPr b="0" i="0" sz="2400">
                <a:solidFill>
                  <a:srgbClr val="747474"/>
                </a:solidFill>
                <a:latin typeface="Helvetica Neue"/>
                <a:ea typeface="Helvetica Neue"/>
                <a:cs typeface="Helvetica Neue"/>
                <a:sym typeface="Helvetica Neu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svislý text" type="vertTx">
  <p:cSld name="VERTICAL_TEXT">
    <p:spTree>
      <p:nvGrpSpPr>
        <p:cNvPr id="72" name="Shape 72"/>
        <p:cNvGrpSpPr/>
        <p:nvPr/>
      </p:nvGrpSpPr>
      <p:grpSpPr>
        <a:xfrm>
          <a:off x="0" y="0"/>
          <a:ext cx="0" cy="0"/>
          <a:chOff x="0" y="0"/>
          <a:chExt cx="0" cy="0"/>
        </a:xfrm>
      </p:grpSpPr>
      <p:sp>
        <p:nvSpPr>
          <p:cNvPr id="73" name="Google Shape;73;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vislý nadpis a text" type="vertTitleAndTx">
  <p:cSld name="VERTICAL_TITLE_AND_VERTICAL_TEXT">
    <p:spTree>
      <p:nvGrpSpPr>
        <p:cNvPr id="78" name="Shape 78"/>
        <p:cNvGrpSpPr/>
        <p:nvPr/>
      </p:nvGrpSpPr>
      <p:grpSpPr>
        <a:xfrm>
          <a:off x="0" y="0"/>
          <a:ext cx="0" cy="0"/>
          <a:chOff x="0" y="0"/>
          <a:chExt cx="0" cy="0"/>
        </a:xfrm>
      </p:grpSpPr>
      <p:sp>
        <p:nvSpPr>
          <p:cNvPr id="79" name="Google Shape;79;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obsah" type="obj">
  <p:cSld name="OBJECT">
    <p:spTree>
      <p:nvGrpSpPr>
        <p:cNvPr id="21" name="Shape 21"/>
        <p:cNvGrpSpPr/>
        <p:nvPr/>
      </p:nvGrpSpPr>
      <p:grpSpPr>
        <a:xfrm>
          <a:off x="0" y="0"/>
          <a:ext cx="0" cy="0"/>
          <a:chOff x="0" y="0"/>
          <a:chExt cx="0" cy="0"/>
        </a:xfrm>
      </p:grpSpPr>
      <p:sp>
        <p:nvSpPr>
          <p:cNvPr id="22" name="Google Shape;22;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3A3A3A"/>
              </a:buClr>
              <a:buSzPts val="4400"/>
              <a:buFont typeface="Helvetica Neue"/>
              <a:buNone/>
              <a:defRPr b="0" i="0">
                <a:solidFill>
                  <a:srgbClr val="3A3A3A"/>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rgbClr val="3A3A3A"/>
              </a:buClr>
              <a:buSzPts val="2800"/>
              <a:buChar char="•"/>
              <a:defRPr>
                <a:solidFill>
                  <a:srgbClr val="3A3A3A"/>
                </a:solidFill>
                <a:latin typeface="Helvetica Neue"/>
                <a:ea typeface="Helvetica Neue"/>
                <a:cs typeface="Helvetica Neue"/>
                <a:sym typeface="Helvetica Neue"/>
              </a:defRPr>
            </a:lvl1pPr>
            <a:lvl2pPr indent="-381000" lvl="1" marL="914400" algn="l">
              <a:lnSpc>
                <a:spcPct val="90000"/>
              </a:lnSpc>
              <a:spcBef>
                <a:spcPts val="500"/>
              </a:spcBef>
              <a:spcAft>
                <a:spcPts val="0"/>
              </a:spcAft>
              <a:buClr>
                <a:srgbClr val="3A3A3A"/>
              </a:buClr>
              <a:buSzPts val="2400"/>
              <a:buChar char="•"/>
              <a:defRPr>
                <a:solidFill>
                  <a:srgbClr val="3A3A3A"/>
                </a:solidFill>
                <a:latin typeface="Helvetica Neue"/>
                <a:ea typeface="Helvetica Neue"/>
                <a:cs typeface="Helvetica Neue"/>
                <a:sym typeface="Helvetica Neue"/>
              </a:defRPr>
            </a:lvl2pPr>
            <a:lvl3pPr indent="-355600" lvl="2" marL="1371600" algn="l">
              <a:lnSpc>
                <a:spcPct val="90000"/>
              </a:lnSpc>
              <a:spcBef>
                <a:spcPts val="500"/>
              </a:spcBef>
              <a:spcAft>
                <a:spcPts val="0"/>
              </a:spcAft>
              <a:buClr>
                <a:srgbClr val="3A3A3A"/>
              </a:buClr>
              <a:buSzPts val="2000"/>
              <a:buChar char="•"/>
              <a:defRPr>
                <a:solidFill>
                  <a:srgbClr val="3A3A3A"/>
                </a:solidFill>
                <a:latin typeface="Helvetica Neue"/>
                <a:ea typeface="Helvetica Neue"/>
                <a:cs typeface="Helvetica Neue"/>
                <a:sym typeface="Helvetica Neue"/>
              </a:defRPr>
            </a:lvl3pPr>
            <a:lvl4pPr indent="-342900" lvl="3" marL="1828800" algn="l">
              <a:lnSpc>
                <a:spcPct val="90000"/>
              </a:lnSpc>
              <a:spcBef>
                <a:spcPts val="500"/>
              </a:spcBef>
              <a:spcAft>
                <a:spcPts val="0"/>
              </a:spcAft>
              <a:buClr>
                <a:srgbClr val="3A3A3A"/>
              </a:buClr>
              <a:buSzPts val="1800"/>
              <a:buChar char="•"/>
              <a:defRPr>
                <a:solidFill>
                  <a:srgbClr val="3A3A3A"/>
                </a:solidFill>
                <a:latin typeface="Helvetica Neue"/>
                <a:ea typeface="Helvetica Neue"/>
                <a:cs typeface="Helvetica Neue"/>
                <a:sym typeface="Helvetica Neue"/>
              </a:defRPr>
            </a:lvl4pPr>
            <a:lvl5pPr indent="-342900" lvl="4" marL="2286000" algn="l">
              <a:lnSpc>
                <a:spcPct val="90000"/>
              </a:lnSpc>
              <a:spcBef>
                <a:spcPts val="500"/>
              </a:spcBef>
              <a:spcAft>
                <a:spcPts val="0"/>
              </a:spcAft>
              <a:buClr>
                <a:srgbClr val="3A3A3A"/>
              </a:buClr>
              <a:buSzPts val="1800"/>
              <a:buChar char="•"/>
              <a:defRPr>
                <a:solidFill>
                  <a:srgbClr val="3A3A3A"/>
                </a:solidFill>
                <a:latin typeface="Helvetica Neue"/>
                <a:ea typeface="Helvetica Neue"/>
                <a:cs typeface="Helvetica Neue"/>
                <a:sym typeface="Helvetica Neu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áhlaví oddílu" type="secHead">
  <p:cSld name="SECTION_HEADER">
    <p:spTree>
      <p:nvGrpSpPr>
        <p:cNvPr id="27" name="Shape 27"/>
        <p:cNvGrpSpPr/>
        <p:nvPr/>
      </p:nvGrpSpPr>
      <p:grpSpPr>
        <a:xfrm>
          <a:off x="0" y="0"/>
          <a:ext cx="0" cy="0"/>
          <a:chOff x="0" y="0"/>
          <a:chExt cx="0" cy="0"/>
        </a:xfrm>
      </p:grpSpPr>
      <p:sp>
        <p:nvSpPr>
          <p:cNvPr id="28" name="Google Shape;28;p1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3"/>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va obsahy" type="twoObj">
  <p:cSld name="TWO_OBJECTS">
    <p:spTree>
      <p:nvGrpSpPr>
        <p:cNvPr id="33" name="Shape 33"/>
        <p:cNvGrpSpPr/>
        <p:nvPr/>
      </p:nvGrpSpPr>
      <p:grpSpPr>
        <a:xfrm>
          <a:off x="0" y="0"/>
          <a:ext cx="0" cy="0"/>
          <a:chOff x="0" y="0"/>
          <a:chExt cx="0" cy="0"/>
        </a:xfrm>
      </p:grpSpPr>
      <p:sp>
        <p:nvSpPr>
          <p:cNvPr id="34" name="Google Shape;34;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ovnání" type="twoTxTwoObj">
  <p:cSld name="TWO_OBJECTS_WITH_TEXT">
    <p:spTree>
      <p:nvGrpSpPr>
        <p:cNvPr id="40" name="Shape 40"/>
        <p:cNvGrpSpPr/>
        <p:nvPr/>
      </p:nvGrpSpPr>
      <p:grpSpPr>
        <a:xfrm>
          <a:off x="0" y="0"/>
          <a:ext cx="0" cy="0"/>
          <a:chOff x="0" y="0"/>
          <a:chExt cx="0" cy="0"/>
        </a:xfrm>
      </p:grpSpPr>
      <p:sp>
        <p:nvSpPr>
          <p:cNvPr id="41" name="Google Shape;41;p1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enom nadpis" type="titleOnly">
  <p:cSld name="TITLE_ONLY">
    <p:spTree>
      <p:nvGrpSpPr>
        <p:cNvPr id="49" name="Shape 49"/>
        <p:cNvGrpSpPr/>
        <p:nvPr/>
      </p:nvGrpSpPr>
      <p:grpSpPr>
        <a:xfrm>
          <a:off x="0" y="0"/>
          <a:ext cx="0" cy="0"/>
          <a:chOff x="0" y="0"/>
          <a:chExt cx="0" cy="0"/>
        </a:xfrm>
      </p:grpSpPr>
      <p:sp>
        <p:nvSpPr>
          <p:cNvPr id="50" name="Google Shape;5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ázdný" type="blank">
  <p:cSld name="BLANK">
    <p:spTree>
      <p:nvGrpSpPr>
        <p:cNvPr id="54" name="Shape 54"/>
        <p:cNvGrpSpPr/>
        <p:nvPr/>
      </p:nvGrpSpPr>
      <p:grpSpPr>
        <a:xfrm>
          <a:off x="0" y="0"/>
          <a:ext cx="0" cy="0"/>
          <a:chOff x="0" y="0"/>
          <a:chExt cx="0" cy="0"/>
        </a:xfrm>
      </p:grpSpPr>
      <p:sp>
        <p:nvSpPr>
          <p:cNvPr id="55" name="Google Shape;55;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sah s titulkem" type="objTx">
  <p:cSld name="OBJECT_WITH_CAPTION_TEXT">
    <p:spTree>
      <p:nvGrpSpPr>
        <p:cNvPr id="58" name="Shape 58"/>
        <p:cNvGrpSpPr/>
        <p:nvPr/>
      </p:nvGrpSpPr>
      <p:grpSpPr>
        <a:xfrm>
          <a:off x="0" y="0"/>
          <a:ext cx="0" cy="0"/>
          <a:chOff x="0" y="0"/>
          <a:chExt cx="0" cy="0"/>
        </a:xfrm>
      </p:grpSpPr>
      <p:sp>
        <p:nvSpPr>
          <p:cNvPr id="59" name="Google Shape;59;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ázek s titulkem" type="picTx">
  <p:cSld name="PICTURE_WITH_CAPTION_TEXT">
    <p:spTree>
      <p:nvGrpSpPr>
        <p:cNvPr id="65" name="Shape 65"/>
        <p:cNvGrpSpPr/>
        <p:nvPr/>
      </p:nvGrpSpPr>
      <p:grpSpPr>
        <a:xfrm>
          <a:off x="0" y="0"/>
          <a:ext cx="0" cy="0"/>
          <a:chOff x="0" y="0"/>
          <a:chExt cx="0" cy="0"/>
        </a:xfrm>
      </p:grpSpPr>
      <p:sp>
        <p:nvSpPr>
          <p:cNvPr id="66" name="Google Shape;66;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9"/>
          <p:cNvSpPr/>
          <p:nvPr>
            <p:ph idx="2" type="pic"/>
          </p:nvPr>
        </p:nvSpPr>
        <p:spPr>
          <a:xfrm>
            <a:off x="5183188" y="987425"/>
            <a:ext cx="6172200" cy="4873625"/>
          </a:xfrm>
          <a:prstGeom prst="rect">
            <a:avLst/>
          </a:prstGeom>
          <a:noFill/>
          <a:ln>
            <a:noFill/>
          </a:ln>
        </p:spPr>
      </p:sp>
      <p:sp>
        <p:nvSpPr>
          <p:cNvPr id="68" name="Google Shape;68;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8BACAA">
            <a:alpha val="18431"/>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michalkaczor.cz/encyklopedie/dusevni-hygiena/pece-o-dusevni-zdravi/"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w.youtube.com/watch?v=_TEaOy6wCeE&amp;ab_channel=IrenaH%C3%A1jkov%C3%A1-terapeutakou%C4%8D"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405466" y="2543386"/>
            <a:ext cx="9144000" cy="2387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3A3A3A"/>
              </a:buClr>
              <a:buSzPct val="111111"/>
              <a:buFont typeface="Helvetica Neue"/>
              <a:buNone/>
            </a:pPr>
            <a:r>
              <a:rPr lang="cs-CZ"/>
              <a:t>Relaxace – Schultzův autogenní trénink, Jacobsonova progresivní svalová relaxace</a:t>
            </a:r>
            <a:endParaRPr/>
          </a:p>
        </p:txBody>
      </p:sp>
      <p:sp>
        <p:nvSpPr>
          <p:cNvPr id="89" name="Google Shape;89;p1"/>
          <p:cNvSpPr txBox="1"/>
          <p:nvPr>
            <p:ph idx="1" type="subTitle"/>
          </p:nvPr>
        </p:nvSpPr>
        <p:spPr>
          <a:xfrm>
            <a:off x="1405466" y="52022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747474"/>
              </a:buClr>
              <a:buSzPts val="2400"/>
              <a:buNone/>
            </a:pPr>
            <a:r>
              <a:rPr lang="cs-CZ"/>
              <a:t>Mgr. Vanda Šilhová</a:t>
            </a:r>
            <a:endParaRPr/>
          </a:p>
        </p:txBody>
      </p:sp>
      <p:sp>
        <p:nvSpPr>
          <p:cNvPr id="90" name="Google Shape;90;p1"/>
          <p:cNvSpPr/>
          <p:nvPr/>
        </p:nvSpPr>
        <p:spPr>
          <a:xfrm>
            <a:off x="0" y="0"/>
            <a:ext cx="12192000" cy="479502"/>
          </a:xfrm>
          <a:prstGeom prst="rect">
            <a:avLst/>
          </a:prstGeom>
          <a:solidFill>
            <a:srgbClr val="7A9998"/>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0" i="0" lang="cs-CZ" sz="1800" u="none" cap="none" strike="noStrike">
                <a:solidFill>
                  <a:schemeClr val="lt1"/>
                </a:solidFill>
                <a:latin typeface="Helvetica Neue"/>
                <a:ea typeface="Helvetica Neue"/>
                <a:cs typeface="Helvetica Neue"/>
                <a:sym typeface="Helvetica Neue"/>
              </a:rPr>
              <a:t>VŠZ - ZÁKLADY FYZIOTERAPIE, 1. ročník, 202</a:t>
            </a:r>
            <a:r>
              <a:rPr lang="cs-CZ" sz="1800">
                <a:solidFill>
                  <a:schemeClr val="lt1"/>
                </a:solidFill>
                <a:latin typeface="Helvetica Neue"/>
                <a:ea typeface="Helvetica Neue"/>
                <a:cs typeface="Helvetica Neue"/>
                <a:sym typeface="Helvetica Neue"/>
              </a:rPr>
              <a:t>5</a:t>
            </a:r>
            <a:r>
              <a:rPr b="0" i="0" lang="cs-CZ" sz="1800" u="none" cap="none" strike="noStrike">
                <a:solidFill>
                  <a:schemeClr val="lt1"/>
                </a:solidFill>
                <a:latin typeface="Helvetica Neue"/>
                <a:ea typeface="Helvetica Neue"/>
                <a:cs typeface="Helvetica Neue"/>
                <a:sym typeface="Helvetica Neue"/>
              </a:rPr>
              <a:t>/202</a:t>
            </a:r>
            <a:r>
              <a:rPr lang="cs-CZ" sz="1800">
                <a:solidFill>
                  <a:schemeClr val="lt1"/>
                </a:solidFill>
                <a:latin typeface="Helvetica Neue"/>
                <a:ea typeface="Helvetica Neue"/>
                <a:cs typeface="Helvetica Neue"/>
                <a:sym typeface="Helvetica Neue"/>
              </a:rPr>
              <a:t>6</a:t>
            </a:r>
            <a:endParaRPr b="0" i="0" sz="1400" u="none" cap="none" strike="noStrike">
              <a:solidFill>
                <a:srgbClr val="000000"/>
              </a:solidFill>
              <a:latin typeface="Arial"/>
              <a:ea typeface="Arial"/>
              <a:cs typeface="Arial"/>
              <a:sym typeface="Arial"/>
            </a:endParaRPr>
          </a:p>
        </p:txBody>
      </p:sp>
      <p:sp>
        <p:nvSpPr>
          <p:cNvPr id="91" name="Google Shape;91;p1"/>
          <p:cNvSpPr/>
          <p:nvPr/>
        </p:nvSpPr>
        <p:spPr>
          <a:xfrm rot="5400000">
            <a:off x="7874000" y="2543386"/>
            <a:ext cx="4318000" cy="4318000"/>
          </a:xfrm>
          <a:prstGeom prst="teardrop">
            <a:avLst>
              <a:gd fmla="val 100000" name="adj"/>
            </a:avLst>
          </a:prstGeom>
          <a:solidFill>
            <a:srgbClr val="8BACAA">
              <a:alpha val="9411"/>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2"/>
          <p:cNvSpPr txBox="1"/>
          <p:nvPr>
            <p:ph type="ctrTitle"/>
          </p:nvPr>
        </p:nvSpPr>
        <p:spPr>
          <a:xfrm>
            <a:off x="1524000" y="1413911"/>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3A3A3A"/>
              </a:buClr>
              <a:buSzPts val="6000"/>
              <a:buFont typeface="Helvetica Neue"/>
              <a:buNone/>
            </a:pPr>
            <a:r>
              <a:rPr lang="cs-CZ"/>
              <a:t>Jacobsonova svalová progresivní relaxace</a:t>
            </a:r>
            <a:endParaRPr/>
          </a:p>
        </p:txBody>
      </p:sp>
      <p:sp>
        <p:nvSpPr>
          <p:cNvPr id="148" name="Google Shape;148;p22"/>
          <p:cNvSpPr txBox="1"/>
          <p:nvPr>
            <p:ph idx="1" type="subTitle"/>
          </p:nvPr>
        </p:nvSpPr>
        <p:spPr>
          <a:xfrm>
            <a:off x="1524000" y="4079875"/>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747474"/>
              </a:buClr>
              <a:buSzPts val="2400"/>
              <a:buNone/>
            </a:pPr>
            <a:r>
              <a:rPr lang="cs-CZ"/>
              <a:t>Mgr. Vanda Šilhová</a:t>
            </a:r>
            <a:endParaRPr/>
          </a:p>
        </p:txBody>
      </p:sp>
      <p:sp>
        <p:nvSpPr>
          <p:cNvPr id="149" name="Google Shape;149;p22"/>
          <p:cNvSpPr/>
          <p:nvPr/>
        </p:nvSpPr>
        <p:spPr>
          <a:xfrm>
            <a:off x="0" y="0"/>
            <a:ext cx="12192000" cy="479502"/>
          </a:xfrm>
          <a:prstGeom prst="rect">
            <a:avLst/>
          </a:prstGeom>
          <a:solidFill>
            <a:srgbClr val="7A9998"/>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0" i="0" lang="cs-CZ" sz="1800" u="none" cap="none" strike="noStrike">
                <a:solidFill>
                  <a:schemeClr val="lt1"/>
                </a:solidFill>
                <a:latin typeface="Helvetica Neue"/>
                <a:ea typeface="Helvetica Neue"/>
                <a:cs typeface="Helvetica Neue"/>
                <a:sym typeface="Helvetica Neue"/>
              </a:rPr>
              <a:t>VŠZ - ZÁKLADY FYZIOTERAPIE, 1. ročník, 2024/2025</a:t>
            </a:r>
            <a:endParaRPr b="0" i="0" sz="1400" u="none" cap="none" strike="noStrike">
              <a:solidFill>
                <a:srgbClr val="000000"/>
              </a:solidFill>
              <a:latin typeface="Arial"/>
              <a:ea typeface="Arial"/>
              <a:cs typeface="Arial"/>
              <a:sym typeface="Arial"/>
            </a:endParaRPr>
          </a:p>
        </p:txBody>
      </p:sp>
      <p:sp>
        <p:nvSpPr>
          <p:cNvPr id="150" name="Google Shape;150;p22"/>
          <p:cNvSpPr/>
          <p:nvPr/>
        </p:nvSpPr>
        <p:spPr>
          <a:xfrm rot="5400000">
            <a:off x="7874000" y="2540000"/>
            <a:ext cx="4318000" cy="4318000"/>
          </a:xfrm>
          <a:prstGeom prst="teardrop">
            <a:avLst>
              <a:gd fmla="val 100000" name="adj"/>
            </a:avLst>
          </a:prstGeom>
          <a:solidFill>
            <a:srgbClr val="8BACAA">
              <a:alpha val="9411"/>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Charakteristika</a:t>
            </a:r>
            <a:endParaRPr/>
          </a:p>
        </p:txBody>
      </p:sp>
      <p:sp>
        <p:nvSpPr>
          <p:cNvPr id="156" name="Google Shape;156;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postupná schopnost vnímat rozdíly v napětí vlastních svalů a tím vědomě uvolňovat napětí svalů a psychiky </a:t>
            </a:r>
            <a:endParaRPr/>
          </a:p>
          <a:p>
            <a:pPr indent="-228600" lvl="0" marL="228600" rtl="0" algn="l">
              <a:lnSpc>
                <a:spcPct val="90000"/>
              </a:lnSpc>
              <a:spcBef>
                <a:spcPts val="1000"/>
              </a:spcBef>
              <a:spcAft>
                <a:spcPts val="0"/>
              </a:spcAft>
              <a:buClr>
                <a:srgbClr val="3A3A3A"/>
              </a:buClr>
              <a:buSzPts val="2800"/>
              <a:buChar char="•"/>
            </a:pPr>
            <a:r>
              <a:rPr lang="cs-CZ"/>
              <a:t>dochází k „následné indukci“ = izometrie skupiny svalů, pak relaxace, kterou si pacient uvědomuje </a:t>
            </a:r>
            <a:endParaRPr/>
          </a:p>
          <a:p>
            <a:pPr indent="-228600" lvl="0" marL="228600" rtl="0" algn="l">
              <a:lnSpc>
                <a:spcPct val="90000"/>
              </a:lnSpc>
              <a:spcBef>
                <a:spcPts val="1000"/>
              </a:spcBef>
              <a:spcAft>
                <a:spcPts val="0"/>
              </a:spcAft>
              <a:buClr>
                <a:srgbClr val="3A3A3A"/>
              </a:buClr>
              <a:buSzPts val="2800"/>
              <a:buChar char="•"/>
            </a:pPr>
            <a:r>
              <a:rPr lang="cs-CZ"/>
              <a:t>v lehu na zádech, od periferie k trupu, zjemňuje se volní útlum sv.napětí i bez předchozí kontrakce, místně i celkově</a:t>
            </a:r>
            <a:endParaRPr/>
          </a:p>
          <a:p>
            <a:pPr indent="-228600" lvl="0" marL="228600" rtl="0" algn="l">
              <a:lnSpc>
                <a:spcPct val="90000"/>
              </a:lnSpc>
              <a:spcBef>
                <a:spcPts val="1000"/>
              </a:spcBef>
              <a:spcAft>
                <a:spcPts val="0"/>
              </a:spcAft>
              <a:buClr>
                <a:srgbClr val="3A3A3A"/>
              </a:buClr>
              <a:buSzPts val="2800"/>
              <a:buChar char="•"/>
            </a:pPr>
            <a:r>
              <a:rPr lang="cs-CZ"/>
              <a:t>postupně si dokážeme uvědomit sv.napětí v běžném životě při jakékoli činnosti a zvýšenému napětí tak předcházíme</a:t>
            </a:r>
            <a:endParaRPr/>
          </a:p>
          <a:p>
            <a:pPr indent="-228600" lvl="0" marL="228600" rtl="0" algn="l">
              <a:lnSpc>
                <a:spcPct val="90000"/>
              </a:lnSpc>
              <a:spcBef>
                <a:spcPts val="1000"/>
              </a:spcBef>
              <a:spcAft>
                <a:spcPts val="0"/>
              </a:spcAft>
              <a:buClr>
                <a:srgbClr val="3A3A3A"/>
              </a:buClr>
              <a:buSzPts val="2800"/>
              <a:buChar char="•"/>
            </a:pPr>
            <a:r>
              <a:rPr lang="cs-CZ"/>
              <a:t>cílem je zjemňovat schopnosti volního útlumu svalového napětí</a:t>
            </a:r>
            <a:endParaRPr/>
          </a:p>
          <a:p>
            <a:pPr indent="-50800" lvl="0" marL="228600" rtl="0" algn="l">
              <a:lnSpc>
                <a:spcPct val="90000"/>
              </a:lnSpc>
              <a:spcBef>
                <a:spcPts val="1000"/>
              </a:spcBef>
              <a:spcAft>
                <a:spcPts val="0"/>
              </a:spcAft>
              <a:buClr>
                <a:srgbClr val="3A3A3A"/>
              </a:buClr>
              <a:buSzPts val="2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62" name="Google Shape;162;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Cílem je postupně si uvědomit jednotlivé svalové skupiny, na 5 až 7 sekund je mírně aktivovat a dalších 30 až 40 sekund je nechat uvolnit. Zvyšování napětí svalových skupin lze spojit s nádechem nebo i s krátkým zadržením dechu, fázi uvolnění je vhodné spojit s výdechem.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68" name="Google Shape;168;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3A3A3A"/>
              </a:buClr>
              <a:buSzPct val="100000"/>
              <a:buChar char="•"/>
            </a:pPr>
            <a:r>
              <a:rPr lang="cs-CZ"/>
              <a:t>Zatněte lehce pravou ruku v pěst, čímž napnete svaly předloktí, uvědomujte si na 5 až 7 sekund napětí a 30 až 40 sekund nechte předloktí a dlaň uvolňovat. </a:t>
            </a:r>
            <a:endParaRPr/>
          </a:p>
          <a:p>
            <a:pPr indent="-228600" lvl="0" marL="228600" rtl="0" algn="l">
              <a:lnSpc>
                <a:spcPct val="90000"/>
              </a:lnSpc>
              <a:spcBef>
                <a:spcPts val="1000"/>
              </a:spcBef>
              <a:spcAft>
                <a:spcPts val="0"/>
              </a:spcAft>
              <a:buClr>
                <a:srgbClr val="3A3A3A"/>
              </a:buClr>
              <a:buSzPct val="100000"/>
              <a:buChar char="•"/>
            </a:pPr>
            <a:r>
              <a:rPr lang="cs-CZ"/>
              <a:t>Mírně nazdvihněte pravé předloktí, čímž se aktivuje pravý biceps, uvědomujte si na 5 až 7 sekund napětí a 30 až 40 sekund nechte biceps uvolňovat. </a:t>
            </a:r>
            <a:endParaRPr/>
          </a:p>
          <a:p>
            <a:pPr indent="-228600" lvl="0" marL="228600" rtl="0" algn="l">
              <a:lnSpc>
                <a:spcPct val="90000"/>
              </a:lnSpc>
              <a:spcBef>
                <a:spcPts val="1000"/>
              </a:spcBef>
              <a:spcAft>
                <a:spcPts val="0"/>
              </a:spcAft>
              <a:buClr>
                <a:srgbClr val="3A3A3A"/>
              </a:buClr>
              <a:buSzPct val="100000"/>
              <a:buChar char="•"/>
            </a:pPr>
            <a:r>
              <a:rPr lang="cs-CZ"/>
              <a:t>Zatněte lehce levou ruku v pěst, čímž napnete svaly předloktí, uvědomujte si na 5 až 7 sekund napětí a 30 až 40 sekund nechte předloktí a dlaň uvolňovat. </a:t>
            </a:r>
            <a:endParaRPr/>
          </a:p>
          <a:p>
            <a:pPr indent="-228600" lvl="0" marL="228600" rtl="0" algn="l">
              <a:lnSpc>
                <a:spcPct val="90000"/>
              </a:lnSpc>
              <a:spcBef>
                <a:spcPts val="1000"/>
              </a:spcBef>
              <a:spcAft>
                <a:spcPts val="0"/>
              </a:spcAft>
              <a:buClr>
                <a:srgbClr val="3A3A3A"/>
              </a:buClr>
              <a:buSzPct val="100000"/>
              <a:buChar char="•"/>
            </a:pPr>
            <a:r>
              <a:rPr lang="cs-CZ"/>
              <a:t>Mírně nadzdvihněte levé předloktí, čímž se aktivuje levý biceps, uvědomujte si na 5 až 7 sekund napětí a 30 až 40 sekund nechte biceps uvolňovat.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74" name="Google Shape;174;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rgbClr val="3A3A3A"/>
              </a:buClr>
              <a:buSzPct val="100000"/>
              <a:buChar char="•"/>
            </a:pPr>
            <a:r>
              <a:rPr lang="cs-CZ"/>
              <a:t>Zdvíhejte obočí, tím se napíná sval v oblasti čela, uvědomujte si na 5 až 7 sekund napětí a 30 až 40 sekund nechte čelo uvolňovat.</a:t>
            </a:r>
            <a:endParaRPr/>
          </a:p>
          <a:p>
            <a:pPr indent="-228600" lvl="0" marL="228600" rtl="0" algn="l">
              <a:lnSpc>
                <a:spcPct val="90000"/>
              </a:lnSpc>
              <a:spcBef>
                <a:spcPts val="1000"/>
              </a:spcBef>
              <a:spcAft>
                <a:spcPts val="0"/>
              </a:spcAft>
              <a:buClr>
                <a:srgbClr val="3A3A3A"/>
              </a:buClr>
              <a:buSzPct val="100000"/>
              <a:buChar char="•"/>
            </a:pPr>
            <a:r>
              <a:rPr lang="cs-CZ"/>
              <a:t>Aktivujte svaly v horní části tváří a kolem nosu,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Aktivujte svaly v dolní části tváří a čelist,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Mírně napněte svaly krku a šíje,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Napněte svaly hrudníku,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Napněte svaly břicha, uvědomujte si na 5 až 7 sekund napětí a 30 až 40 sekund je nechte uvolňovat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80" name="Google Shape;180;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600"/>
              <a:buChar char="•"/>
            </a:pPr>
            <a:r>
              <a:rPr lang="cs-CZ" sz="2600"/>
              <a:t>Napněte svaly pravého stehna,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ts val="2600"/>
              <a:buChar char="•"/>
            </a:pPr>
            <a:r>
              <a:rPr lang="cs-CZ" sz="2600"/>
              <a:t>Pohněte špičkou pravé nohy směrem k hlavě, tím se aktivují svaly na přední straně podkolení,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ts val="2600"/>
              <a:buChar char="•"/>
            </a:pPr>
            <a:r>
              <a:rPr lang="cs-CZ" sz="2600"/>
              <a:t>Pohněte špičkou pravé nohy směrem od hlavy, tím se aktivují svaly na zadní straně lýtka,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ts val="2600"/>
              <a:buChar char="•"/>
            </a:pPr>
            <a:r>
              <a:rPr lang="cs-CZ" sz="2600"/>
              <a:t>Napněte svaly levého stehna, uvědomujte si na 5 až 7 sekund napětí a 30 až 40 sekund je nechte uvolňovat.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86" name="Google Shape;186;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3A3A3A"/>
              </a:buClr>
              <a:buSzPct val="100000"/>
              <a:buChar char="•"/>
            </a:pPr>
            <a:r>
              <a:rPr lang="cs-CZ"/>
              <a:t>Propněte špičku levé nohy směrem k hlavě, tím se aktivují svaly na přední straně podkolení,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Propněte trochu špičku levé nohy směrem od hlavy, tím se aktivují svaly na zadní straně lýtka, uvědomujte si na 5 až 7 sekund napětí a 30 až 40 sekund je nechte uvolňovat. </a:t>
            </a:r>
            <a:endParaRPr/>
          </a:p>
          <a:p>
            <a:pPr indent="-228600" lvl="0" marL="228600" rtl="0" algn="l">
              <a:lnSpc>
                <a:spcPct val="90000"/>
              </a:lnSpc>
              <a:spcBef>
                <a:spcPts val="1000"/>
              </a:spcBef>
              <a:spcAft>
                <a:spcPts val="0"/>
              </a:spcAft>
              <a:buClr>
                <a:srgbClr val="3A3A3A"/>
              </a:buClr>
              <a:buSzPct val="100000"/>
              <a:buChar char="•"/>
            </a:pPr>
            <a:r>
              <a:rPr lang="cs-CZ"/>
              <a:t>Pak v duchu ještě jednou krátce projděte všech 16 svalových skupin (1. pravá ruka a předloktí, 2. pravý biceps, 3. levá ruka a předloktí, 4. levý biceps, 5. horní část obličeje 6. střední část obličeje, 7. dolní část obličeje, 8. krk, 9. hrudník, 10. břicho, 11. pravé stehno, 12. pravé podkolení, 13. pravé lýtko, 14. levé stehno, 15. levé podkolení a 16. levé lýtko).</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92" name="Google Shape;192;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Ujistěte se, že všechny svalové skupiny jsou uvolněné. </a:t>
            </a:r>
            <a:endParaRPr/>
          </a:p>
          <a:p>
            <a:pPr indent="-228600" lvl="0" marL="228600" rtl="0" algn="l">
              <a:lnSpc>
                <a:spcPct val="90000"/>
              </a:lnSpc>
              <a:spcBef>
                <a:spcPts val="1000"/>
              </a:spcBef>
              <a:spcAft>
                <a:spcPts val="0"/>
              </a:spcAft>
              <a:buClr>
                <a:srgbClr val="3A3A3A"/>
              </a:buClr>
              <a:buSzPts val="2800"/>
              <a:buChar char="•"/>
            </a:pPr>
            <a:r>
              <a:rPr lang="cs-CZ"/>
              <a:t>Pak zůstaňte asi minutu v příjemné celkové relaxaci. </a:t>
            </a:r>
            <a:endParaRPr/>
          </a:p>
          <a:p>
            <a:pPr indent="-228600" lvl="0" marL="228600" rtl="0" algn="l">
              <a:lnSpc>
                <a:spcPct val="90000"/>
              </a:lnSpc>
              <a:spcBef>
                <a:spcPts val="1000"/>
              </a:spcBef>
              <a:spcAft>
                <a:spcPts val="0"/>
              </a:spcAft>
              <a:buClr>
                <a:srgbClr val="3A3A3A"/>
              </a:buClr>
              <a:buSzPts val="2800"/>
              <a:buChar char="•"/>
            </a:pPr>
            <a:r>
              <a:rPr lang="cs-CZ"/>
              <a:t>Na závěr pomalu rozpohybujte prsty na rukách a nohách, kotníky, zápěstí. </a:t>
            </a:r>
            <a:endParaRPr/>
          </a:p>
          <a:p>
            <a:pPr indent="-228600" lvl="0" marL="228600" rtl="0" algn="l">
              <a:lnSpc>
                <a:spcPct val="90000"/>
              </a:lnSpc>
              <a:spcBef>
                <a:spcPts val="1000"/>
              </a:spcBef>
              <a:spcAft>
                <a:spcPts val="0"/>
              </a:spcAft>
              <a:buClr>
                <a:srgbClr val="3A3A3A"/>
              </a:buClr>
              <a:buSzPts val="2800"/>
              <a:buChar char="•"/>
            </a:pPr>
            <a:r>
              <a:rPr lang="cs-CZ"/>
              <a:t>Potom se ještě vleže protáhněte a relaxace končí.</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Relaxace</a:t>
            </a:r>
            <a:endParaRPr/>
          </a:p>
        </p:txBody>
      </p:sp>
      <p:sp>
        <p:nvSpPr>
          <p:cNvPr id="98" name="Google Shape;98;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nedílná součást reedukace pohybu</a:t>
            </a:r>
            <a:endParaRPr/>
          </a:p>
          <a:p>
            <a:pPr indent="-228600" lvl="0" marL="228600" rtl="0" algn="l">
              <a:lnSpc>
                <a:spcPct val="90000"/>
              </a:lnSpc>
              <a:spcBef>
                <a:spcPts val="1000"/>
              </a:spcBef>
              <a:spcAft>
                <a:spcPts val="0"/>
              </a:spcAft>
              <a:buClr>
                <a:srgbClr val="3A3A3A"/>
              </a:buClr>
              <a:buSzPts val="2800"/>
              <a:buChar char="•"/>
            </a:pPr>
            <a:r>
              <a:rPr lang="cs-CZ"/>
              <a:t>patří mezi základní prvky celého rehabilitačního procesu</a:t>
            </a:r>
            <a:endParaRPr/>
          </a:p>
          <a:p>
            <a:pPr indent="-228600" lvl="0" marL="228600" rtl="0" algn="l">
              <a:lnSpc>
                <a:spcPct val="90000"/>
              </a:lnSpc>
              <a:spcBef>
                <a:spcPts val="1000"/>
              </a:spcBef>
              <a:spcAft>
                <a:spcPts val="0"/>
              </a:spcAft>
              <a:buClr>
                <a:srgbClr val="3A3A3A"/>
              </a:buClr>
              <a:buSzPts val="2800"/>
              <a:buChar char="•"/>
            </a:pPr>
            <a:r>
              <a:rPr lang="cs-CZ"/>
              <a:t> = stav klidového období mimo pohyb, kdy napětí svalu je na bazální úrovni ovládáno regulačními mechanismy tonu, je to i proces směřující k tomuto stavu</a:t>
            </a:r>
            <a:endParaRPr/>
          </a:p>
          <a:p>
            <a:pPr indent="-228600" lvl="0" marL="228600" rtl="0" algn="l">
              <a:lnSpc>
                <a:spcPct val="90000"/>
              </a:lnSpc>
              <a:spcBef>
                <a:spcPts val="1000"/>
              </a:spcBef>
              <a:spcAft>
                <a:spcPts val="0"/>
              </a:spcAft>
              <a:buClr>
                <a:srgbClr val="3A3A3A"/>
              </a:buClr>
              <a:buSzPts val="2800"/>
              <a:buChar char="•"/>
            </a:pPr>
            <a:r>
              <a:rPr lang="cs-CZ"/>
              <a:t>relaxace:</a:t>
            </a:r>
            <a:endParaRPr/>
          </a:p>
          <a:p>
            <a:pPr indent="-228600" lvl="1" marL="685800" rtl="0" algn="l">
              <a:lnSpc>
                <a:spcPct val="90000"/>
              </a:lnSpc>
              <a:spcBef>
                <a:spcPts val="500"/>
              </a:spcBef>
              <a:spcAft>
                <a:spcPts val="0"/>
              </a:spcAft>
              <a:buClr>
                <a:srgbClr val="3A3A3A"/>
              </a:buClr>
              <a:buSzPts val="2400"/>
              <a:buChar char="•"/>
            </a:pPr>
            <a:r>
              <a:rPr lang="cs-CZ"/>
              <a:t>místní</a:t>
            </a:r>
            <a:endParaRPr/>
          </a:p>
          <a:p>
            <a:pPr indent="-228600" lvl="1" marL="685800" rtl="0" algn="l">
              <a:lnSpc>
                <a:spcPct val="90000"/>
              </a:lnSpc>
              <a:spcBef>
                <a:spcPts val="500"/>
              </a:spcBef>
              <a:spcAft>
                <a:spcPts val="0"/>
              </a:spcAft>
              <a:buClr>
                <a:srgbClr val="3A3A3A"/>
              </a:buClr>
              <a:buSzPts val="2400"/>
              <a:buChar char="•"/>
            </a:pPr>
            <a:r>
              <a:rPr lang="cs-CZ"/>
              <a:t>celková</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Využití relaxace</a:t>
            </a:r>
            <a:endParaRPr/>
          </a:p>
        </p:txBody>
      </p:sp>
      <p:sp>
        <p:nvSpPr>
          <p:cNvPr id="104" name="Google Shape;104;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lepší soustředění </a:t>
            </a:r>
            <a:endParaRPr/>
          </a:p>
          <a:p>
            <a:pPr indent="-228600" lvl="0" marL="228600" rtl="0" algn="l">
              <a:lnSpc>
                <a:spcPct val="90000"/>
              </a:lnSpc>
              <a:spcBef>
                <a:spcPts val="1000"/>
              </a:spcBef>
              <a:spcAft>
                <a:spcPts val="0"/>
              </a:spcAft>
              <a:buClr>
                <a:srgbClr val="3A3A3A"/>
              </a:buClr>
              <a:buSzPts val="2800"/>
              <a:buChar char="•"/>
            </a:pPr>
            <a:r>
              <a:rPr lang="cs-CZ"/>
              <a:t>regenerace </a:t>
            </a:r>
            <a:endParaRPr/>
          </a:p>
          <a:p>
            <a:pPr indent="-228600" lvl="0" marL="228600" rtl="0" algn="l">
              <a:lnSpc>
                <a:spcPct val="90000"/>
              </a:lnSpc>
              <a:spcBef>
                <a:spcPts val="1000"/>
              </a:spcBef>
              <a:spcAft>
                <a:spcPts val="0"/>
              </a:spcAft>
              <a:buClr>
                <a:srgbClr val="3A3A3A"/>
              </a:buClr>
              <a:buSzPts val="2800"/>
              <a:buChar char="•"/>
            </a:pPr>
            <a:r>
              <a:rPr lang="cs-CZ"/>
              <a:t>pro zmírnění bolesti hlavy, stresu </a:t>
            </a:r>
            <a:endParaRPr/>
          </a:p>
          <a:p>
            <a:pPr indent="-228600" lvl="0" marL="228600" rtl="0" algn="l">
              <a:lnSpc>
                <a:spcPct val="90000"/>
              </a:lnSpc>
              <a:spcBef>
                <a:spcPts val="1000"/>
              </a:spcBef>
              <a:spcAft>
                <a:spcPts val="0"/>
              </a:spcAft>
              <a:buClr>
                <a:srgbClr val="3A3A3A"/>
              </a:buClr>
              <a:buSzPts val="2800"/>
              <a:buChar char="•"/>
            </a:pPr>
            <a:r>
              <a:rPr lang="cs-CZ"/>
              <a:t>prevence civilizačních chorob</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Schultzův autogenní trénink</a:t>
            </a:r>
            <a:endParaRPr/>
          </a:p>
        </p:txBody>
      </p:sp>
      <p:sp>
        <p:nvSpPr>
          <p:cNvPr id="111" name="Google Shape;111;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41934" lvl="0" marL="228600" rtl="0" algn="l">
              <a:lnSpc>
                <a:spcPct val="90000"/>
              </a:lnSpc>
              <a:spcBef>
                <a:spcPts val="0"/>
              </a:spcBef>
              <a:spcAft>
                <a:spcPts val="0"/>
              </a:spcAft>
              <a:buClr>
                <a:srgbClr val="3A3A3A"/>
              </a:buClr>
              <a:buSzPct val="100000"/>
              <a:buChar char="•"/>
            </a:pPr>
            <a:r>
              <a:rPr lang="cs-CZ"/>
              <a:t>vypracování podmíněného reflexního spojení mezi slovem navozeným pocitem tíže a tepla a relaxací svalu </a:t>
            </a:r>
            <a:endParaRPr/>
          </a:p>
          <a:p>
            <a:pPr indent="-241934" lvl="0" marL="228600" rtl="0" algn="l">
              <a:lnSpc>
                <a:spcPct val="90000"/>
              </a:lnSpc>
              <a:spcBef>
                <a:spcPts val="1000"/>
              </a:spcBef>
              <a:spcAft>
                <a:spcPts val="0"/>
              </a:spcAft>
              <a:buClr>
                <a:srgbClr val="3A3A3A"/>
              </a:buClr>
              <a:buSzPct val="100000"/>
              <a:buChar char="•"/>
            </a:pPr>
            <a:r>
              <a:rPr lang="cs-CZ"/>
              <a:t>přesouvá se pocit tíže po těle, uvolnění napětí pohybového aparátu </a:t>
            </a:r>
            <a:endParaRPr/>
          </a:p>
          <a:p>
            <a:pPr indent="-241934" lvl="0" marL="228600" rtl="0" algn="l">
              <a:lnSpc>
                <a:spcPct val="90000"/>
              </a:lnSpc>
              <a:spcBef>
                <a:spcPts val="1000"/>
              </a:spcBef>
              <a:spcAft>
                <a:spcPts val="0"/>
              </a:spcAft>
              <a:buClr>
                <a:srgbClr val="3A3A3A"/>
              </a:buClr>
              <a:buSzPct val="100000"/>
              <a:buChar char="•"/>
            </a:pPr>
            <a:r>
              <a:rPr lang="cs-CZ"/>
              <a:t>ovlivňuje autonomní funkce, regeneruje psychiku, zlepšuje psychosomatickou reakci </a:t>
            </a:r>
            <a:endParaRPr/>
          </a:p>
          <a:p>
            <a:pPr indent="-241934" lvl="0" marL="228600" rtl="0" algn="l">
              <a:lnSpc>
                <a:spcPct val="90000"/>
              </a:lnSpc>
              <a:spcBef>
                <a:spcPts val="1000"/>
              </a:spcBef>
              <a:spcAft>
                <a:spcPts val="0"/>
              </a:spcAft>
              <a:buClr>
                <a:srgbClr val="3A3A3A"/>
              </a:buClr>
              <a:buSzPct val="100000"/>
              <a:buChar char="•"/>
            </a:pPr>
            <a:r>
              <a:rPr lang="cs-CZ"/>
              <a:t>přesný sled představ dle slovních formulací </a:t>
            </a:r>
            <a:endParaRPr/>
          </a:p>
          <a:p>
            <a:pPr indent="-241934" lvl="0" marL="228600" rtl="0" algn="l">
              <a:lnSpc>
                <a:spcPct val="90000"/>
              </a:lnSpc>
              <a:spcBef>
                <a:spcPts val="1000"/>
              </a:spcBef>
              <a:spcAft>
                <a:spcPts val="0"/>
              </a:spcAft>
              <a:buClr>
                <a:srgbClr val="3A3A3A"/>
              </a:buClr>
              <a:buSzPct val="100000"/>
              <a:buChar char="•"/>
            </a:pPr>
            <a:r>
              <a:rPr lang="cs-CZ"/>
              <a:t>podmínky: motivace ke spolupráci, zavřené oči, uvolněná poloha ideálně na zádech, vhodná teplota místnosti</a:t>
            </a:r>
            <a:endParaRPr/>
          </a:p>
          <a:p>
            <a:pPr indent="-241934" lvl="0" marL="228600" rtl="0" algn="l">
              <a:lnSpc>
                <a:spcPct val="90000"/>
              </a:lnSpc>
              <a:spcBef>
                <a:spcPts val="1000"/>
              </a:spcBef>
              <a:spcAft>
                <a:spcPts val="0"/>
              </a:spcAft>
              <a:buClr>
                <a:srgbClr val="3A3A3A"/>
              </a:buClr>
              <a:buSzPct val="100000"/>
              <a:buChar char="•"/>
            </a:pPr>
            <a:r>
              <a:rPr lang="cs-CZ"/>
              <a:t>uvolnění určité svalové skupiny vede k relaxaci jiných skupin až ke generalizaci.</a:t>
            </a:r>
            <a:endParaRPr/>
          </a:p>
          <a:p>
            <a:pPr indent="-77470" lvl="0" marL="228600" rtl="0" algn="l">
              <a:lnSpc>
                <a:spcPct val="90000"/>
              </a:lnSpc>
              <a:spcBef>
                <a:spcPts val="1000"/>
              </a:spcBef>
              <a:spcAft>
                <a:spcPts val="0"/>
              </a:spcAft>
              <a:buClr>
                <a:srgbClr val="3A3A3A"/>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Schultzův autogenní trénink</a:t>
            </a:r>
            <a:endParaRPr/>
          </a:p>
        </p:txBody>
      </p:sp>
      <p:sp>
        <p:nvSpPr>
          <p:cNvPr id="118" name="Google Shape;118;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2800"/>
              <a:buNone/>
            </a:pPr>
            <a:r>
              <a:rPr lang="cs-CZ"/>
              <a:t>6 částí: </a:t>
            </a:r>
            <a:endParaRPr/>
          </a:p>
          <a:p>
            <a:pPr indent="-514350" lvl="0" marL="514350" rtl="0" algn="l">
              <a:lnSpc>
                <a:spcPct val="90000"/>
              </a:lnSpc>
              <a:spcBef>
                <a:spcPts val="1000"/>
              </a:spcBef>
              <a:spcAft>
                <a:spcPts val="0"/>
              </a:spcAft>
              <a:buClr>
                <a:srgbClr val="3A3A3A"/>
              </a:buClr>
              <a:buSzPts val="2800"/>
              <a:buAutoNum type="arabicPeriod"/>
            </a:pPr>
            <a:r>
              <a:rPr lang="cs-CZ"/>
              <a:t>navození pocitu tíže</a:t>
            </a:r>
            <a:endParaRPr/>
          </a:p>
          <a:p>
            <a:pPr indent="-514350" lvl="0" marL="514350" rtl="0" algn="l">
              <a:lnSpc>
                <a:spcPct val="90000"/>
              </a:lnSpc>
              <a:spcBef>
                <a:spcPts val="1000"/>
              </a:spcBef>
              <a:spcAft>
                <a:spcPts val="0"/>
              </a:spcAft>
              <a:buClr>
                <a:srgbClr val="3A3A3A"/>
              </a:buClr>
              <a:buSzPts val="2800"/>
              <a:buAutoNum type="arabicPeriod"/>
            </a:pPr>
            <a:r>
              <a:rPr lang="cs-CZ"/>
              <a:t>navození pocitu tepla</a:t>
            </a:r>
            <a:endParaRPr/>
          </a:p>
          <a:p>
            <a:pPr indent="-514350" lvl="0" marL="514350" rtl="0" algn="l">
              <a:lnSpc>
                <a:spcPct val="90000"/>
              </a:lnSpc>
              <a:spcBef>
                <a:spcPts val="1000"/>
              </a:spcBef>
              <a:spcAft>
                <a:spcPts val="0"/>
              </a:spcAft>
              <a:buClr>
                <a:srgbClr val="3A3A3A"/>
              </a:buClr>
              <a:buSzPts val="2800"/>
              <a:buAutoNum type="arabicPeriod"/>
            </a:pPr>
            <a:r>
              <a:rPr lang="cs-CZ"/>
              <a:t>vjem pravidelného rytmu srdce</a:t>
            </a:r>
            <a:endParaRPr/>
          </a:p>
          <a:p>
            <a:pPr indent="-514350" lvl="0" marL="514350" rtl="0" algn="l">
              <a:lnSpc>
                <a:spcPct val="90000"/>
              </a:lnSpc>
              <a:spcBef>
                <a:spcPts val="1000"/>
              </a:spcBef>
              <a:spcAft>
                <a:spcPts val="0"/>
              </a:spcAft>
              <a:buClr>
                <a:srgbClr val="3A3A3A"/>
              </a:buClr>
              <a:buSzPts val="2800"/>
              <a:buAutoNum type="arabicPeriod"/>
            </a:pPr>
            <a:r>
              <a:rPr lang="cs-CZ"/>
              <a:t>sledování pravidelnosti dechu</a:t>
            </a:r>
            <a:endParaRPr/>
          </a:p>
          <a:p>
            <a:pPr indent="-514350" lvl="0" marL="514350" rtl="0" algn="l">
              <a:lnSpc>
                <a:spcPct val="90000"/>
              </a:lnSpc>
              <a:spcBef>
                <a:spcPts val="1000"/>
              </a:spcBef>
              <a:spcAft>
                <a:spcPts val="0"/>
              </a:spcAft>
              <a:buClr>
                <a:srgbClr val="3A3A3A"/>
              </a:buClr>
              <a:buSzPts val="2800"/>
              <a:buAutoNum type="arabicPeriod"/>
            </a:pPr>
            <a:r>
              <a:rPr lang="cs-CZ"/>
              <a:t>procítění břišních orgánů</a:t>
            </a:r>
            <a:endParaRPr/>
          </a:p>
          <a:p>
            <a:pPr indent="-514350" lvl="0" marL="514350" rtl="0" algn="l">
              <a:lnSpc>
                <a:spcPct val="90000"/>
              </a:lnSpc>
              <a:spcBef>
                <a:spcPts val="1000"/>
              </a:spcBef>
              <a:spcAft>
                <a:spcPts val="0"/>
              </a:spcAft>
              <a:buClr>
                <a:srgbClr val="3A3A3A"/>
              </a:buClr>
              <a:buSzPts val="2800"/>
              <a:buAutoNum type="arabicPeriod"/>
            </a:pPr>
            <a:r>
              <a:rPr lang="cs-CZ"/>
              <a:t>zaměření na oblast hlavy - chladu na čele </a:t>
            </a:r>
            <a:endParaRPr/>
          </a:p>
          <a:p>
            <a:pPr indent="-50800" lvl="0" marL="228600" rtl="0" algn="l">
              <a:lnSpc>
                <a:spcPct val="90000"/>
              </a:lnSpc>
              <a:spcBef>
                <a:spcPts val="1000"/>
              </a:spcBef>
              <a:spcAft>
                <a:spcPts val="0"/>
              </a:spcAft>
              <a:buClr>
                <a:srgbClr val="3A3A3A"/>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24" name="Google Shape;124;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400"/>
              <a:buChar char="•"/>
            </a:pPr>
            <a:r>
              <a:rPr lang="cs-CZ" sz="2400"/>
              <a:t>Zavřete oči, uvědomte si tělo a nechte ho uvolnit. Pak opakujte s postojem pasivní pozornosti jednotlivé formule.  </a:t>
            </a:r>
            <a:endParaRPr/>
          </a:p>
          <a:p>
            <a:pPr indent="-457200" lvl="0" marL="457200" rtl="0" algn="l">
              <a:lnSpc>
                <a:spcPct val="90000"/>
              </a:lnSpc>
              <a:spcBef>
                <a:spcPts val="1000"/>
              </a:spcBef>
              <a:spcAft>
                <a:spcPts val="0"/>
              </a:spcAft>
              <a:buClr>
                <a:srgbClr val="3A3A3A"/>
              </a:buClr>
              <a:buSzPts val="2400"/>
              <a:buAutoNum type="arabicPeriod"/>
            </a:pPr>
            <a:r>
              <a:rPr lang="cs-CZ" sz="2400"/>
              <a:t>Nejprve se několikrát nadechněte</a:t>
            </a:r>
            <a:endParaRPr/>
          </a:p>
          <a:p>
            <a:pPr indent="-228600" lvl="1" marL="685800" rtl="0" algn="l">
              <a:lnSpc>
                <a:spcPct val="90000"/>
              </a:lnSpc>
              <a:spcBef>
                <a:spcPts val="500"/>
              </a:spcBef>
              <a:spcAft>
                <a:spcPts val="0"/>
              </a:spcAft>
              <a:buClr>
                <a:srgbClr val="3A3A3A"/>
              </a:buClr>
              <a:buSzPts val="2000"/>
              <a:buChar char="•"/>
            </a:pPr>
            <a:r>
              <a:rPr lang="cs-CZ" sz="2000"/>
              <a:t>Prospěšné může být i praktikování </a:t>
            </a:r>
            <a:r>
              <a:rPr lang="cs-CZ" sz="2000">
                <a:solidFill>
                  <a:srgbClr val="3A3A3A"/>
                </a:solidFill>
                <a:uFill>
                  <a:noFill/>
                </a:uFill>
                <a:hlinkClick r:id="rId3">
                  <a:extLst>
                    <a:ext uri="{A12FA001-AC4F-418D-AE19-62706E023703}">
                      <ahyp:hlinkClr val="tx"/>
                    </a:ext>
                  </a:extLst>
                </a:hlinkClick>
              </a:rPr>
              <a:t>hlubokého dýchání</a:t>
            </a:r>
            <a:r>
              <a:rPr lang="cs-CZ" sz="2000">
                <a:solidFill>
                  <a:srgbClr val="3A3A3A"/>
                </a:solidFill>
              </a:rPr>
              <a:t> </a:t>
            </a:r>
            <a:r>
              <a:rPr lang="cs-CZ" sz="2000"/>
              <a:t>před samotným cvičením.</a:t>
            </a:r>
            <a:endParaRPr/>
          </a:p>
          <a:p>
            <a:pPr indent="-457200" lvl="0" marL="457200" rtl="0" algn="l">
              <a:lnSpc>
                <a:spcPct val="90000"/>
              </a:lnSpc>
              <a:spcBef>
                <a:spcPts val="1000"/>
              </a:spcBef>
              <a:spcAft>
                <a:spcPts val="0"/>
              </a:spcAft>
              <a:buClr>
                <a:srgbClr val="3A3A3A"/>
              </a:buClr>
              <a:buSzPts val="2400"/>
              <a:buAutoNum type="arabicPeriod"/>
            </a:pPr>
            <a:r>
              <a:rPr lang="cs-CZ" sz="2400"/>
              <a:t>Potichu si řekněte: „Jsem naprosto klidná/ý.”</a:t>
            </a:r>
            <a:endParaRPr/>
          </a:p>
          <a:p>
            <a:pPr indent="-457200" lvl="0" marL="457200" rtl="0" algn="l">
              <a:lnSpc>
                <a:spcPct val="90000"/>
              </a:lnSpc>
              <a:spcBef>
                <a:spcPts val="1000"/>
              </a:spcBef>
              <a:spcAft>
                <a:spcPts val="0"/>
              </a:spcAft>
              <a:buClr>
                <a:srgbClr val="3A3A3A"/>
              </a:buClr>
              <a:buSzPts val="2400"/>
              <a:buAutoNum type="arabicPeriod"/>
            </a:pPr>
            <a:r>
              <a:rPr lang="cs-CZ" sz="2400"/>
              <a:t>Zaměřte svoji pozornost na ruce.</a:t>
            </a:r>
            <a:endParaRPr/>
          </a:p>
          <a:p>
            <a:pPr indent="-228600" lvl="1" marL="685800" rtl="0" algn="l">
              <a:lnSpc>
                <a:spcPct val="90000"/>
              </a:lnSpc>
              <a:spcBef>
                <a:spcPts val="500"/>
              </a:spcBef>
              <a:spcAft>
                <a:spcPts val="0"/>
              </a:spcAft>
              <a:buClr>
                <a:srgbClr val="3A3A3A"/>
              </a:buClr>
              <a:buSzPts val="2000"/>
              <a:buChar char="•"/>
            </a:pPr>
            <a:r>
              <a:rPr lang="cs-CZ" sz="2000"/>
              <a:t>Tiše a pomalu 6krát vyslovte: „Moje ruce jsou velmi těžké.”</a:t>
            </a:r>
            <a:endParaRPr/>
          </a:p>
          <a:p>
            <a:pPr indent="-228600" lvl="1" marL="685800" rtl="0" algn="l">
              <a:lnSpc>
                <a:spcPct val="90000"/>
              </a:lnSpc>
              <a:spcBef>
                <a:spcPts val="500"/>
              </a:spcBef>
              <a:spcAft>
                <a:spcPts val="0"/>
              </a:spcAft>
              <a:buClr>
                <a:srgbClr val="3A3A3A"/>
              </a:buClr>
              <a:buSzPts val="2000"/>
              <a:buChar char="•"/>
            </a:pPr>
            <a:r>
              <a:rPr lang="cs-CZ" sz="2000"/>
              <a:t>Poté tiše řekněte: „Jsem naprosto klidná/ý.”</a:t>
            </a:r>
            <a:endParaRPr/>
          </a:p>
          <a:p>
            <a:pPr indent="-457200" lvl="0" marL="457200" rtl="0" algn="l">
              <a:lnSpc>
                <a:spcPct val="90000"/>
              </a:lnSpc>
              <a:spcBef>
                <a:spcPts val="1000"/>
              </a:spcBef>
              <a:spcAft>
                <a:spcPts val="0"/>
              </a:spcAft>
              <a:buClr>
                <a:srgbClr val="3A3A3A"/>
              </a:buClr>
              <a:buSzPts val="2400"/>
              <a:buFont typeface="Play"/>
              <a:buAutoNum type="arabicPeriod"/>
            </a:pPr>
            <a:r>
              <a:rPr lang="cs-CZ" sz="2400"/>
              <a:t>Znovu zaměřte pozornost na ruce. </a:t>
            </a:r>
            <a:endParaRPr/>
          </a:p>
          <a:p>
            <a:pPr indent="-228600" lvl="1" marL="685800" rtl="0" algn="l">
              <a:lnSpc>
                <a:spcPct val="90000"/>
              </a:lnSpc>
              <a:spcBef>
                <a:spcPts val="500"/>
              </a:spcBef>
              <a:spcAft>
                <a:spcPts val="0"/>
              </a:spcAft>
              <a:buClr>
                <a:srgbClr val="3A3A3A"/>
              </a:buClr>
              <a:buSzPts val="2000"/>
              <a:buChar char="•"/>
            </a:pPr>
            <a:r>
              <a:rPr lang="cs-CZ" sz="2000"/>
              <a:t>Tiše a pomalu 6krát vyslovte: „Moje ruce jsou velmi teplé.”</a:t>
            </a:r>
            <a:endParaRPr/>
          </a:p>
          <a:p>
            <a:pPr indent="-228600" lvl="1" marL="685800" rtl="0" algn="l">
              <a:lnSpc>
                <a:spcPct val="90000"/>
              </a:lnSpc>
              <a:spcBef>
                <a:spcPts val="500"/>
              </a:spcBef>
              <a:spcAft>
                <a:spcPts val="0"/>
              </a:spcAft>
              <a:buClr>
                <a:srgbClr val="3A3A3A"/>
              </a:buClr>
              <a:buSzPts val="2000"/>
              <a:buChar char="•"/>
            </a:pPr>
            <a:r>
              <a:rPr lang="cs-CZ" sz="2000"/>
              <a:t>Pak tiše řekněte: „Jsem naprosto klidná/ý.”</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30" name="Google Shape;130;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10000"/>
              </a:lnSpc>
              <a:spcBef>
                <a:spcPts val="0"/>
              </a:spcBef>
              <a:spcAft>
                <a:spcPts val="0"/>
              </a:spcAft>
              <a:buClr>
                <a:srgbClr val="3A3A3A"/>
              </a:buClr>
              <a:buSzPts val="2400"/>
              <a:buNone/>
            </a:pPr>
            <a:r>
              <a:rPr lang="cs-CZ" sz="2400"/>
              <a:t>5. Nyní zaměřte svoji pozornost na nohy. </a:t>
            </a:r>
            <a:endParaRPr/>
          </a:p>
          <a:p>
            <a:pPr indent="-228600" lvl="1" marL="685800" rtl="0" algn="l">
              <a:lnSpc>
                <a:spcPct val="110000"/>
              </a:lnSpc>
              <a:spcBef>
                <a:spcPts val="500"/>
              </a:spcBef>
              <a:spcAft>
                <a:spcPts val="0"/>
              </a:spcAft>
              <a:buClr>
                <a:srgbClr val="3A3A3A"/>
              </a:buClr>
              <a:buSzPts val="2000"/>
              <a:buChar char="•"/>
            </a:pPr>
            <a:r>
              <a:rPr lang="cs-CZ" sz="2000"/>
              <a:t>Tiše a pomalu 6krát vyslovte: „Moje nohy jsou velmi těžké.”</a:t>
            </a:r>
            <a:endParaRPr/>
          </a:p>
          <a:p>
            <a:pPr indent="-228600" lvl="1" marL="685800" rtl="0" algn="l">
              <a:lnSpc>
                <a:spcPct val="110000"/>
              </a:lnSpc>
              <a:spcBef>
                <a:spcPts val="500"/>
              </a:spcBef>
              <a:spcAft>
                <a:spcPts val="0"/>
              </a:spcAft>
              <a:buClr>
                <a:srgbClr val="3A3A3A"/>
              </a:buClr>
              <a:buSzPts val="2000"/>
              <a:buChar char="•"/>
            </a:pPr>
            <a:r>
              <a:rPr lang="cs-CZ" sz="2000"/>
              <a:t>Poté tiše řekněte: „Jsem naprosto klidná/ý.”</a:t>
            </a:r>
            <a:endParaRPr/>
          </a:p>
          <a:p>
            <a:pPr indent="0" lvl="0" marL="0" rtl="0" algn="l">
              <a:lnSpc>
                <a:spcPct val="110000"/>
              </a:lnSpc>
              <a:spcBef>
                <a:spcPts val="1000"/>
              </a:spcBef>
              <a:spcAft>
                <a:spcPts val="0"/>
              </a:spcAft>
              <a:buClr>
                <a:srgbClr val="3A3A3A"/>
              </a:buClr>
              <a:buSzPts val="2400"/>
              <a:buNone/>
            </a:pPr>
            <a:r>
              <a:rPr lang="cs-CZ" sz="2400"/>
              <a:t>6. Znovu zaměřte pozornost na nohy. </a:t>
            </a:r>
            <a:endParaRPr/>
          </a:p>
          <a:p>
            <a:pPr indent="-228600" lvl="1" marL="685800" rtl="0" algn="l">
              <a:lnSpc>
                <a:spcPct val="110000"/>
              </a:lnSpc>
              <a:spcBef>
                <a:spcPts val="500"/>
              </a:spcBef>
              <a:spcAft>
                <a:spcPts val="0"/>
              </a:spcAft>
              <a:buClr>
                <a:srgbClr val="3A3A3A"/>
              </a:buClr>
              <a:buSzPts val="2000"/>
              <a:buChar char="•"/>
            </a:pPr>
            <a:r>
              <a:rPr lang="cs-CZ" sz="2000"/>
              <a:t>Tiše a pomalu 6krát vyslovte: „Moje nohy jsou velmi teplé.”</a:t>
            </a:r>
            <a:endParaRPr/>
          </a:p>
          <a:p>
            <a:pPr indent="-228600" lvl="1" marL="685800" rtl="0" algn="l">
              <a:lnSpc>
                <a:spcPct val="110000"/>
              </a:lnSpc>
              <a:spcBef>
                <a:spcPts val="500"/>
              </a:spcBef>
              <a:spcAft>
                <a:spcPts val="0"/>
              </a:spcAft>
              <a:buClr>
                <a:srgbClr val="3A3A3A"/>
              </a:buClr>
              <a:buSzPts val="2000"/>
              <a:buChar char="•"/>
            </a:pPr>
            <a:r>
              <a:rPr lang="cs-CZ" sz="2000"/>
              <a:t>Pak tiše řekněte: „Jsem naprosto klidná/ý.”</a:t>
            </a:r>
            <a:endParaRPr/>
          </a:p>
          <a:p>
            <a:pPr indent="0" lvl="0" marL="0" rtl="0" algn="l">
              <a:lnSpc>
                <a:spcPct val="110000"/>
              </a:lnSpc>
              <a:spcBef>
                <a:spcPts val="1000"/>
              </a:spcBef>
              <a:spcAft>
                <a:spcPts val="0"/>
              </a:spcAft>
              <a:buClr>
                <a:srgbClr val="3A3A3A"/>
              </a:buClr>
              <a:buSzPts val="2400"/>
              <a:buNone/>
            </a:pPr>
            <a:r>
              <a:rPr lang="cs-CZ" sz="2400"/>
              <a:t>7. Dále tiše a pomalu 6krát řekněte: „Můj srdeční tep je pravidelný a klidný.”</a:t>
            </a:r>
            <a:endParaRPr/>
          </a:p>
          <a:p>
            <a:pPr indent="-228600" lvl="1" marL="685800" rtl="0" algn="l">
              <a:lnSpc>
                <a:spcPct val="110000"/>
              </a:lnSpc>
              <a:spcBef>
                <a:spcPts val="500"/>
              </a:spcBef>
              <a:spcAft>
                <a:spcPts val="0"/>
              </a:spcAft>
              <a:buClr>
                <a:srgbClr val="3A3A3A"/>
              </a:buClr>
              <a:buSzPts val="2000"/>
              <a:buChar char="•"/>
            </a:pPr>
            <a:r>
              <a:rPr lang="cs-CZ" sz="2000"/>
              <a:t>Pak tiše řekněte: „Jsem naprosto klidná/ý.”</a:t>
            </a:r>
            <a:endParaRPr/>
          </a:p>
          <a:p>
            <a:pPr indent="0" lvl="0" marL="0" rtl="0" algn="l">
              <a:lnSpc>
                <a:spcPct val="110000"/>
              </a:lnSpc>
              <a:spcBef>
                <a:spcPts val="1000"/>
              </a:spcBef>
              <a:spcAft>
                <a:spcPts val="0"/>
              </a:spcAft>
              <a:buClr>
                <a:srgbClr val="3A3A3A"/>
              </a:buClr>
              <a:buSzPts val="2400"/>
              <a:buNone/>
            </a:pPr>
            <a:r>
              <a:rPr lang="cs-CZ" sz="2400"/>
              <a:t>8. Tiše a pomalu 6krát řekněte: „Moje dýchání je klidné a pravidelné.”</a:t>
            </a:r>
            <a:endParaRPr/>
          </a:p>
          <a:p>
            <a:pPr indent="-228600" lvl="1" marL="685800" rtl="0" algn="l">
              <a:lnSpc>
                <a:spcPct val="110000"/>
              </a:lnSpc>
              <a:spcBef>
                <a:spcPts val="500"/>
              </a:spcBef>
              <a:spcAft>
                <a:spcPts val="0"/>
              </a:spcAft>
              <a:buClr>
                <a:srgbClr val="3A3A3A"/>
              </a:buClr>
              <a:buSzPts val="2000"/>
              <a:buChar char="•"/>
            </a:pPr>
            <a:r>
              <a:rPr lang="cs-CZ" sz="2000"/>
              <a:t>Pak tiše řekněte: „Jsem naprosto klidná/ý.”</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Postup cvičení</a:t>
            </a:r>
            <a:endParaRPr/>
          </a:p>
        </p:txBody>
      </p:sp>
      <p:sp>
        <p:nvSpPr>
          <p:cNvPr id="136" name="Google Shape;136;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rgbClr val="3A3A3A"/>
              </a:buClr>
              <a:buSzPct val="100000"/>
              <a:buNone/>
            </a:pPr>
            <a:r>
              <a:rPr lang="cs-CZ" sz="2400"/>
              <a:t>9. Tiše a pomalu 6krát řekněte: „Moje břicho je teplé.”</a:t>
            </a:r>
            <a:endParaRPr/>
          </a:p>
          <a:p>
            <a:pPr indent="-228600" lvl="1" marL="685800" rtl="0" algn="l">
              <a:lnSpc>
                <a:spcPct val="90000"/>
              </a:lnSpc>
              <a:spcBef>
                <a:spcPts val="500"/>
              </a:spcBef>
              <a:spcAft>
                <a:spcPts val="0"/>
              </a:spcAft>
              <a:buClr>
                <a:srgbClr val="3A3A3A"/>
              </a:buClr>
              <a:buSzPct val="100000"/>
              <a:buChar char="•"/>
            </a:pPr>
            <a:r>
              <a:rPr lang="cs-CZ" sz="2000"/>
              <a:t>Pak tiše řekněte: „Jsem naprosto klidná/ý.”</a:t>
            </a:r>
            <a:endParaRPr/>
          </a:p>
          <a:p>
            <a:pPr indent="0" lvl="0" marL="0" rtl="0" algn="l">
              <a:lnSpc>
                <a:spcPct val="90000"/>
              </a:lnSpc>
              <a:spcBef>
                <a:spcPts val="1000"/>
              </a:spcBef>
              <a:spcAft>
                <a:spcPts val="0"/>
              </a:spcAft>
              <a:buClr>
                <a:srgbClr val="3A3A3A"/>
              </a:buClr>
              <a:buSzPct val="100000"/>
              <a:buNone/>
            </a:pPr>
            <a:r>
              <a:rPr lang="cs-CZ" sz="2400"/>
              <a:t>10. Tiše a pomalu 6krát řekněte: „Moje čelo je příjemně chladné.”</a:t>
            </a:r>
            <a:endParaRPr/>
          </a:p>
          <a:p>
            <a:pPr indent="-228600" lvl="1" marL="685800" rtl="0" algn="l">
              <a:lnSpc>
                <a:spcPct val="90000"/>
              </a:lnSpc>
              <a:spcBef>
                <a:spcPts val="500"/>
              </a:spcBef>
              <a:spcAft>
                <a:spcPts val="0"/>
              </a:spcAft>
              <a:buClr>
                <a:srgbClr val="3A3A3A"/>
              </a:buClr>
              <a:buSzPct val="100000"/>
              <a:buChar char="•"/>
            </a:pPr>
            <a:r>
              <a:rPr lang="cs-CZ" sz="2000"/>
              <a:t>Pak tiše řekněte: „Jsem naprosto klidná/ý.”</a:t>
            </a:r>
            <a:endParaRPr/>
          </a:p>
          <a:p>
            <a:pPr indent="0" lvl="0" marL="0" rtl="0" algn="l">
              <a:lnSpc>
                <a:spcPct val="90000"/>
              </a:lnSpc>
              <a:spcBef>
                <a:spcPts val="1000"/>
              </a:spcBef>
              <a:spcAft>
                <a:spcPts val="0"/>
              </a:spcAft>
              <a:buClr>
                <a:srgbClr val="3A3A3A"/>
              </a:buClr>
              <a:buSzPct val="100000"/>
              <a:buNone/>
            </a:pPr>
            <a:r>
              <a:rPr lang="cs-CZ" sz="2400"/>
              <a:t>11. Užívejte si pocit uvolnění, tepla i těžkosti. </a:t>
            </a:r>
            <a:endParaRPr/>
          </a:p>
          <a:p>
            <a:pPr indent="-228600" lvl="1" marL="685800" rtl="0" algn="l">
              <a:lnSpc>
                <a:spcPct val="90000"/>
              </a:lnSpc>
              <a:spcBef>
                <a:spcPts val="500"/>
              </a:spcBef>
              <a:spcAft>
                <a:spcPts val="0"/>
              </a:spcAft>
              <a:buClr>
                <a:srgbClr val="3A3A3A"/>
              </a:buClr>
              <a:buSzPct val="100000"/>
              <a:buChar char="•"/>
            </a:pPr>
            <a:r>
              <a:rPr lang="cs-CZ" sz="2000"/>
              <a:t>Pak tiše řekněte a proveďte: „zhluboka se nadechnout, zacvičit si rukama, otevřít oči.”</a:t>
            </a:r>
            <a:endParaRPr/>
          </a:p>
          <a:p>
            <a:pPr indent="-228600" lvl="0" marL="228600" rtl="0" algn="l">
              <a:lnSpc>
                <a:spcPct val="90000"/>
              </a:lnSpc>
              <a:spcBef>
                <a:spcPts val="1000"/>
              </a:spcBef>
              <a:spcAft>
                <a:spcPts val="0"/>
              </a:spcAft>
              <a:buClr>
                <a:srgbClr val="3A3A3A"/>
              </a:buClr>
              <a:buSzPct val="100000"/>
              <a:buChar char="•"/>
            </a:pPr>
            <a:r>
              <a:rPr lang="cs-CZ" sz="2400"/>
              <a:t>V klidu v sobě nechte proběhnout všechny pocity, myšlenky, vzpomínky. Nebraňte se ani tomu, abyste usnuli. Až Vám to bude příjemné a přijde ten správný čas, můžete otevřít oči a těšit se z příjemné relaxace. Při praktikování autogenního tréninku je důležitý pravidelný nácvik. Teprve pak má autogenní trénink ten správný efekt a můžete se těšit z jeho benefitů. Nácvik každého cvičení trvá zhruba 2 týdny. Konkrétně by se každý dílčí cvik v Schulzově autogenním tréninku měl trénovat po dobu 2 týdnů, třikrát denně po 5 minutách. Celý trénink tak trvá zhruba 3 měsíce.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t/>
            </a:r>
            <a:endParaRPr/>
          </a:p>
        </p:txBody>
      </p:sp>
      <p:sp>
        <p:nvSpPr>
          <p:cNvPr id="142" name="Google Shape;142;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u="sng">
                <a:solidFill>
                  <a:schemeClr val="hlink"/>
                </a:solidFill>
                <a:hlinkClick r:id="rId3"/>
              </a:rPr>
              <a:t>https://www.youtube.com/watch?v=_TEaOy6wCeE&amp;ab_channel=IrenaH%C3%A1jkov%C3%A1-terapeutakou%C4%8D</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tiv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tiv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2024-09-22T18:46:05Z</dcterms:created>
  <dc:creator>Pavel Šilha</dc:creator>
</cp:coreProperties>
</file>