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65"/>
  </p:notesMasterIdLst>
  <p:sldIdLst>
    <p:sldId id="256" r:id="rId2"/>
    <p:sldId id="332" r:id="rId3"/>
    <p:sldId id="257" r:id="rId4"/>
    <p:sldId id="258" r:id="rId5"/>
    <p:sldId id="288" r:id="rId6"/>
    <p:sldId id="289" r:id="rId7"/>
    <p:sldId id="290" r:id="rId8"/>
    <p:sldId id="259" r:id="rId9"/>
    <p:sldId id="260" r:id="rId10"/>
    <p:sldId id="330" r:id="rId11"/>
    <p:sldId id="262" r:id="rId12"/>
    <p:sldId id="271" r:id="rId13"/>
    <p:sldId id="263" r:id="rId14"/>
    <p:sldId id="272" r:id="rId15"/>
    <p:sldId id="273" r:id="rId16"/>
    <p:sldId id="275" r:id="rId17"/>
    <p:sldId id="274" r:id="rId18"/>
    <p:sldId id="265" r:id="rId19"/>
    <p:sldId id="293" r:id="rId20"/>
    <p:sldId id="294" r:id="rId21"/>
    <p:sldId id="295" r:id="rId22"/>
    <p:sldId id="296" r:id="rId23"/>
    <p:sldId id="297" r:id="rId24"/>
    <p:sldId id="267" r:id="rId25"/>
    <p:sldId id="268" r:id="rId26"/>
    <p:sldId id="298" r:id="rId27"/>
    <p:sldId id="299" r:id="rId28"/>
    <p:sldId id="300" r:id="rId29"/>
    <p:sldId id="301" r:id="rId30"/>
    <p:sldId id="302" r:id="rId31"/>
    <p:sldId id="277" r:id="rId32"/>
    <p:sldId id="279" r:id="rId33"/>
    <p:sldId id="303" r:id="rId34"/>
    <p:sldId id="304" r:id="rId35"/>
    <p:sldId id="305" r:id="rId36"/>
    <p:sldId id="306" r:id="rId37"/>
    <p:sldId id="307" r:id="rId38"/>
    <p:sldId id="308" r:id="rId39"/>
    <p:sldId id="309" r:id="rId40"/>
    <p:sldId id="310" r:id="rId41"/>
    <p:sldId id="281" r:id="rId42"/>
    <p:sldId id="311" r:id="rId43"/>
    <p:sldId id="312" r:id="rId44"/>
    <p:sldId id="313" r:id="rId45"/>
    <p:sldId id="283" r:id="rId46"/>
    <p:sldId id="285" r:id="rId47"/>
    <p:sldId id="286" r:id="rId48"/>
    <p:sldId id="314" r:id="rId49"/>
    <p:sldId id="315" r:id="rId50"/>
    <p:sldId id="316" r:id="rId51"/>
    <p:sldId id="317" r:id="rId52"/>
    <p:sldId id="319" r:id="rId53"/>
    <p:sldId id="321" r:id="rId54"/>
    <p:sldId id="322" r:id="rId55"/>
    <p:sldId id="323" r:id="rId56"/>
    <p:sldId id="324" r:id="rId57"/>
    <p:sldId id="325" r:id="rId58"/>
    <p:sldId id="326" r:id="rId59"/>
    <p:sldId id="327" r:id="rId60"/>
    <p:sldId id="328" r:id="rId61"/>
    <p:sldId id="292" r:id="rId62"/>
    <p:sldId id="334" r:id="rId63"/>
    <p:sldId id="329"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65DDE-17CF-1A99-CAEB-CF3BC4F5C422}" v="32" dt="2025-09-05T09:02:23.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86" d="100"/>
          <a:sy n="86" d="100"/>
        </p:scale>
        <p:origin x="1354" y="72"/>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18.09.2025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4</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10</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18.09.2025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18.09.2025</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vszdrav.cz/userdata/files/Dotaznik_Alkohol.pdf" TargetMode="External"/><Relationship Id="rId7" Type="http://schemas.openxmlformats.org/officeDocument/2006/relationships/hyperlink" Target="http://www.vszdrav.cz/userdata/files/KI_Chrip.pdf" TargetMode="External"/><Relationship Id="rId2" Type="http://schemas.openxmlformats.org/officeDocument/2006/relationships/hyperlink" Target="http://www.vszdrav.cz/userdata/files/Dotaznik_nikotinova_zavislost.pdf" TargetMode="External"/><Relationship Id="rId1" Type="http://schemas.openxmlformats.org/officeDocument/2006/relationships/slideLayout" Target="../slideLayouts/slideLayout2.xml"/><Relationship Id="rId6" Type="http://schemas.openxmlformats.org/officeDocument/2006/relationships/hyperlink" Target="http://www.vszdrav.cz/userdata/files/Dotaznik_AIDS_HIV.pdf" TargetMode="External"/><Relationship Id="rId5" Type="http://schemas.openxmlformats.org/officeDocument/2006/relationships/hyperlink" Target="http://www.vszdrav.cz/userdata/files/Dotaznik_Pohybova_aktivita.pdf" TargetMode="External"/><Relationship Id="rId4" Type="http://schemas.openxmlformats.org/officeDocument/2006/relationships/hyperlink" Target="http://www.vszdrav.cz/userdata/files/Dotaznik_Spravna_vyziva.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a:solidFill>
                  <a:srgbClr val="FF0000"/>
                </a:solidFill>
                <a:latin typeface="Times New Roman" pitchFamily="18" charset="0"/>
                <a:cs typeface="Times New Roman" pitchFamily="18" charset="0"/>
              </a:rPr>
              <a:t>Krátké intervence a jejich role v  podpoře veřejného zdraví </a:t>
            </a:r>
          </a:p>
        </p:txBody>
      </p:sp>
      <p:sp>
        <p:nvSpPr>
          <p:cNvPr id="3" name="Podnadpis 2"/>
          <p:cNvSpPr>
            <a:spLocks noGrp="1"/>
          </p:cNvSpPr>
          <p:nvPr>
            <p:ph type="subTitle" idx="1"/>
          </p:nvPr>
        </p:nvSpPr>
        <p:spPr>
          <a:xfrm>
            <a:off x="1403648" y="4293096"/>
            <a:ext cx="6400800" cy="15121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a:solidFill>
                  <a:schemeClr val="tx1"/>
                </a:solidFill>
                <a:latin typeface="Times New Roman" pitchFamily="18" charset="0"/>
                <a:cs typeface="Times New Roman" pitchFamily="18" charset="0"/>
              </a:rPr>
              <a:t>doc. MUDr. Lidmila Hamplová, PhD.</a:t>
            </a:r>
          </a:p>
        </p:txBody>
      </p:sp>
      <p:pic>
        <p:nvPicPr>
          <p:cNvPr id="6" name="Obrázek 5"/>
          <p:cNvPicPr>
            <a:picLocks noChangeAspect="1"/>
          </p:cNvPicPr>
          <p:nvPr/>
        </p:nvPicPr>
        <p:blipFill>
          <a:blip r:embed="rId2"/>
          <a:stretch>
            <a:fillRect/>
          </a:stretch>
        </p:blipFill>
        <p:spPr>
          <a:xfrm>
            <a:off x="483331" y="2703772"/>
            <a:ext cx="1731232" cy="18773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spTree>
    <p:extLst>
      <p:ext uri="{BB962C8B-B14F-4D97-AF65-F5344CB8AC3E}">
        <p14:creationId xmlns:p14="http://schemas.microsoft.com/office/powerpoint/2010/main" val="29748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pPr algn="just"/>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zdravotní péče spojené s kouřením jsou velmi vysoké.</a:t>
            </a:r>
          </a:p>
          <a:p>
            <a:pPr algn="just">
              <a:buNone/>
            </a:pPr>
            <a:r>
              <a:rPr lang="cs-CZ" sz="2400" dirty="0"/>
              <a:t>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na  kouření pacienta a jeho expozici tabákovému kouři. </a:t>
            </a:r>
          </a:p>
          <a:p>
            <a:endParaRPr lang="cs-CZ" dirty="0"/>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endParaRPr lang="cs-CZ" dirty="0"/>
          </a:p>
          <a:p>
            <a:r>
              <a:rPr lang="cs-CZ" dirty="0"/>
              <a:t>Jedním z těchto kroků je vyškolení zdravotnického personálu v krátké intervenci u kuřáků, pochopitelně s cílem co nejširší aplikace.</a:t>
            </a:r>
          </a:p>
        </p:txBody>
      </p:sp>
    </p:spTree>
    <p:extLst>
      <p:ext uri="{BB962C8B-B14F-4D97-AF65-F5344CB8AC3E}">
        <p14:creationId xmlns:p14="http://schemas.microsoft.com/office/powerpoint/2010/main" val="258681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a:xfrm>
            <a:off x="628650" y="1268760"/>
            <a:ext cx="7886700" cy="5184576"/>
          </a:xfrm>
        </p:spPr>
        <p:txBody>
          <a:bodyPr>
            <a:normAutofit lnSpcReduction="10000"/>
          </a:bodyPr>
          <a:lstStyle/>
          <a:p>
            <a:pPr algn="just"/>
            <a:r>
              <a:rPr lang="cs-CZ" dirty="0"/>
              <a:t>Tabákový kouř obsahuje více než 4000 chemikálií, které poškozují dýchací cesty. </a:t>
            </a:r>
          </a:p>
          <a:p>
            <a:pPr algn="just"/>
            <a:r>
              <a:rPr lang="cs-CZ" dirty="0"/>
              <a:t>Většinu kuřáků během života doprovázejí chronická onemocnění jako je chronická bronchitida, záněty plic a chronická obstrukční plicní choroba.</a:t>
            </a:r>
          </a:p>
          <a:p>
            <a:pPr algn="just"/>
            <a:r>
              <a:rPr lang="cs-CZ" sz="2000" dirty="0"/>
              <a:t>Kouření výrazně zvyšuje nárůst nádorových onemocnění, jako je karcinom plic, prsu, rekta, močového měchýře i dalších druhů nádorových nemocnění. </a:t>
            </a:r>
          </a:p>
          <a:p>
            <a:pPr algn="just"/>
            <a:r>
              <a:rPr lang="cs-CZ" sz="2000" dirty="0"/>
              <a:t>Lékař, který zasílá pacienta k zákroku, často nepátrá po tom, zda je pacient kuřák a nedoporučí mu abstinenci před operací, optimálně 6-8 týdnů předem. </a:t>
            </a:r>
          </a:p>
          <a:p>
            <a:pPr algn="just"/>
            <a:r>
              <a:rPr lang="cs-CZ" sz="20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pPr algn="just"/>
            <a:r>
              <a:rPr lang="cs-CZ" sz="2000" dirty="0"/>
              <a:t>Standardem u těchto pacientů by měla být odvykací léčba. </a:t>
            </a:r>
            <a:endParaRPr lang="cs-CZ" sz="2000" dirty="0">
              <a:latin typeface="Times New Roman" pitchFamily="18" charset="0"/>
              <a:cs typeface="Times New Roman" pitchFamily="18" charset="0"/>
            </a:endParaRPr>
          </a:p>
          <a:p>
            <a:pPr marL="0" indent="0" algn="just">
              <a:buNone/>
            </a:pPr>
            <a:r>
              <a:rPr lang="cs-CZ" dirty="0"/>
              <a:t> </a:t>
            </a:r>
          </a:p>
        </p:txBody>
      </p:sp>
    </p:spTree>
    <p:extLst>
      <p:ext uri="{BB962C8B-B14F-4D97-AF65-F5344CB8AC3E}">
        <p14:creationId xmlns:p14="http://schemas.microsoft.com/office/powerpoint/2010/main" val="3728745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a:t>
            </a:r>
            <a:r>
              <a:rPr lang="cs-CZ" sz="2400" b="1" dirty="0">
                <a:solidFill>
                  <a:srgbClr val="FF0000"/>
                </a:solidFill>
              </a:rPr>
              <a:t>– využijte edukační karty</a:t>
            </a:r>
            <a:r>
              <a:rPr lang="cs-CZ" sz="2400" dirty="0"/>
              <a:t> případně doporučení do Centra pro závislé na tabáku.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fontScale="92500" lnSpcReduction="10000"/>
          </a:bodyPr>
          <a:lstStyle/>
          <a:p>
            <a:r>
              <a:rPr lang="cs-CZ" b="1" dirty="0"/>
              <a:t>Vyhláška č. 55/2011 Sb., o činnostech zdravotnických pracovníků a jiných odborných pracovníků, ve znění pozdějších předpisů.</a:t>
            </a:r>
          </a:p>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spTree>
    <p:extLst>
      <p:ext uri="{BB962C8B-B14F-4D97-AF65-F5344CB8AC3E}">
        <p14:creationId xmlns:p14="http://schemas.microsoft.com/office/powerpoint/2010/main" val="3755029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b="1" dirty="0">
                <a:solidFill>
                  <a:srgbClr val="0070C0"/>
                </a:solidFill>
                <a:latin typeface="Times New Roman" pitchFamily="18" charset="0"/>
                <a:cs typeface="Times New Roman" pitchFamily="18" charset="0"/>
              </a:rPr>
              <a:t>ALKOHOLIZMUS</a:t>
            </a:r>
            <a:br>
              <a:rPr lang="cs-CZ" sz="3200" b="1" dirty="0">
                <a:solidFill>
                  <a:srgbClr val="0070C0"/>
                </a:solidFill>
                <a:latin typeface="Times New Roman" pitchFamily="18" charset="0"/>
                <a:cs typeface="Times New Roman" pitchFamily="18" charset="0"/>
              </a:rPr>
            </a:br>
            <a:endParaRPr lang="cs-CZ" sz="3200" b="1" dirty="0">
              <a:solidFill>
                <a:srgbClr val="0070C0"/>
              </a:solidFill>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556792"/>
            <a:ext cx="8791952" cy="5040560"/>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a:t>
            </a:r>
          </a:p>
          <a:p>
            <a:endParaRPr lang="cs-CZ" sz="2400" dirty="0"/>
          </a:p>
          <a:p>
            <a:r>
              <a:rPr lang="cs-CZ" sz="2400" dirty="0"/>
              <a:t>Nejvíce se dlouhodobě  Česku spotřebuje piva, a to kolem  150 litrů na jednoho obyvatele.</a:t>
            </a:r>
          </a:p>
          <a:p>
            <a:endParaRPr lang="cs-CZ" sz="2400" dirty="0"/>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903633"/>
          </a:xfrm>
        </p:spPr>
        <p:txBody>
          <a:bodyPr/>
          <a:lstStyle/>
          <a:p>
            <a:r>
              <a:rPr lang="cs-CZ" sz="3600" b="1" dirty="0">
                <a:solidFill>
                  <a:srgbClr val="0070C0"/>
                </a:solidFill>
                <a:latin typeface="Times New Roman" pitchFamily="18" charset="0"/>
                <a:cs typeface="Times New Roman" pitchFamily="18" charset="0"/>
              </a:rPr>
              <a:t>                  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lgn="just">
              <a:buNone/>
            </a:pPr>
            <a:r>
              <a:rPr lang="cs-CZ" sz="2400" dirty="0">
                <a:latin typeface="Times New Roman" pitchFamily="18" charset="0"/>
                <a:cs typeface="Times New Roman" pitchFamily="18" charset="0"/>
              </a:rPr>
              <a:t>  </a:t>
            </a:r>
            <a:r>
              <a:rPr lang="cs-CZ" dirty="0"/>
              <a:t>Pravidelné užívání alkoholu působí negativně na zdraví člověka. Podle stupnice hladiny etanolu v krvi je kolem 0,5 promile normální klidné chování, při 1,5 promile dochází ke vzrušenosti. </a:t>
            </a:r>
          </a:p>
          <a:p>
            <a:pPr algn="just">
              <a:buNone/>
            </a:pPr>
            <a:r>
              <a:rPr lang="cs-CZ" dirty="0"/>
              <a:t>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a:t>
            </a:r>
          </a:p>
          <a:p>
            <a:pPr algn="just">
              <a:buNone/>
            </a:pPr>
            <a:r>
              <a:rPr lang="cs-CZ" dirty="0"/>
              <a:t> V poslední jmenované fázi už hrozí vážné nebezpečí smrti, jelikož dochází k útlumu důležitých center v mozku a selhává oběhový systém. </a:t>
            </a:r>
          </a:p>
          <a:p>
            <a:pPr algn="just"/>
            <a:r>
              <a:rPr lang="cs-CZ" dirty="0"/>
              <a:t>Typickým onemocněním alkoholiků je steatóza jater a cirhóza,  dochází k úbytku na váze, únavě a celkové sešlosti. </a:t>
            </a:r>
          </a:p>
          <a:p>
            <a:pPr algn="just"/>
            <a:r>
              <a:rPr lang="cs-CZ" dirty="0"/>
              <a:t>Pacienti jsou upozorněni na nutnost absolutní abstinence. </a:t>
            </a:r>
          </a:p>
          <a:p>
            <a:pPr algn="just"/>
            <a:r>
              <a:rPr lang="cs-CZ" dirty="0"/>
              <a:t>Velkým rizikem z hlediska poškození zdraví, ale také léčby, je užívání alkoholu u osob s psychiatrickými diagnózami.</a:t>
            </a:r>
          </a:p>
          <a:p>
            <a:pPr algn="just">
              <a:buNone/>
            </a:pPr>
            <a:endParaRPr lang="cs-CZ"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a:p>
            <a:endParaRPr lang="cs-CZ" dirty="0"/>
          </a:p>
        </p:txBody>
      </p:sp>
    </p:spTree>
    <p:extLst>
      <p:ext uri="{BB962C8B-B14F-4D97-AF65-F5344CB8AC3E}">
        <p14:creationId xmlns:p14="http://schemas.microsoft.com/office/powerpoint/2010/main" val="275798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a:p>
            <a:endParaRPr lang="cs-CZ" dirty="0"/>
          </a:p>
        </p:txBody>
      </p:sp>
    </p:spTree>
    <p:extLst>
      <p:ext uri="{BB962C8B-B14F-4D97-AF65-F5344CB8AC3E}">
        <p14:creationId xmlns:p14="http://schemas.microsoft.com/office/powerpoint/2010/main" val="247103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Podstatou jsou edukační a motivační rozhovory s pacientem, které realizuje vyškolený pracovník (ideálně všeobecná sestra, </a:t>
            </a:r>
            <a:r>
              <a:rPr lang="cs-CZ" sz="2400"/>
              <a:t>porodní asistentka). </a:t>
            </a:r>
            <a:endParaRPr lang="cs-CZ" sz="2400" dirty="0"/>
          </a:p>
          <a:p>
            <a:pPr marL="0" indent="0">
              <a:buNone/>
            </a:pP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a:xfrm>
            <a:off x="628650" y="1340768"/>
            <a:ext cx="7886700" cy="4836195"/>
          </a:xfrm>
        </p:spPr>
        <p:txBody>
          <a:bodyPr>
            <a:normAutofit lnSpcReduction="10000"/>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a:p>
            <a:r>
              <a:rPr lang="cs-CZ" dirty="0"/>
              <a:t>Pravidelná pohybová aktivita má pozitivní vliv na celý pohybový aparát, konkrétně  na</a:t>
            </a:r>
          </a:p>
          <a:p>
            <a:pPr>
              <a:buFont typeface="Wingdings" panose="05000000000000000000" pitchFamily="2" charset="2"/>
              <a:buChar char="Ø"/>
            </a:pPr>
            <a:r>
              <a:rPr lang="cs-CZ" dirty="0"/>
              <a:t> </a:t>
            </a:r>
            <a:r>
              <a:rPr lang="cs-CZ" dirty="0">
                <a:solidFill>
                  <a:srgbClr val="0070C0"/>
                </a:solidFill>
              </a:rPr>
              <a:t>opěrný a nosný systém (kosti, klouby, šlachy a vazy)</a:t>
            </a:r>
          </a:p>
          <a:p>
            <a:pPr marL="0" indent="0">
              <a:buNone/>
            </a:pPr>
            <a:r>
              <a:rPr lang="cs-CZ" dirty="0">
                <a:solidFill>
                  <a:srgbClr val="0070C0"/>
                </a:solidFill>
              </a:rPr>
              <a:t> </a:t>
            </a:r>
          </a:p>
          <a:p>
            <a:pPr>
              <a:buFont typeface="Wingdings" panose="05000000000000000000" pitchFamily="2" charset="2"/>
              <a:buChar char="Ø"/>
            </a:pPr>
            <a:r>
              <a:rPr lang="cs-CZ" dirty="0">
                <a:solidFill>
                  <a:srgbClr val="0070C0"/>
                </a:solidFill>
              </a:rPr>
              <a:t>dále na systém výkonný (kosterní, příčně pruhované svaly – zdroj síly) </a:t>
            </a:r>
          </a:p>
          <a:p>
            <a:pPr marL="0" indent="0">
              <a:buNone/>
            </a:pPr>
            <a:endParaRPr lang="cs-CZ" dirty="0">
              <a:solidFill>
                <a:srgbClr val="0070C0"/>
              </a:solidFill>
            </a:endParaRPr>
          </a:p>
          <a:p>
            <a:pPr>
              <a:buFont typeface="Wingdings" panose="05000000000000000000" pitchFamily="2" charset="2"/>
              <a:buChar char="Ø"/>
            </a:pPr>
            <a:r>
              <a:rPr lang="cs-CZ" dirty="0">
                <a:solidFill>
                  <a:srgbClr val="0070C0"/>
                </a:solidFill>
              </a:rPr>
              <a:t>v poslední řadě i na centrální nervový systém (zlepšená koordinace pohybů – nervosvalová souhra).</a:t>
            </a:r>
          </a:p>
          <a:p>
            <a:pPr algn="just"/>
            <a:endParaRPr lang="cs-CZ" dirty="0"/>
          </a:p>
        </p:txBody>
      </p:sp>
    </p:spTree>
    <p:extLst>
      <p:ext uri="{BB962C8B-B14F-4D97-AF65-F5344CB8AC3E}">
        <p14:creationId xmlns:p14="http://schemas.microsoft.com/office/powerpoint/2010/main" val="363588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196752"/>
            <a:ext cx="8928992" cy="5544616"/>
          </a:xfrm>
        </p:spPr>
        <p:txBody>
          <a:bodyPr>
            <a:normAutofit lnSpcReduction="10000"/>
          </a:bodyPr>
          <a:lstStyle/>
          <a:p>
            <a:endParaRPr lang="cs-CZ" dirty="0"/>
          </a:p>
          <a:p>
            <a:r>
              <a:rPr lang="cs-CZ" dirty="0"/>
              <a:t>Chřipka patří mezi nejčastější infekční virová onemocnění, na jehož následky umíraly milióny a stále umírají ve světě statisíce lidí.  </a:t>
            </a:r>
          </a:p>
          <a:p>
            <a:endParaRPr lang="cs-CZ" dirty="0"/>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endParaRPr lang="cs-CZ" dirty="0"/>
          </a:p>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v němž je  uvedena nutnost vzdělávání studentů zdravotnických škol, kteří se připravují pro práci  ve zdravotnictví a v sociálních službách. </a:t>
            </a:r>
          </a:p>
          <a:p>
            <a:pPr marL="0" indent="0" algn="just">
              <a:buNone/>
            </a:pPr>
            <a:endParaRPr lang="cs-CZ" dirty="0"/>
          </a:p>
          <a:p>
            <a:pPr algn="just"/>
            <a:r>
              <a:rPr lang="cs-CZ" dirty="0"/>
              <a:t>Při výkonu odborné praxe a během výkonu povolání studenti pak uplatní nabyté znalosti o významu očkování proti sezónní chřipce a o možných závažných zdravotních důsledcích onemocnění a předají je formou krátké intervence pacientům. </a:t>
            </a:r>
          </a:p>
          <a:p>
            <a:endParaRPr lang="cs-CZ" dirty="0"/>
          </a:p>
        </p:txBody>
      </p:sp>
    </p:spTree>
    <p:extLst>
      <p:ext uri="{BB962C8B-B14F-4D97-AF65-F5344CB8AC3E}">
        <p14:creationId xmlns:p14="http://schemas.microsoft.com/office/powerpoint/2010/main" val="3564596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pPr marL="0" indent="0">
              <a:buNone/>
            </a:pPr>
            <a:r>
              <a:rPr lang="cs-CZ" dirty="0"/>
              <a:t>Vakcinace zvláště doporučuje u osob starších 65 let , dále u osob s diagnózami </a:t>
            </a:r>
          </a:p>
          <a:p>
            <a:pPr marL="0" indent="0">
              <a:buNone/>
            </a:pPr>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spTree>
    <p:extLst>
      <p:ext uri="{BB962C8B-B14F-4D97-AF65-F5344CB8AC3E}">
        <p14:creationId xmlns:p14="http://schemas.microsoft.com/office/powerpoint/2010/main" val="3472287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spTree>
    <p:extLst>
      <p:ext uri="{BB962C8B-B14F-4D97-AF65-F5344CB8AC3E}">
        <p14:creationId xmlns:p14="http://schemas.microsoft.com/office/powerpoint/2010/main" val="1837213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identifikovat míru rizika a profesionálně </a:t>
            </a:r>
            <a:r>
              <a:rPr lang="cs-CZ" dirty="0" err="1"/>
              <a:t>edukovat</a:t>
            </a:r>
            <a:r>
              <a:rPr lang="cs-CZ" dirty="0"/>
              <a:t> pacienta o možných dopadech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spTree>
    <p:extLst>
      <p:ext uri="{BB962C8B-B14F-4D97-AF65-F5344CB8AC3E}">
        <p14:creationId xmlns:p14="http://schemas.microsoft.com/office/powerpoint/2010/main" val="2307664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37 milionů lidí s HIV. </a:t>
            </a:r>
          </a:p>
          <a:p>
            <a:pPr algn="just"/>
            <a:endParaRPr lang="cs-CZ" dirty="0"/>
          </a:p>
          <a:p>
            <a:pPr algn="just"/>
            <a:r>
              <a:rPr lang="cs-CZ" dirty="0"/>
              <a:t>Každoročně jich zhruba milion zemře a téměř další dva miliony lidí se nově nakazí. </a:t>
            </a:r>
          </a:p>
          <a:p>
            <a:pPr algn="just"/>
            <a:endParaRPr lang="cs-CZ" dirty="0"/>
          </a:p>
          <a:p>
            <a:pPr algn="just"/>
            <a:r>
              <a:rPr lang="cs-CZ" dirty="0"/>
              <a:t>Virus HIV postupně oslabuje imunitní systém nakažených, kteří se stávají náchylnější k dalším nemocem. </a:t>
            </a:r>
          </a:p>
          <a:p>
            <a:pPr algn="just"/>
            <a:endParaRPr lang="cs-CZ" dirty="0"/>
          </a:p>
          <a:p>
            <a:pPr algn="just"/>
            <a:r>
              <a:rPr lang="cs-CZ" dirty="0"/>
              <a:t>Pokud však HIV pozitivní pacienti včas zjistí svou diagnózu a nastoupí léčbu, mohou žít dlouhé a plnohodnotné životy.</a:t>
            </a:r>
          </a:p>
          <a:p>
            <a:pPr algn="just"/>
            <a:endParaRPr lang="cs-CZ" dirty="0"/>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spTree>
    <p:extLst>
      <p:ext uri="{BB962C8B-B14F-4D97-AF65-F5344CB8AC3E}">
        <p14:creationId xmlns:p14="http://schemas.microsoft.com/office/powerpoint/2010/main" val="148919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052736"/>
            <a:ext cx="8503920" cy="5805264"/>
          </a:xfrm>
        </p:spPr>
        <p:txBody>
          <a:bodyPr>
            <a:normAutofit/>
          </a:bodyPr>
          <a:lstStyle/>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a:p>
            <a:pPr algn="just"/>
            <a:endParaRPr lang="cs-CZ"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pPr algn="just"/>
            <a:endParaRPr lang="cs-CZ" dirty="0"/>
          </a:p>
        </p:txBody>
      </p:sp>
    </p:spTree>
    <p:extLst>
      <p:ext uri="{BB962C8B-B14F-4D97-AF65-F5344CB8AC3E}">
        <p14:creationId xmlns:p14="http://schemas.microsoft.com/office/powerpoint/2010/main" val="3763614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a:xfrm>
            <a:off x="628650" y="1268760"/>
            <a:ext cx="7886700" cy="5400600"/>
          </a:xfrm>
        </p:spPr>
        <p:txBody>
          <a:bodyPr>
            <a:normAutofit/>
          </a:bodyPr>
          <a:lstStyle/>
          <a:p>
            <a:pPr algn="just" fontAlgn="base"/>
            <a:r>
              <a:rPr lang="cs-CZ" b="1" dirty="0"/>
              <a:t>Testy na HIV </a:t>
            </a:r>
            <a:r>
              <a:rPr lang="cs-CZ" dirty="0"/>
              <a:t>nezjišťují přítomnost viru v těle, ale sledují výskyt specifických bílkovin. Těmito bílkovinami jsou protilátky (mezinárodně označované Ab) a antigeny (</a:t>
            </a:r>
            <a:r>
              <a:rPr lang="cs-CZ" dirty="0" err="1"/>
              <a:t>Ag</a:t>
            </a:r>
            <a:r>
              <a:rPr lang="cs-CZ" dirty="0"/>
              <a:t>). </a:t>
            </a:r>
          </a:p>
          <a:p>
            <a:pPr algn="just"/>
            <a:r>
              <a:rPr lang="cs-CZ" dirty="0"/>
              <a:t>Zjišťovat přímo přítomnost viru v těle (tzv. HIV PCR test) je složité, zdlouhavé, drahé, proto se běžně nedělá. </a:t>
            </a:r>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V rámci krátké intervence je vhodné doporučit opakované pravidelné testování u osob ve vyšším riziku (například HIV negativní partneři HIV pozitivních osob, muži mající sex s muži).</a:t>
            </a:r>
          </a:p>
          <a:p>
            <a:pPr fontAlgn="base"/>
            <a:endParaRPr lang="cs-CZ" dirty="0"/>
          </a:p>
        </p:txBody>
      </p:sp>
    </p:spTree>
    <p:extLst>
      <p:ext uri="{BB962C8B-B14F-4D97-AF65-F5344CB8AC3E}">
        <p14:creationId xmlns:p14="http://schemas.microsoft.com/office/powerpoint/2010/main" val="2230417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438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spTree>
    <p:extLst>
      <p:ext uri="{BB962C8B-B14F-4D97-AF65-F5344CB8AC3E}">
        <p14:creationId xmlns:p14="http://schemas.microsoft.com/office/powerpoint/2010/main" val="2352159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a:bodyPr>
          <a:lstStyle/>
          <a:p>
            <a:r>
              <a:rPr lang="cs-CZ" b="1" dirty="0">
                <a:solidFill>
                  <a:srgbClr val="FF0000"/>
                </a:solidFill>
              </a:rPr>
              <a:t>Dotazníky k zmapování míry zdravotního rizika</a:t>
            </a:r>
          </a:p>
        </p:txBody>
      </p:sp>
      <p:sp>
        <p:nvSpPr>
          <p:cNvPr id="3" name="Zástupný symbol pro obsah 2"/>
          <p:cNvSpPr>
            <a:spLocks noGrp="1"/>
          </p:cNvSpPr>
          <p:nvPr>
            <p:ph idx="1"/>
          </p:nvPr>
        </p:nvSpPr>
        <p:spPr>
          <a:xfrm>
            <a:off x="323528" y="1196752"/>
            <a:ext cx="8568952" cy="5544616"/>
          </a:xfrm>
        </p:spPr>
        <p:txBody>
          <a:bodyPr>
            <a:normAutofit fontScale="475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2"/>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3"/>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4"/>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5"/>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a:t>– </a:t>
            </a:r>
            <a:r>
              <a:rPr lang="cs-CZ" sz="2800" b="1">
                <a:solidFill>
                  <a:srgbClr val="C00000"/>
                </a:solidFill>
              </a:rPr>
              <a:t>dotazník </a:t>
            </a:r>
            <a:r>
              <a:rPr lang="cs-CZ" sz="2800" b="1" dirty="0">
                <a:solidFill>
                  <a:srgbClr val="C00000"/>
                </a:solidFill>
              </a:rPr>
              <a:t>zpracovaný SZÚ</a:t>
            </a:r>
          </a:p>
          <a:p>
            <a:pPr marL="0" indent="0">
              <a:buNone/>
            </a:pPr>
            <a:r>
              <a:rPr lang="cs-CZ" sz="2800" b="1" dirty="0">
                <a:solidFill>
                  <a:srgbClr val="C00000"/>
                </a:solidFill>
                <a:hlinkClick r:id="rId6"/>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7"/>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spTree>
    <p:extLst>
      <p:ext uri="{BB962C8B-B14F-4D97-AF65-F5344CB8AC3E}">
        <p14:creationId xmlns:p14="http://schemas.microsoft.com/office/powerpoint/2010/main" val="3083154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8191822" cy="1263674"/>
          </a:xfrm>
        </p:spPr>
        <p:txBody>
          <a:bodyPr>
            <a:normAutofit/>
          </a:bodyPr>
          <a:lstStyle/>
          <a:p>
            <a:pPr algn="ctr"/>
            <a:r>
              <a:rPr lang="cs-CZ" sz="2800" b="1" dirty="0">
                <a:solidFill>
                  <a:srgbClr val="FF0000"/>
                </a:solidFill>
              </a:rPr>
              <a:t>Dotazníky k vyhodnocení efektu krátké intervence</a:t>
            </a:r>
            <a:endParaRPr lang="cs-CZ" sz="2800" dirty="0"/>
          </a:p>
        </p:txBody>
      </p:sp>
      <p:sp>
        <p:nvSpPr>
          <p:cNvPr id="3" name="Zástupný symbol pro obsah 2"/>
          <p:cNvSpPr>
            <a:spLocks noGrp="1"/>
          </p:cNvSpPr>
          <p:nvPr>
            <p:ph idx="1"/>
          </p:nvPr>
        </p:nvSpPr>
        <p:spPr>
          <a:xfrm>
            <a:off x="467544" y="1825625"/>
            <a:ext cx="8208912" cy="4351338"/>
          </a:xfrm>
        </p:spPr>
        <p:txBody>
          <a:bodyPr>
            <a:normAutofit fontScale="85000" lnSpcReduction="20000"/>
          </a:bodyPr>
          <a:lstStyle/>
          <a:p>
            <a:pPr marL="0" indent="0">
              <a:buNone/>
            </a:pPr>
            <a:r>
              <a:rPr lang="cs-CZ" sz="2600" b="1" dirty="0">
                <a:solidFill>
                  <a:srgbClr val="0070C0"/>
                </a:solidFill>
              </a:rPr>
              <a:t>                                                    Příklad</a:t>
            </a:r>
          </a:p>
          <a:p>
            <a:endParaRPr lang="cs-CZ" sz="2600" b="1" u="sng" dirty="0">
              <a:solidFill>
                <a:srgbClr val="0070C0"/>
              </a:solidFill>
            </a:endParaRPr>
          </a:p>
          <a:p>
            <a:r>
              <a:rPr lang="cs-CZ" sz="2600" b="1" u="sng" dirty="0">
                <a:solidFill>
                  <a:srgbClr val="0070C0"/>
                </a:solidFill>
              </a:rPr>
              <a:t>Dotazník po provedené intervenci – KOUŘENÍ</a:t>
            </a:r>
          </a:p>
          <a:p>
            <a:endParaRPr lang="cs-CZ" sz="2600" dirty="0"/>
          </a:p>
          <a:p>
            <a:r>
              <a:rPr lang="cs-CZ" b="1" dirty="0"/>
              <a:t>Máte v úmyslu omezit kouření?                                 ano-ne 		                                                                     </a:t>
            </a:r>
          </a:p>
          <a:p>
            <a:r>
              <a:rPr lang="cs-CZ" b="1" dirty="0"/>
              <a:t>			</a:t>
            </a:r>
            <a:endParaRPr lang="cs-CZ" dirty="0"/>
          </a:p>
          <a:p>
            <a:r>
              <a:rPr lang="cs-CZ" b="1" dirty="0"/>
              <a:t>Rozhodl/a jste se zcela zanechat kouření?		  ano-ne	                                   		 	</a:t>
            </a:r>
            <a:endParaRPr lang="cs-CZ" dirty="0"/>
          </a:p>
          <a:p>
            <a:r>
              <a:rPr lang="cs-CZ" b="1" dirty="0"/>
              <a:t>Uvažujete o návštěvě specializované poradny?	    ano-ne	</a:t>
            </a:r>
          </a:p>
          <a:p>
            <a:endParaRPr lang="cs-CZ" b="1" dirty="0"/>
          </a:p>
          <a:p>
            <a:r>
              <a:rPr lang="cs-CZ" b="1" dirty="0"/>
              <a:t>Přinesla vám krátká intervence  nové informace ? 	 ano - ne	</a:t>
            </a:r>
          </a:p>
          <a:p>
            <a:pPr marL="0" indent="0">
              <a:buNone/>
            </a:pPr>
            <a:endParaRPr lang="cs-CZ" dirty="0"/>
          </a:p>
          <a:p>
            <a:r>
              <a:rPr lang="cs-CZ" b="1" dirty="0"/>
              <a:t>Je pro Vás tato forma řešení závislosti zásahem do soukromí? ano-ne	    </a:t>
            </a:r>
          </a:p>
          <a:p>
            <a:r>
              <a:rPr lang="cs-CZ" dirty="0"/>
              <a:t> </a:t>
            </a:r>
          </a:p>
          <a:p>
            <a:endParaRPr lang="cs-CZ" dirty="0"/>
          </a:p>
          <a:p>
            <a:endParaRPr lang="cs-CZ" dirty="0"/>
          </a:p>
        </p:txBody>
      </p:sp>
    </p:spTree>
    <p:extLst>
      <p:ext uri="{BB962C8B-B14F-4D97-AF65-F5344CB8AC3E}">
        <p14:creationId xmlns:p14="http://schemas.microsoft.com/office/powerpoint/2010/main" val="708854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spTree>
    <p:extLst>
      <p:ext uri="{BB962C8B-B14F-4D97-AF65-F5344CB8AC3E}">
        <p14:creationId xmlns:p14="http://schemas.microsoft.com/office/powerpoint/2010/main" val="148082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p>
          <a:p>
            <a:endParaRPr lang="cs-CZ" dirty="0"/>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spTree>
    <p:extLst>
      <p:ext uri="{BB962C8B-B14F-4D97-AF65-F5344CB8AC3E}">
        <p14:creationId xmlns:p14="http://schemas.microsoft.com/office/powerpoint/2010/main" val="1420605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(kýmkoli, kdo zdravotní informace předává).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endParaRPr lang="cs-CZ" sz="2400" dirty="0"/>
          </a:p>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p:txBody>
      </p:sp>
    </p:spTree>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15366</TotalTime>
  <Words>3250</Words>
  <Application>Microsoft Office PowerPoint</Application>
  <PresentationFormat>Předvádění na obrazovce (4:3)</PresentationFormat>
  <Paragraphs>250</Paragraphs>
  <Slides>63</Slides>
  <Notes>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DETERMINANTY ZDRAVÍ </vt:lpstr>
      <vt:lpstr>ŽIVOTNÍ STYL </vt:lpstr>
      <vt:lpstr>TABAKIZMUS </vt:lpstr>
      <vt:lpstr>TABAKIZMUS </vt:lpstr>
      <vt:lpstr>TABAKIZMUS </vt:lpstr>
      <vt:lpstr>TABAKIZMUS </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 </vt:lpstr>
      <vt:lpstr>                  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Dotazníky k zmapování míry zdravotního rizika</vt:lpstr>
      <vt:lpstr>Dotazníky k vyhodnocení efektu krátké intervence</vt:lpstr>
      <vt:lpstr>MANUÁL krátké intervence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Hamplová Lidmila</cp:lastModifiedBy>
  <cp:revision>283</cp:revision>
  <dcterms:created xsi:type="dcterms:W3CDTF">2018-03-29T09:33:04Z</dcterms:created>
  <dcterms:modified xsi:type="dcterms:W3CDTF">2025-09-18T15:39:26Z</dcterms:modified>
</cp:coreProperties>
</file>