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70" r:id="rId7"/>
    <p:sldId id="267" r:id="rId8"/>
    <p:sldId id="268" r:id="rId9"/>
    <p:sldId id="269" r:id="rId10"/>
    <p:sldId id="271" r:id="rId11"/>
    <p:sldId id="272" r:id="rId12"/>
    <p:sldId id="273" r:id="rId13"/>
    <p:sldId id="274" r:id="rId14"/>
    <p:sldId id="276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90" r:id="rId27"/>
    <p:sldId id="291" r:id="rId28"/>
    <p:sldId id="292" r:id="rId29"/>
    <p:sldId id="297" r:id="rId30"/>
    <p:sldId id="298" r:id="rId31"/>
    <p:sldId id="299" r:id="rId3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B1F4"/>
    <a:srgbClr val="AE75F4"/>
    <a:srgbClr val="5D269F"/>
    <a:srgbClr val="CD4DED"/>
    <a:srgbClr val="B92CCA"/>
    <a:srgbClr val="D2F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1"/>
  </p:normalViewPr>
  <p:slideViewPr>
    <p:cSldViewPr>
      <p:cViewPr varScale="1">
        <p:scale>
          <a:sx n="116" d="100"/>
          <a:sy n="116" d="100"/>
        </p:scale>
        <p:origin x="142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1484819"/>
            <a:ext cx="9144000" cy="2664296"/>
          </a:xfrm>
          <a:prstGeom prst="rect">
            <a:avLst/>
          </a:prstGeom>
          <a:solidFill>
            <a:srgbClr val="AE75F4"/>
          </a:solidFill>
          <a:ln w="6350">
            <a:solidFill>
              <a:srgbClr val="5D26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332182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816967"/>
            <a:ext cx="6400800" cy="972073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0" y="4149080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ástupný symbol pro obrázek 15"/>
          <p:cNvSpPr>
            <a:spLocks noGrp="1"/>
          </p:cNvSpPr>
          <p:nvPr>
            <p:ph type="pic" sz="quarter" idx="13" hasCustomPrompt="1"/>
          </p:nvPr>
        </p:nvSpPr>
        <p:spPr>
          <a:xfrm>
            <a:off x="6732480" y="4365344"/>
            <a:ext cx="2160000" cy="2160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Logo</a:t>
            </a:r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1" y="3789363"/>
            <a:ext cx="3960440" cy="360362"/>
          </a:xfrm>
        </p:spPr>
        <p:txBody>
          <a:bodyPr>
            <a:noAutofit/>
          </a:bodyPr>
          <a:lstStyle>
            <a:lvl1pPr marL="0" indent="0" algn="r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Autor</a:t>
            </a:r>
          </a:p>
        </p:txBody>
      </p:sp>
      <p:sp>
        <p:nvSpPr>
          <p:cNvPr id="19" name="Zástupný symbol pro text 17"/>
          <p:cNvSpPr>
            <a:spLocks noGrp="1"/>
          </p:cNvSpPr>
          <p:nvPr>
            <p:ph type="body" sz="quarter" idx="15" hasCustomPrompt="1"/>
          </p:nvPr>
        </p:nvSpPr>
        <p:spPr>
          <a:xfrm>
            <a:off x="683568" y="3788753"/>
            <a:ext cx="3888432" cy="360362"/>
          </a:xfrm>
        </p:spPr>
        <p:txBody>
          <a:bodyPr>
            <a:noAutofit/>
          </a:bodyPr>
          <a:lstStyle>
            <a:lvl1pPr marL="0" indent="0" algn="l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Datum</a:t>
            </a:r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768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522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235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délník 23"/>
          <p:cNvSpPr/>
          <p:nvPr userDrawn="1"/>
        </p:nvSpPr>
        <p:spPr>
          <a:xfrm>
            <a:off x="0" y="0"/>
            <a:ext cx="9144000" cy="1332148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27" name="Nadpis 1"/>
          <p:cNvSpPr>
            <a:spLocks noGrp="1"/>
          </p:cNvSpPr>
          <p:nvPr>
            <p:ph type="ctrTitle"/>
          </p:nvPr>
        </p:nvSpPr>
        <p:spPr>
          <a:xfrm>
            <a:off x="685800" y="8586"/>
            <a:ext cx="7772400" cy="756118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28" name="Podnadpis 2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488832" cy="567444"/>
          </a:xfrm>
        </p:spPr>
        <p:txBody>
          <a:bodyPr>
            <a:normAutofit/>
          </a:bodyPr>
          <a:lstStyle>
            <a:lvl1pPr marL="0" indent="0" algn="l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29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198884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 userDrawn="1"/>
        </p:nvCxnSpPr>
        <p:spPr>
          <a:xfrm>
            <a:off x="0" y="133214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8617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ivka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90872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968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57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04991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21" name="Obdélník 2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bdélník 2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4" name="Přímá spojnice 2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98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azek_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643438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21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9" name="Přímá spojnice 18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délník 1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79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ázev_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4008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56630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19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0" name="Přímá spojnice 19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délník 20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531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2" name="Přímá spojnice 1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délník 1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626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5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61" r:id="rId4"/>
    <p:sldLayoutId id="2147483652" r:id="rId5"/>
    <p:sldLayoutId id="2147483653" r:id="rId6"/>
    <p:sldLayoutId id="2147483663" r:id="rId7"/>
    <p:sldLayoutId id="2147483664" r:id="rId8"/>
    <p:sldLayoutId id="2147483655" r:id="rId9"/>
    <p:sldLayoutId id="2147483656" r:id="rId10"/>
    <p:sldLayoutId id="214748365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Nepravidelnosti porodního děje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Porodní cesty, porodní mechanismus</a:t>
            </a:r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/>
              <a:t>MUDr. Magdalena Kučerová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cs-CZ" dirty="0"/>
              <a:t>17.9.2015</a:t>
            </a:r>
          </a:p>
        </p:txBody>
      </p:sp>
    </p:spTree>
    <p:extLst>
      <p:ext uri="{BB962C8B-B14F-4D97-AF65-F5344CB8AC3E}">
        <p14:creationId xmlns:p14="http://schemas.microsoft.com/office/powerpoint/2010/main" val="3125075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Komplikace u rodičky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Reakce na porodní překážku – nadměrná děložní činnost, dystokie</a:t>
            </a:r>
          </a:p>
          <a:p>
            <a:r>
              <a:rPr lang="cs-CZ" dirty="0"/>
              <a:t>Hypotonie, atonie, DIC</a:t>
            </a:r>
          </a:p>
          <a:p>
            <a:r>
              <a:rPr lang="cs-CZ" dirty="0"/>
              <a:t>Vážné poranění rodičky</a:t>
            </a:r>
          </a:p>
        </p:txBody>
      </p:sp>
    </p:spTree>
    <p:extLst>
      <p:ext uri="{BB962C8B-B14F-4D97-AF65-F5344CB8AC3E}">
        <p14:creationId xmlns:p14="http://schemas.microsoft.com/office/powerpoint/2010/main" val="3517302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Komplikace u plodu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Poruchy naléhání</a:t>
            </a:r>
          </a:p>
          <a:p>
            <a:r>
              <a:rPr lang="cs-CZ" dirty="0"/>
              <a:t>Anomální polohy</a:t>
            </a:r>
          </a:p>
          <a:p>
            <a:r>
              <a:rPr lang="cs-CZ" dirty="0"/>
              <a:t>Hypoxie CNS při kompresi hlavičky</a:t>
            </a:r>
          </a:p>
          <a:p>
            <a:r>
              <a:rPr lang="cs-CZ" dirty="0"/>
              <a:t>Traumatické poškození CNS při extrakci za nesplněných operačních podmínek</a:t>
            </a:r>
          </a:p>
        </p:txBody>
      </p:sp>
    </p:spTree>
    <p:extLst>
      <p:ext uri="{BB962C8B-B14F-4D97-AF65-F5344CB8AC3E}">
        <p14:creationId xmlns:p14="http://schemas.microsoft.com/office/powerpoint/2010/main" val="2211154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23664"/>
            <a:ext cx="7772400" cy="756118"/>
          </a:xfrm>
        </p:spPr>
        <p:txBody>
          <a:bodyPr>
            <a:normAutofit fontScale="90000"/>
          </a:bodyPr>
          <a:lstStyle/>
          <a:p>
            <a:r>
              <a:rPr lang="cs-CZ" dirty="0"/>
              <a:t>Poruchy mechanismu I. a II. DP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4624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Poruchy mechanismu I. a II. DP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Poruchy naléhání</a:t>
            </a:r>
          </a:p>
          <a:p>
            <a:pPr lvl="1"/>
            <a:r>
              <a:rPr lang="cs-CZ" dirty="0" err="1"/>
              <a:t>Asynklitismus</a:t>
            </a:r>
            <a:endParaRPr lang="cs-CZ" dirty="0"/>
          </a:p>
          <a:p>
            <a:pPr lvl="1"/>
            <a:r>
              <a:rPr lang="cs-CZ" dirty="0"/>
              <a:t>Vysoký přímý stav</a:t>
            </a:r>
          </a:p>
          <a:p>
            <a:pPr lvl="1"/>
            <a:r>
              <a:rPr lang="cs-CZ" dirty="0"/>
              <a:t>Vysoko naléhající velká část plodu</a:t>
            </a:r>
          </a:p>
          <a:p>
            <a:r>
              <a:rPr lang="cs-CZ" dirty="0"/>
              <a:t>Předčasný odtok plodové vody</a:t>
            </a:r>
          </a:p>
          <a:p>
            <a:r>
              <a:rPr lang="cs-CZ" dirty="0"/>
              <a:t>Poruchy vypuzovacích sil</a:t>
            </a:r>
          </a:p>
          <a:p>
            <a:pPr lvl="1"/>
            <a:r>
              <a:rPr lang="cs-CZ" dirty="0"/>
              <a:t>Hyperkinetické</a:t>
            </a:r>
          </a:p>
          <a:p>
            <a:pPr lvl="1"/>
            <a:r>
              <a:rPr lang="cs-CZ" dirty="0" err="1"/>
              <a:t>Hypokinetické</a:t>
            </a:r>
            <a:endParaRPr lang="cs-CZ" dirty="0"/>
          </a:p>
          <a:p>
            <a:pPr lvl="1"/>
            <a:r>
              <a:rPr lang="cs-CZ" dirty="0" err="1"/>
              <a:t>Diskoordinace</a:t>
            </a:r>
            <a:endParaRPr lang="cs-CZ" dirty="0"/>
          </a:p>
          <a:p>
            <a:pPr lvl="1"/>
            <a:r>
              <a:rPr lang="cs-CZ" dirty="0"/>
              <a:t>Porucha břišního lisu</a:t>
            </a:r>
          </a:p>
          <a:p>
            <a:r>
              <a:rPr lang="cs-CZ" dirty="0"/>
              <a:t>Poruchy mechanismu II. DP</a:t>
            </a:r>
          </a:p>
          <a:p>
            <a:pPr lvl="1"/>
            <a:r>
              <a:rPr lang="cs-CZ" dirty="0"/>
              <a:t>Hluboký příčný stav</a:t>
            </a:r>
          </a:p>
          <a:p>
            <a:pPr lvl="1"/>
            <a:r>
              <a:rPr lang="cs-CZ" dirty="0"/>
              <a:t>Porucha porodu ramének</a:t>
            </a:r>
          </a:p>
        </p:txBody>
      </p:sp>
    </p:spTree>
    <p:extLst>
      <p:ext uri="{BB962C8B-B14F-4D97-AF65-F5344CB8AC3E}">
        <p14:creationId xmlns:p14="http://schemas.microsoft.com/office/powerpoint/2010/main" val="1436551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Asynklitismus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Def</a:t>
            </a:r>
            <a:r>
              <a:rPr lang="cs-CZ" dirty="0"/>
              <a:t>.: Stav, kdy hlava naléhá nestejnou plochou parietálních kostí</a:t>
            </a:r>
          </a:p>
          <a:p>
            <a:pPr lvl="1"/>
            <a:r>
              <a:rPr lang="cs-CZ" dirty="0"/>
              <a:t> přední (</a:t>
            </a:r>
            <a:r>
              <a:rPr lang="cs-CZ" dirty="0" err="1"/>
              <a:t>Naegele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Zadní (</a:t>
            </a:r>
            <a:r>
              <a:rPr lang="cs-CZ" dirty="0" err="1"/>
              <a:t>Litzman</a:t>
            </a:r>
            <a:r>
              <a:rPr lang="cs-CZ" dirty="0"/>
              <a:t>)</a:t>
            </a:r>
          </a:p>
          <a:p>
            <a:r>
              <a:rPr lang="cs-CZ" dirty="0"/>
              <a:t>Dg: Šev šípový hmatný u kostrče nebo u spony; někdy hmatné ouško</a:t>
            </a:r>
          </a:p>
          <a:p>
            <a:r>
              <a:rPr lang="cs-CZ" dirty="0"/>
              <a:t>Příčina: zúžená pánev, KP nepoměr</a:t>
            </a:r>
          </a:p>
          <a:p>
            <a:r>
              <a:rPr lang="cs-CZ" dirty="0"/>
              <a:t>Terapie: </a:t>
            </a:r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1589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Vysoký přímý stav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Def</a:t>
            </a:r>
            <a:r>
              <a:rPr lang="cs-CZ" dirty="0"/>
              <a:t>.: Stav, kdy hlava </a:t>
            </a:r>
            <a:r>
              <a:rPr lang="cs-CZ" b="1" dirty="0"/>
              <a:t>naléhá</a:t>
            </a:r>
            <a:r>
              <a:rPr lang="cs-CZ" dirty="0"/>
              <a:t> </a:t>
            </a:r>
            <a:r>
              <a:rPr lang="cs-CZ" b="1" dirty="0"/>
              <a:t>na vchod </a:t>
            </a:r>
            <a:r>
              <a:rPr lang="cs-CZ" dirty="0"/>
              <a:t>švem šípovým v přímém průměru</a:t>
            </a:r>
          </a:p>
          <a:p>
            <a:r>
              <a:rPr lang="cs-CZ" dirty="0"/>
              <a:t>Dg: hlava nad vchodem nebo naléhá, </a:t>
            </a:r>
            <a:r>
              <a:rPr lang="cs-CZ" dirty="0" err="1"/>
              <a:t>š.š</a:t>
            </a:r>
            <a:r>
              <a:rPr lang="cs-CZ" dirty="0"/>
              <a:t>. v přímém průměru</a:t>
            </a:r>
          </a:p>
          <a:p>
            <a:r>
              <a:rPr lang="cs-CZ" dirty="0"/>
              <a:t>Příčina: patologie pánve, KP nepoměr</a:t>
            </a:r>
          </a:p>
          <a:p>
            <a:r>
              <a:rPr lang="cs-CZ" dirty="0"/>
              <a:t>Terapie: </a:t>
            </a:r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6390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Vysoko naléhající velká část plodu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/>
              <a:t>Def</a:t>
            </a:r>
            <a:r>
              <a:rPr lang="cs-CZ" dirty="0"/>
              <a:t>.: Stav, kdy naléhající část nevyplňuje DDS</a:t>
            </a:r>
          </a:p>
          <a:p>
            <a:r>
              <a:rPr lang="cs-CZ" dirty="0"/>
              <a:t>Dg: hlava nad vchodem, prázdná přední klenba</a:t>
            </a:r>
          </a:p>
          <a:p>
            <a:r>
              <a:rPr lang="cs-CZ" dirty="0"/>
              <a:t>Příčiny</a:t>
            </a:r>
          </a:p>
          <a:p>
            <a:pPr lvl="1"/>
            <a:r>
              <a:rPr lang="cs-CZ" dirty="0"/>
              <a:t>Zkrácený pupečník</a:t>
            </a:r>
          </a:p>
          <a:p>
            <a:pPr lvl="1"/>
            <a:r>
              <a:rPr lang="cs-CZ" dirty="0" err="1"/>
              <a:t>Polyhydramnion</a:t>
            </a:r>
            <a:endParaRPr lang="cs-CZ" dirty="0"/>
          </a:p>
          <a:p>
            <a:pPr lvl="1"/>
            <a:r>
              <a:rPr lang="cs-CZ" dirty="0"/>
              <a:t>Placenta </a:t>
            </a:r>
            <a:r>
              <a:rPr lang="cs-CZ" dirty="0" err="1"/>
              <a:t>praevia</a:t>
            </a:r>
            <a:endParaRPr lang="cs-CZ" dirty="0"/>
          </a:p>
          <a:p>
            <a:pPr lvl="1"/>
            <a:r>
              <a:rPr lang="cs-CZ" dirty="0"/>
              <a:t>Vcestné útvary</a:t>
            </a:r>
          </a:p>
          <a:p>
            <a:pPr lvl="1"/>
            <a:r>
              <a:rPr lang="cs-CZ" dirty="0"/>
              <a:t>Ruptura jizvy po S.C.!!!</a:t>
            </a:r>
          </a:p>
          <a:p>
            <a:pPr lvl="1"/>
            <a:r>
              <a:rPr lang="cs-CZ" dirty="0"/>
              <a:t>Přeplněný moč. měchýř či rektum</a:t>
            </a:r>
          </a:p>
          <a:p>
            <a:r>
              <a:rPr lang="cs-CZ" dirty="0"/>
              <a:t>Terapie: dle příčiny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09654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Předčasný odtok plodové vody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Ruptura vaku blan před zahájením děložní činnosti</a:t>
            </a:r>
          </a:p>
          <a:p>
            <a:pPr lvl="1"/>
            <a:r>
              <a:rPr lang="cs-CZ" dirty="0"/>
              <a:t>PPROM – </a:t>
            </a:r>
            <a:r>
              <a:rPr lang="cs-CZ" dirty="0" err="1"/>
              <a:t>preterm</a:t>
            </a:r>
            <a:r>
              <a:rPr lang="cs-CZ" dirty="0"/>
              <a:t> </a:t>
            </a:r>
            <a:r>
              <a:rPr lang="cs-CZ" dirty="0" err="1"/>
              <a:t>premature</a:t>
            </a:r>
            <a:r>
              <a:rPr lang="cs-CZ" dirty="0"/>
              <a:t> </a:t>
            </a:r>
            <a:r>
              <a:rPr lang="cs-CZ" dirty="0" err="1"/>
              <a:t>rupture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membranes</a:t>
            </a:r>
            <a:r>
              <a:rPr lang="cs-CZ" dirty="0"/>
              <a:t> (před 37+0)</a:t>
            </a:r>
          </a:p>
          <a:p>
            <a:pPr lvl="1"/>
            <a:r>
              <a:rPr lang="cs-CZ" dirty="0"/>
              <a:t>TPROM – term </a:t>
            </a:r>
            <a:r>
              <a:rPr lang="cs-CZ" dirty="0" err="1"/>
              <a:t>premature</a:t>
            </a:r>
            <a:r>
              <a:rPr lang="cs-CZ" dirty="0"/>
              <a:t> </a:t>
            </a:r>
            <a:r>
              <a:rPr lang="cs-CZ" dirty="0" err="1"/>
              <a:t>rupture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membranes</a:t>
            </a:r>
            <a:r>
              <a:rPr lang="cs-CZ" dirty="0"/>
              <a:t> </a:t>
            </a:r>
          </a:p>
          <a:p>
            <a:r>
              <a:rPr lang="cs-CZ" dirty="0"/>
              <a:t>Dg: zřejmý odtok, </a:t>
            </a:r>
            <a:r>
              <a:rPr lang="cs-CZ" dirty="0" err="1"/>
              <a:t>Temešváryho</a:t>
            </a:r>
            <a:r>
              <a:rPr lang="cs-CZ" dirty="0"/>
              <a:t> činidlo, </a:t>
            </a:r>
            <a:r>
              <a:rPr lang="cs-CZ" dirty="0" err="1"/>
              <a:t>oligohydramnion</a:t>
            </a:r>
            <a:r>
              <a:rPr lang="cs-CZ" dirty="0"/>
              <a:t> na UZ, PROM test</a:t>
            </a:r>
          </a:p>
          <a:p>
            <a:r>
              <a:rPr lang="cs-CZ" dirty="0"/>
              <a:t>T: 24 hod observace, poté provokace porodu</a:t>
            </a:r>
          </a:p>
          <a:p>
            <a:pPr lvl="1"/>
            <a:r>
              <a:rPr lang="cs-CZ" dirty="0"/>
              <a:t>Provokace ihned u GBS+, S CTG, zkalené plodové vody, známek infekce…</a:t>
            </a:r>
          </a:p>
          <a:p>
            <a:pPr lvl="1"/>
            <a:r>
              <a:rPr lang="cs-CZ" dirty="0"/>
              <a:t>PPROM dle gestačního týdnu (ATB, kortikoterapie, </a:t>
            </a:r>
            <a:r>
              <a:rPr lang="cs-CZ" dirty="0" err="1"/>
              <a:t>tokolýza</a:t>
            </a:r>
            <a:r>
              <a:rPr lang="cs-CZ" dirty="0"/>
              <a:t>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529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Poruchy vypuzovacích sil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Hyperkinetické</a:t>
            </a:r>
          </a:p>
          <a:p>
            <a:pPr lvl="1"/>
            <a:r>
              <a:rPr lang="cs-CZ" dirty="0"/>
              <a:t>Děložní hyperaktivita</a:t>
            </a:r>
          </a:p>
          <a:p>
            <a:pPr lvl="1"/>
            <a:r>
              <a:rPr lang="cs-CZ" dirty="0"/>
              <a:t>Děložní </a:t>
            </a:r>
            <a:r>
              <a:rPr lang="cs-CZ" dirty="0" err="1"/>
              <a:t>hypertonus</a:t>
            </a:r>
            <a:endParaRPr lang="cs-CZ" dirty="0"/>
          </a:p>
          <a:p>
            <a:r>
              <a:rPr lang="cs-CZ" dirty="0" err="1"/>
              <a:t>Hypokinetické</a:t>
            </a:r>
            <a:endParaRPr lang="cs-CZ" dirty="0"/>
          </a:p>
          <a:p>
            <a:pPr lvl="1"/>
            <a:r>
              <a:rPr lang="cs-CZ" dirty="0"/>
              <a:t>Primární </a:t>
            </a:r>
            <a:r>
              <a:rPr lang="cs-CZ" dirty="0" err="1"/>
              <a:t>hypoaktivita</a:t>
            </a:r>
            <a:endParaRPr lang="cs-CZ" dirty="0"/>
          </a:p>
          <a:p>
            <a:pPr lvl="1"/>
            <a:r>
              <a:rPr lang="cs-CZ" dirty="0"/>
              <a:t>Sekundární </a:t>
            </a:r>
            <a:r>
              <a:rPr lang="cs-CZ" dirty="0" err="1"/>
              <a:t>hypoaktivita</a:t>
            </a:r>
            <a:endParaRPr lang="cs-CZ" dirty="0"/>
          </a:p>
          <a:p>
            <a:r>
              <a:rPr lang="cs-CZ" dirty="0" err="1"/>
              <a:t>Diskoordinace</a:t>
            </a:r>
            <a:r>
              <a:rPr lang="cs-CZ" dirty="0"/>
              <a:t> děložní činnosti – dystokie děložní</a:t>
            </a:r>
          </a:p>
          <a:p>
            <a:r>
              <a:rPr lang="cs-CZ" dirty="0"/>
              <a:t>Poruchy břišního lisu</a:t>
            </a:r>
          </a:p>
        </p:txBody>
      </p:sp>
    </p:spTree>
    <p:extLst>
      <p:ext uri="{BB962C8B-B14F-4D97-AF65-F5344CB8AC3E}">
        <p14:creationId xmlns:p14="http://schemas.microsoft.com/office/powerpoint/2010/main" val="24482674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Nadměrná stimulace </a:t>
            </a:r>
            <a:r>
              <a:rPr lang="cs-CZ" dirty="0" err="1"/>
              <a:t>myometria</a:t>
            </a:r>
            <a:endParaRPr lang="cs-CZ" dirty="0"/>
          </a:p>
          <a:p>
            <a:r>
              <a:rPr lang="cs-CZ" dirty="0"/>
              <a:t>Překotný porod, hypoxie plodu</a:t>
            </a:r>
          </a:p>
          <a:p>
            <a:r>
              <a:rPr lang="cs-CZ" dirty="0"/>
              <a:t>T: parciální </a:t>
            </a:r>
            <a:r>
              <a:rPr lang="cs-CZ" dirty="0" err="1"/>
              <a:t>tokolýza</a:t>
            </a:r>
            <a:endParaRPr lang="cs-CZ" dirty="0"/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Hyperaktivita</a:t>
            </a:r>
          </a:p>
        </p:txBody>
      </p:sp>
    </p:spTree>
    <p:extLst>
      <p:ext uri="{BB962C8B-B14F-4D97-AF65-F5344CB8AC3E}">
        <p14:creationId xmlns:p14="http://schemas.microsoft.com/office/powerpoint/2010/main" val="4192407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Nepravidelnosti porodního děje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Nepravidelnosti porodních cest</a:t>
            </a:r>
          </a:p>
          <a:p>
            <a:r>
              <a:rPr lang="cs-CZ" dirty="0"/>
              <a:t>Poruchy mechanismu I. a II. porodní doby</a:t>
            </a:r>
          </a:p>
          <a:p>
            <a:pPr lvl="1"/>
            <a:r>
              <a:rPr lang="cs-CZ" dirty="0"/>
              <a:t>Poruchy naléhání</a:t>
            </a:r>
          </a:p>
          <a:p>
            <a:pPr lvl="1"/>
            <a:r>
              <a:rPr lang="cs-CZ" dirty="0"/>
              <a:t>Předčasný odtok plodové vody</a:t>
            </a:r>
          </a:p>
          <a:p>
            <a:pPr lvl="1"/>
            <a:r>
              <a:rPr lang="cs-CZ" dirty="0"/>
              <a:t>Poruchy vypuzovacích sil</a:t>
            </a:r>
          </a:p>
          <a:p>
            <a:pPr lvl="1"/>
            <a:r>
              <a:rPr lang="cs-CZ" dirty="0"/>
              <a:t>Poruchy mechanismu II. DP </a:t>
            </a:r>
          </a:p>
        </p:txBody>
      </p:sp>
    </p:spTree>
    <p:extLst>
      <p:ext uri="{BB962C8B-B14F-4D97-AF65-F5344CB8AC3E}">
        <p14:creationId xmlns:p14="http://schemas.microsoft.com/office/powerpoint/2010/main" val="120407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Dlouhodobé zvýšení bazálního tonu</a:t>
            </a:r>
          </a:p>
          <a:p>
            <a:r>
              <a:rPr lang="cs-CZ" dirty="0"/>
              <a:t>Hypoxie plodu</a:t>
            </a:r>
          </a:p>
          <a:p>
            <a:r>
              <a:rPr lang="cs-CZ" dirty="0"/>
              <a:t>Parciální </a:t>
            </a:r>
            <a:r>
              <a:rPr lang="cs-CZ" dirty="0" err="1"/>
              <a:t>tokolýza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 err="1">
                <a:solidFill>
                  <a:srgbClr val="FF0000"/>
                </a:solidFill>
              </a:rPr>
              <a:t>Cave</a:t>
            </a:r>
            <a:r>
              <a:rPr lang="cs-CZ" dirty="0">
                <a:solidFill>
                  <a:srgbClr val="FF0000"/>
                </a:solidFill>
              </a:rPr>
              <a:t>!!! Abrupce placenty! </a:t>
            </a:r>
            <a:r>
              <a:rPr lang="cs-CZ" dirty="0" err="1">
                <a:solidFill>
                  <a:srgbClr val="FF0000"/>
                </a:solidFill>
              </a:rPr>
              <a:t>Tokolýza</a:t>
            </a:r>
            <a:r>
              <a:rPr lang="cs-CZ" dirty="0">
                <a:solidFill>
                  <a:srgbClr val="FF0000"/>
                </a:solidFill>
              </a:rPr>
              <a:t> kontraindikována!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Hypertonus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00421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Hypoaktivita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Primární</a:t>
            </a:r>
          </a:p>
          <a:p>
            <a:pPr lvl="1"/>
            <a:r>
              <a:rPr lang="cs-CZ" dirty="0"/>
              <a:t>Anatomické faktory: </a:t>
            </a:r>
            <a:r>
              <a:rPr lang="cs-CZ" i="1" dirty="0"/>
              <a:t>děložní hypoplazie, rozpětí dělohy</a:t>
            </a:r>
          </a:p>
          <a:p>
            <a:pPr lvl="1"/>
            <a:r>
              <a:rPr lang="cs-CZ" dirty="0"/>
              <a:t>Funkční faktory: </a:t>
            </a:r>
            <a:r>
              <a:rPr lang="cs-CZ" i="1" dirty="0"/>
              <a:t>poruchy vzniku nebo převodu vzruchu</a:t>
            </a:r>
          </a:p>
          <a:p>
            <a:r>
              <a:rPr lang="cs-CZ" dirty="0"/>
              <a:t>Sekundární</a:t>
            </a:r>
          </a:p>
          <a:p>
            <a:pPr lvl="1"/>
            <a:r>
              <a:rPr lang="cs-CZ" dirty="0"/>
              <a:t>Anatomické faktory: </a:t>
            </a:r>
            <a:r>
              <a:rPr lang="cs-CZ" i="1" dirty="0"/>
              <a:t>prolongované porody</a:t>
            </a:r>
          </a:p>
          <a:p>
            <a:pPr lvl="1"/>
            <a:r>
              <a:rPr lang="cs-CZ" dirty="0"/>
              <a:t>Funkční faktory: </a:t>
            </a:r>
            <a:r>
              <a:rPr lang="cs-CZ" i="1" dirty="0"/>
              <a:t>inercie při nadměrné aplikaci oxytocinu</a:t>
            </a:r>
          </a:p>
          <a:p>
            <a:pPr marL="457200" lvl="1" indent="0">
              <a:buNone/>
            </a:pPr>
            <a:r>
              <a:rPr lang="cs-CZ" i="1" dirty="0"/>
              <a:t>                              spasmus branky</a:t>
            </a:r>
          </a:p>
          <a:p>
            <a:pPr marL="457200" lvl="1" indent="0">
              <a:buNone/>
            </a:pPr>
            <a:r>
              <a:rPr lang="cs-CZ" i="1" dirty="0"/>
              <a:t>                              vyčerpání rodičky</a:t>
            </a:r>
          </a:p>
          <a:p>
            <a:pPr marL="457200" lvl="1" indent="0">
              <a:buNone/>
            </a:pPr>
            <a:r>
              <a:rPr lang="cs-CZ" i="1" dirty="0"/>
              <a:t>                              </a:t>
            </a:r>
            <a:r>
              <a:rPr lang="cs-CZ" i="1" dirty="0" err="1"/>
              <a:t>medikamentozní</a:t>
            </a:r>
            <a:r>
              <a:rPr lang="cs-CZ" i="1" dirty="0"/>
              <a:t> - </a:t>
            </a:r>
            <a:r>
              <a:rPr lang="cs-CZ" i="1" dirty="0" err="1"/>
              <a:t>tokolytika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9765576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Hypokativita</a:t>
            </a:r>
            <a:r>
              <a:rPr lang="cs-CZ" dirty="0"/>
              <a:t> - terapie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Oxytocin (2 j./500 ml roztoku)</a:t>
            </a:r>
          </a:p>
          <a:p>
            <a:r>
              <a:rPr lang="cs-CZ" dirty="0"/>
              <a:t>U prolongovaných porodů odpočinek, realimentace, rehydratace (chlorpromazin)</a:t>
            </a:r>
          </a:p>
          <a:p>
            <a:r>
              <a:rPr lang="cs-CZ" dirty="0"/>
              <a:t>Císařský řez</a:t>
            </a:r>
          </a:p>
        </p:txBody>
      </p:sp>
    </p:spTree>
    <p:extLst>
      <p:ext uri="{BB962C8B-B14F-4D97-AF65-F5344CB8AC3E}">
        <p14:creationId xmlns:p14="http://schemas.microsoft.com/office/powerpoint/2010/main" val="6586729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Diskoordinace</a:t>
            </a:r>
            <a:r>
              <a:rPr lang="cs-CZ" dirty="0"/>
              <a:t> děložní činnosti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Def</a:t>
            </a:r>
            <a:r>
              <a:rPr lang="cs-CZ" dirty="0"/>
              <a:t>: porucha průběhu kontrakční vlny s výpadkem dominantní funkce děložního fundu</a:t>
            </a:r>
          </a:p>
          <a:p>
            <a:r>
              <a:rPr lang="cs-CZ" dirty="0"/>
              <a:t>Dg: spazmus branky za kontrakce, povolení mimo kontrakci, nepostupující porod</a:t>
            </a:r>
          </a:p>
          <a:p>
            <a:r>
              <a:rPr lang="cs-CZ" dirty="0"/>
              <a:t>T: parciální </a:t>
            </a:r>
            <a:r>
              <a:rPr lang="cs-CZ" dirty="0" err="1"/>
              <a:t>tokolýza</a:t>
            </a:r>
            <a:r>
              <a:rPr lang="cs-CZ" dirty="0"/>
              <a:t>, poté aplikace oxytocinu</a:t>
            </a:r>
          </a:p>
          <a:p>
            <a:pPr marL="0" indent="0">
              <a:buNone/>
            </a:pPr>
            <a:r>
              <a:rPr lang="cs-CZ" dirty="0"/>
              <a:t>        při neúspěchu císařský řez</a:t>
            </a:r>
          </a:p>
        </p:txBody>
      </p:sp>
    </p:spTree>
    <p:extLst>
      <p:ext uri="{BB962C8B-B14F-4D97-AF65-F5344CB8AC3E}">
        <p14:creationId xmlns:p14="http://schemas.microsoft.com/office/powerpoint/2010/main" val="36738133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Porucha břišního lisu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Důležitá součást porodních sil v závěru  porodu</a:t>
            </a:r>
          </a:p>
          <a:p>
            <a:r>
              <a:rPr lang="cs-CZ" dirty="0"/>
              <a:t>Příčiny: </a:t>
            </a:r>
          </a:p>
          <a:p>
            <a:pPr lvl="1"/>
            <a:r>
              <a:rPr lang="cs-CZ" dirty="0"/>
              <a:t>Potlačení defekačního reflexu (epidurální analgezie)</a:t>
            </a:r>
          </a:p>
          <a:p>
            <a:pPr lvl="1"/>
            <a:r>
              <a:rPr lang="cs-CZ" dirty="0"/>
              <a:t>Nedostatečnost svaloviny (vyčerpání, diastáza – </a:t>
            </a:r>
            <a:r>
              <a:rPr lang="cs-CZ" dirty="0" err="1"/>
              <a:t>pluripary</a:t>
            </a:r>
            <a:r>
              <a:rPr lang="cs-CZ" dirty="0"/>
              <a:t>, obezita)</a:t>
            </a:r>
          </a:p>
          <a:p>
            <a:pPr lvl="1"/>
            <a:r>
              <a:rPr lang="cs-CZ" dirty="0"/>
              <a:t>Závažná onemocnění matky (hypertenze, rozsáhlé hernie, srdeční vady) </a:t>
            </a:r>
          </a:p>
          <a:p>
            <a:pPr lvl="1"/>
            <a:endParaRPr lang="cs-CZ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Terapie: primární S.C., kleště/ VEX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91098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Hluboký příčný stav hlavičky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Def</a:t>
            </a:r>
            <a:r>
              <a:rPr lang="cs-CZ" dirty="0"/>
              <a:t>.: Porucha vnitřní rotace hlavičky, fixace hlavičky mezi úžinou a východem se švem šípovým v příčném průměru</a:t>
            </a:r>
          </a:p>
          <a:p>
            <a:r>
              <a:rPr lang="cs-CZ" dirty="0"/>
              <a:t>Příčina: příliš brzké tlačení u </a:t>
            </a:r>
            <a:r>
              <a:rPr lang="cs-CZ"/>
              <a:t>zadních postavení!</a:t>
            </a:r>
            <a:endParaRPr lang="cs-CZ" dirty="0"/>
          </a:p>
          <a:p>
            <a:r>
              <a:rPr lang="cs-CZ" dirty="0"/>
              <a:t>Terapie: </a:t>
            </a:r>
            <a:r>
              <a:rPr lang="cs-CZ" dirty="0" err="1"/>
              <a:t>uterotonika</a:t>
            </a:r>
            <a:r>
              <a:rPr lang="cs-CZ" dirty="0"/>
              <a:t>, poloha na boku dle vedoucího bodu, při neúspěchu operační porod (</a:t>
            </a:r>
            <a:r>
              <a:rPr lang="cs-CZ" dirty="0" err="1"/>
              <a:t>forceps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93705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Dystokie ramének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Def</a:t>
            </a:r>
            <a:r>
              <a:rPr lang="cs-CZ" dirty="0"/>
              <a:t>: zástava porodu plodu po porodu hlavičky způsobená poruchou porodního mechanismu ramének</a:t>
            </a:r>
          </a:p>
          <a:p>
            <a:r>
              <a:rPr lang="cs-CZ" dirty="0"/>
              <a:t>Mírná (řešitelná manévry) X závažná</a:t>
            </a:r>
          </a:p>
          <a:p>
            <a:r>
              <a:rPr lang="cs-CZ" dirty="0"/>
              <a:t>Prevence: minimální (odhad plodu nad 4,5 kg)</a:t>
            </a:r>
          </a:p>
          <a:p>
            <a:r>
              <a:rPr lang="cs-CZ" dirty="0"/>
              <a:t>0,2 – 2 % porodů, 50% pod 4 kg!!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81022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Dystokie ramének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Management: rychlé rozpoznání!! Rychlý pokles pH v a. </a:t>
            </a:r>
            <a:r>
              <a:rPr lang="cs-CZ" dirty="0" err="1"/>
              <a:t>umbilicalis</a:t>
            </a:r>
            <a:r>
              <a:rPr lang="cs-CZ" dirty="0"/>
              <a:t>, po 5 min riziko hypoxického poškození 25%</a:t>
            </a:r>
          </a:p>
          <a:p>
            <a:r>
              <a:rPr lang="cs-CZ" dirty="0"/>
              <a:t>Příznaky: zástava progrese po prořezání hlavičky, často se neporodí bradička, příznak želvy</a:t>
            </a:r>
          </a:p>
          <a:p>
            <a:r>
              <a:rPr lang="cs-CZ" dirty="0"/>
              <a:t>Určit polohu zad (hmatná lopatka), dokončení rotace hlavičky, plynulá trakce dorzálně</a:t>
            </a:r>
          </a:p>
        </p:txBody>
      </p:sp>
    </p:spTree>
    <p:extLst>
      <p:ext uri="{BB962C8B-B14F-4D97-AF65-F5344CB8AC3E}">
        <p14:creationId xmlns:p14="http://schemas.microsoft.com/office/powerpoint/2010/main" val="13402861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Dystokie ramének: manévry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McRobertsonův</a:t>
            </a:r>
            <a:r>
              <a:rPr lang="cs-CZ" dirty="0"/>
              <a:t>: maximální </a:t>
            </a:r>
            <a:r>
              <a:rPr lang="cs-CZ" dirty="0" err="1"/>
              <a:t>hyperflexe</a:t>
            </a:r>
            <a:r>
              <a:rPr lang="cs-CZ" dirty="0"/>
              <a:t> v kyčelních kloubech, episiotomie</a:t>
            </a:r>
          </a:p>
          <a:p>
            <a:r>
              <a:rPr lang="cs-CZ" dirty="0" err="1"/>
              <a:t>Suprapubický</a:t>
            </a:r>
            <a:r>
              <a:rPr lang="cs-CZ" dirty="0"/>
              <a:t> tlak, porod předního raménka</a:t>
            </a:r>
          </a:p>
          <a:p>
            <a:r>
              <a:rPr lang="cs-CZ" dirty="0"/>
              <a:t>Porod zadního raménka</a:t>
            </a:r>
          </a:p>
          <a:p>
            <a:r>
              <a:rPr lang="cs-CZ" dirty="0"/>
              <a:t>Rotační manévry</a:t>
            </a:r>
          </a:p>
          <a:p>
            <a:r>
              <a:rPr lang="cs-CZ" dirty="0"/>
              <a:t>Otočení rodičky na všechny čtyři</a:t>
            </a:r>
          </a:p>
          <a:p>
            <a:r>
              <a:rPr lang="cs-CZ" dirty="0"/>
              <a:t>Záchranné manévry: </a:t>
            </a:r>
            <a:r>
              <a:rPr lang="cs-CZ" dirty="0" err="1"/>
              <a:t>Zavanelli</a:t>
            </a:r>
            <a:r>
              <a:rPr lang="cs-CZ" dirty="0"/>
              <a:t>, fraktura klavikuly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32943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Dystokie ramének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MAPS</a:t>
            </a:r>
          </a:p>
          <a:p>
            <a:pPr lvl="1"/>
            <a:r>
              <a:rPr lang="cs-CZ" dirty="0" err="1"/>
              <a:t>McRoberts</a:t>
            </a:r>
            <a:r>
              <a:rPr lang="cs-CZ" dirty="0"/>
              <a:t> + </a:t>
            </a:r>
            <a:r>
              <a:rPr lang="cs-CZ" dirty="0" err="1"/>
              <a:t>suprapubic</a:t>
            </a:r>
            <a:r>
              <a:rPr lang="cs-CZ" dirty="0"/>
              <a:t> </a:t>
            </a:r>
            <a:r>
              <a:rPr lang="cs-CZ" dirty="0" err="1"/>
              <a:t>pressure</a:t>
            </a:r>
            <a:endParaRPr lang="cs-CZ" dirty="0"/>
          </a:p>
          <a:p>
            <a:pPr lvl="1"/>
            <a:r>
              <a:rPr lang="cs-CZ" dirty="0" err="1"/>
              <a:t>Anterior</a:t>
            </a:r>
            <a:r>
              <a:rPr lang="cs-CZ" dirty="0"/>
              <a:t> </a:t>
            </a:r>
            <a:r>
              <a:rPr lang="cs-CZ" dirty="0" err="1"/>
              <a:t>arm</a:t>
            </a:r>
            <a:endParaRPr lang="cs-CZ" dirty="0"/>
          </a:p>
          <a:p>
            <a:pPr lvl="1"/>
            <a:r>
              <a:rPr lang="cs-CZ" dirty="0" err="1"/>
              <a:t>Posterior</a:t>
            </a:r>
            <a:r>
              <a:rPr lang="cs-CZ" dirty="0"/>
              <a:t> </a:t>
            </a:r>
            <a:r>
              <a:rPr lang="cs-CZ" dirty="0" err="1"/>
              <a:t>arm</a:t>
            </a:r>
            <a:endParaRPr lang="cs-CZ" dirty="0"/>
          </a:p>
          <a:p>
            <a:pPr lvl="1"/>
            <a:r>
              <a:rPr lang="cs-CZ" dirty="0" err="1"/>
              <a:t>Salvage</a:t>
            </a:r>
            <a:r>
              <a:rPr lang="cs-CZ" dirty="0"/>
              <a:t> – rotační manévr, poloha na všech čtyřech, </a:t>
            </a:r>
            <a:r>
              <a:rPr lang="cs-CZ" dirty="0" err="1"/>
              <a:t>Zavanelliho</a:t>
            </a:r>
            <a:r>
              <a:rPr lang="cs-CZ" dirty="0"/>
              <a:t> manévr, </a:t>
            </a:r>
            <a:r>
              <a:rPr lang="cs-CZ" dirty="0" err="1"/>
              <a:t>symfyzeotomie</a:t>
            </a:r>
            <a:r>
              <a:rPr lang="cs-CZ" dirty="0"/>
              <a:t>, fraktury klavikul</a:t>
            </a:r>
          </a:p>
          <a:p>
            <a:pPr lvl="1"/>
            <a:endParaRPr lang="cs-CZ" dirty="0"/>
          </a:p>
          <a:p>
            <a:pPr marL="457200" lvl="1" indent="0">
              <a:buNone/>
            </a:pPr>
            <a:r>
              <a:rPr lang="cs-CZ" dirty="0"/>
              <a:t>https://www.youtube.com/watch?v=vxrZq7hCw8o</a:t>
            </a:r>
          </a:p>
        </p:txBody>
      </p:sp>
    </p:spTree>
    <p:extLst>
      <p:ext uri="{BB962C8B-B14F-4D97-AF65-F5344CB8AC3E}">
        <p14:creationId xmlns:p14="http://schemas.microsoft.com/office/powerpoint/2010/main" val="1047503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Nepravidelnosti porodních cest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82589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Rekapitulace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Nepravidelnosti porodních cest</a:t>
            </a:r>
          </a:p>
          <a:p>
            <a:pPr lvl="1"/>
            <a:r>
              <a:rPr lang="cs-CZ" dirty="0"/>
              <a:t>Měkké</a:t>
            </a:r>
          </a:p>
          <a:p>
            <a:pPr lvl="1"/>
            <a:r>
              <a:rPr lang="cs-CZ" dirty="0"/>
              <a:t>Tvrdé</a:t>
            </a:r>
          </a:p>
          <a:p>
            <a:r>
              <a:rPr lang="cs-CZ" dirty="0"/>
              <a:t>Poruchy mechanismu I. a II. porodní doby</a:t>
            </a:r>
          </a:p>
          <a:p>
            <a:pPr lvl="1"/>
            <a:r>
              <a:rPr lang="cs-CZ" dirty="0"/>
              <a:t>Poruchy naléhání</a:t>
            </a:r>
          </a:p>
          <a:p>
            <a:pPr lvl="2"/>
            <a:r>
              <a:rPr lang="cs-CZ" dirty="0" err="1"/>
              <a:t>Asynklitismus</a:t>
            </a:r>
            <a:r>
              <a:rPr lang="cs-CZ" dirty="0"/>
              <a:t>, vysoký přímý stav, vysoko naléhající velká část</a:t>
            </a:r>
          </a:p>
          <a:p>
            <a:pPr lvl="1"/>
            <a:r>
              <a:rPr lang="cs-CZ" dirty="0"/>
              <a:t>Předčasný odtok plodové vody</a:t>
            </a:r>
          </a:p>
          <a:p>
            <a:pPr lvl="1"/>
            <a:r>
              <a:rPr lang="cs-CZ" dirty="0"/>
              <a:t>Poruchy vypuzovacích sil</a:t>
            </a:r>
          </a:p>
          <a:p>
            <a:pPr lvl="2"/>
            <a:r>
              <a:rPr lang="cs-CZ" dirty="0"/>
              <a:t>Hyperkinetické, </a:t>
            </a:r>
            <a:r>
              <a:rPr lang="cs-CZ" dirty="0" err="1"/>
              <a:t>hypokinetické</a:t>
            </a:r>
            <a:r>
              <a:rPr lang="cs-CZ" dirty="0"/>
              <a:t>, </a:t>
            </a:r>
            <a:r>
              <a:rPr lang="cs-CZ" dirty="0" err="1"/>
              <a:t>diskoordinace</a:t>
            </a:r>
            <a:r>
              <a:rPr lang="cs-CZ" dirty="0"/>
              <a:t>, břišní lis</a:t>
            </a:r>
          </a:p>
          <a:p>
            <a:pPr lvl="1"/>
            <a:r>
              <a:rPr lang="cs-CZ" dirty="0"/>
              <a:t>Poruchy mechanismu II. DP </a:t>
            </a:r>
          </a:p>
          <a:p>
            <a:pPr lvl="2"/>
            <a:r>
              <a:rPr lang="cs-CZ" dirty="0"/>
              <a:t>Hluboký příčný stav, dystokie ramének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40096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</a:t>
            </a:r>
          </a:p>
        </p:txBody>
      </p:sp>
      <p:pic>
        <p:nvPicPr>
          <p:cNvPr id="5" name="Zástupný symbol pro obrázek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1" r="5611"/>
          <a:stretch>
            <a:fillRect/>
          </a:stretch>
        </p:blipFill>
        <p:spPr/>
      </p:pic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8306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Nepravidelnosti porodních cest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Měkké porodní cesty</a:t>
            </a:r>
          </a:p>
          <a:p>
            <a:pPr lvl="1"/>
            <a:r>
              <a:rPr lang="cs-CZ" dirty="0"/>
              <a:t>Hypoplazie</a:t>
            </a:r>
          </a:p>
          <a:p>
            <a:pPr lvl="1"/>
            <a:r>
              <a:rPr lang="cs-CZ" dirty="0"/>
              <a:t>Septum</a:t>
            </a:r>
          </a:p>
          <a:p>
            <a:pPr lvl="1"/>
            <a:r>
              <a:rPr lang="cs-CZ" dirty="0"/>
              <a:t>Tumory</a:t>
            </a:r>
          </a:p>
          <a:p>
            <a:pPr lvl="1"/>
            <a:r>
              <a:rPr lang="cs-CZ" dirty="0" err="1"/>
              <a:t>Pozánětlivé</a:t>
            </a:r>
            <a:r>
              <a:rPr lang="cs-CZ" dirty="0"/>
              <a:t> změny </a:t>
            </a:r>
          </a:p>
        </p:txBody>
      </p:sp>
    </p:spTree>
    <p:extLst>
      <p:ext uri="{BB962C8B-B14F-4D97-AF65-F5344CB8AC3E}">
        <p14:creationId xmlns:p14="http://schemas.microsoft.com/office/powerpoint/2010/main" val="2049505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Nepravidelnosti porodních cest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Tvrdé porodní cesty</a:t>
            </a:r>
          </a:p>
          <a:p>
            <a:pPr lvl="1"/>
            <a:r>
              <a:rPr lang="cs-CZ" dirty="0"/>
              <a:t>Zúžení pánve</a:t>
            </a:r>
          </a:p>
          <a:p>
            <a:pPr lvl="1"/>
            <a:r>
              <a:rPr lang="cs-CZ" dirty="0"/>
              <a:t>Posttraumatické změny pánve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r>
              <a:rPr lang="cs-CZ" i="1" dirty="0">
                <a:solidFill>
                  <a:srgbClr val="FF0000"/>
                </a:solidFill>
              </a:rPr>
              <a:t>Rozměry pánve?</a:t>
            </a:r>
          </a:p>
        </p:txBody>
      </p:sp>
    </p:spTree>
    <p:extLst>
      <p:ext uri="{BB962C8B-B14F-4D97-AF65-F5344CB8AC3E}">
        <p14:creationId xmlns:p14="http://schemas.microsoft.com/office/powerpoint/2010/main" val="2045197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Nepravidelnosti porodních cest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Pánevní rozměry obrázek</a:t>
            </a:r>
          </a:p>
        </p:txBody>
      </p:sp>
      <p:pic>
        <p:nvPicPr>
          <p:cNvPr id="4" name="Zástupný symbol pro obsah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31446"/>
            <a:ext cx="8069664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452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Zúžené pánve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Stejnoměrně zúžená</a:t>
            </a:r>
          </a:p>
          <a:p>
            <a:r>
              <a:rPr lang="cs-CZ" dirty="0"/>
              <a:t>Plochá (zúžená v přímém průměru)</a:t>
            </a:r>
          </a:p>
          <a:p>
            <a:pPr lvl="1"/>
            <a:r>
              <a:rPr lang="cs-CZ" i="1" dirty="0"/>
              <a:t>Prostě plochá, rachitická, </a:t>
            </a:r>
            <a:r>
              <a:rPr lang="cs-CZ" i="1" dirty="0" err="1"/>
              <a:t>pseudomalatická</a:t>
            </a:r>
            <a:r>
              <a:rPr lang="cs-CZ" i="1" dirty="0"/>
              <a:t>, asimilační, </a:t>
            </a:r>
            <a:r>
              <a:rPr lang="cs-CZ" i="1" dirty="0" err="1"/>
              <a:t>spondylolistetická</a:t>
            </a:r>
            <a:endParaRPr lang="cs-CZ" i="1" dirty="0"/>
          </a:p>
          <a:p>
            <a:r>
              <a:rPr lang="cs-CZ" dirty="0"/>
              <a:t>Příčně zúžená </a:t>
            </a:r>
          </a:p>
          <a:p>
            <a:pPr lvl="1"/>
            <a:r>
              <a:rPr lang="cs-CZ" i="1" dirty="0"/>
              <a:t>Nálevkovitá, kyfotická, </a:t>
            </a:r>
            <a:r>
              <a:rPr lang="cs-CZ" i="1" dirty="0" err="1"/>
              <a:t>osteomalatická</a:t>
            </a:r>
            <a:r>
              <a:rPr lang="cs-CZ" i="1" dirty="0"/>
              <a:t>, </a:t>
            </a:r>
            <a:r>
              <a:rPr lang="cs-CZ" i="1" dirty="0" err="1"/>
              <a:t>synostotická</a:t>
            </a:r>
            <a:endParaRPr lang="cs-CZ" i="1" dirty="0"/>
          </a:p>
          <a:p>
            <a:r>
              <a:rPr lang="cs-CZ" dirty="0"/>
              <a:t>Šikmo zúžená</a:t>
            </a:r>
          </a:p>
          <a:p>
            <a:pPr lvl="1"/>
            <a:r>
              <a:rPr lang="cs-CZ" i="1" dirty="0" err="1"/>
              <a:t>Koxitická</a:t>
            </a:r>
            <a:r>
              <a:rPr lang="cs-CZ" i="1" dirty="0"/>
              <a:t>, luxační, </a:t>
            </a:r>
            <a:r>
              <a:rPr lang="cs-CZ" i="1" dirty="0" err="1"/>
              <a:t>naegeleho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933535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Posttraumatické změny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Fraktury pánve</a:t>
            </a:r>
          </a:p>
          <a:p>
            <a:r>
              <a:rPr lang="cs-CZ" dirty="0"/>
              <a:t>Fraktury kostrče</a:t>
            </a:r>
          </a:p>
          <a:p>
            <a:r>
              <a:rPr lang="cs-CZ" dirty="0"/>
              <a:t>Exostózy</a:t>
            </a:r>
          </a:p>
          <a:p>
            <a:r>
              <a:rPr lang="cs-CZ" dirty="0" err="1"/>
              <a:t>Pelveolýza</a:t>
            </a:r>
            <a:r>
              <a:rPr lang="cs-CZ" dirty="0"/>
              <a:t>, </a:t>
            </a:r>
            <a:r>
              <a:rPr lang="cs-CZ" dirty="0" err="1"/>
              <a:t>symfyzeolýza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3517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Kefalopelvický</a:t>
            </a:r>
            <a:r>
              <a:rPr lang="cs-CZ" dirty="0"/>
              <a:t> nepoměr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Zevní nepoměr – </a:t>
            </a:r>
            <a:r>
              <a:rPr lang="cs-CZ" dirty="0" err="1"/>
              <a:t>I.fáze</a:t>
            </a:r>
            <a:r>
              <a:rPr lang="cs-CZ" dirty="0"/>
              <a:t> </a:t>
            </a:r>
            <a:r>
              <a:rPr lang="cs-CZ" dirty="0" err="1"/>
              <a:t>Pawlikova</a:t>
            </a:r>
            <a:r>
              <a:rPr lang="cs-CZ" dirty="0"/>
              <a:t> hmatu</a:t>
            </a:r>
          </a:p>
          <a:p>
            <a:r>
              <a:rPr lang="cs-CZ" dirty="0"/>
              <a:t>Vnitřní nepoměr </a:t>
            </a:r>
          </a:p>
          <a:p>
            <a:pPr lvl="1"/>
            <a:r>
              <a:rPr lang="cs-CZ" dirty="0"/>
              <a:t>hlavička za kontrakce nesestupuje </a:t>
            </a:r>
          </a:p>
          <a:p>
            <a:pPr lvl="1"/>
            <a:r>
              <a:rPr lang="cs-CZ" dirty="0"/>
              <a:t>Hmatné </a:t>
            </a:r>
            <a:r>
              <a:rPr lang="cs-CZ" dirty="0" err="1"/>
              <a:t>promontorium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938335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940</Words>
  <Application>Microsoft Macintosh PowerPoint</Application>
  <PresentationFormat>Předvádění na obrazovce (4:3)</PresentationFormat>
  <Paragraphs>188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6" baseType="lpstr">
      <vt:lpstr>Arial</vt:lpstr>
      <vt:lpstr>Arial Narrow</vt:lpstr>
      <vt:lpstr>Calibri</vt:lpstr>
      <vt:lpstr>Tahoma</vt:lpstr>
      <vt:lpstr>Motiv systému Office</vt:lpstr>
      <vt:lpstr>Nepravidelnosti porodního děje</vt:lpstr>
      <vt:lpstr>Nepravidelnosti porodního děje</vt:lpstr>
      <vt:lpstr>Nepravidelnosti porodních cest</vt:lpstr>
      <vt:lpstr>Nepravidelnosti porodních cest</vt:lpstr>
      <vt:lpstr>Nepravidelnosti porodních cest</vt:lpstr>
      <vt:lpstr>Nepravidelnosti porodních cest</vt:lpstr>
      <vt:lpstr>Zúžené pánve</vt:lpstr>
      <vt:lpstr>Posttraumatické změny</vt:lpstr>
      <vt:lpstr>Kefalopelvický nepoměr</vt:lpstr>
      <vt:lpstr>Komplikace u rodičky</vt:lpstr>
      <vt:lpstr>Komplikace u plodu</vt:lpstr>
      <vt:lpstr>Poruchy mechanismu I. a II. DP</vt:lpstr>
      <vt:lpstr>Poruchy mechanismu I. a II. DP</vt:lpstr>
      <vt:lpstr>Asynklitismus</vt:lpstr>
      <vt:lpstr>Vysoký přímý stav</vt:lpstr>
      <vt:lpstr>Vysoko naléhající velká část plodu</vt:lpstr>
      <vt:lpstr>Předčasný odtok plodové vody</vt:lpstr>
      <vt:lpstr>Poruchy vypuzovacích sil</vt:lpstr>
      <vt:lpstr>Hyperaktivita</vt:lpstr>
      <vt:lpstr>Hypertonus</vt:lpstr>
      <vt:lpstr>Hypoaktivita</vt:lpstr>
      <vt:lpstr>Hypokativita - terapie</vt:lpstr>
      <vt:lpstr>Diskoordinace děložní činnosti</vt:lpstr>
      <vt:lpstr>Porucha břišního lisu</vt:lpstr>
      <vt:lpstr>Hluboký příčný stav hlavičky</vt:lpstr>
      <vt:lpstr>Dystokie ramének</vt:lpstr>
      <vt:lpstr>Dystokie ramének</vt:lpstr>
      <vt:lpstr>Dystokie ramének: manévry</vt:lpstr>
      <vt:lpstr>Dystokie ramének</vt:lpstr>
      <vt:lpstr>Rekapitulace</vt:lpstr>
      <vt:lpstr>Děkuji za pozornost</vt:lpstr>
    </vt:vector>
  </TitlesOfParts>
  <Company>Pražská energetika,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Kučera Lukáš</dc:creator>
  <cp:lastModifiedBy>Kristina Magdalena Waagnerová</cp:lastModifiedBy>
  <cp:revision>54</cp:revision>
  <dcterms:created xsi:type="dcterms:W3CDTF">2015-02-10T12:34:11Z</dcterms:created>
  <dcterms:modified xsi:type="dcterms:W3CDTF">2025-09-14T11:19:57Z</dcterms:modified>
</cp:coreProperties>
</file>