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93" r:id="rId10"/>
    <p:sldId id="270" r:id="rId11"/>
    <p:sldId id="271" r:id="rId12"/>
    <p:sldId id="297" r:id="rId13"/>
    <p:sldId id="296" r:id="rId14"/>
    <p:sldId id="298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95" r:id="rId23"/>
    <p:sldId id="281" r:id="rId24"/>
    <p:sldId id="282" r:id="rId25"/>
    <p:sldId id="283" r:id="rId26"/>
    <p:sldId id="284" r:id="rId27"/>
    <p:sldId id="285" r:id="rId28"/>
    <p:sldId id="286" r:id="rId29"/>
    <p:sldId id="294" r:id="rId30"/>
    <p:sldId id="287" r:id="rId31"/>
    <p:sldId id="288" r:id="rId32"/>
    <p:sldId id="289" r:id="rId33"/>
    <p:sldId id="290" r:id="rId34"/>
    <p:sldId id="29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1F4"/>
    <a:srgbClr val="AE75F4"/>
    <a:srgbClr val="5D269F"/>
    <a:srgbClr val="CD4DED"/>
    <a:srgbClr val="B92CCA"/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rgbClr val="AE75F4"/>
          </a:solidFill>
          <a:ln w="6350">
            <a:solidFill>
              <a:srgbClr val="5D2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Logo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Autor</a:t>
            </a:r>
            <a:endParaRPr lang="cs-CZ" dirty="0"/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  <a:endParaRPr lang="cs-CZ" dirty="0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0" y="133214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21" name="Obdélník 20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4" name="Přímá spojnice 23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azek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643438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5" name="Obdélník 14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9" name="Přímá spojnice 1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5" name="Obdélník 14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0" name="Přímá spojnice 19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t>20.09.2017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Nepravidelnosti plodového vejce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Poruchy vývoje plodu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MUDr. Magdalena Kučerová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smtClean="0"/>
              <a:t>24.9.2015</a:t>
            </a:r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VVV plodu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Příčiny:</a:t>
            </a:r>
          </a:p>
          <a:p>
            <a:pPr lvl="1"/>
            <a:r>
              <a:rPr lang="cs-CZ" dirty="0" smtClean="0"/>
              <a:t>Exogenní: infekce, </a:t>
            </a:r>
            <a:r>
              <a:rPr lang="cs-CZ" dirty="0" err="1" smtClean="0"/>
              <a:t>ionizovné</a:t>
            </a:r>
            <a:r>
              <a:rPr lang="cs-CZ" dirty="0" smtClean="0"/>
              <a:t> záření, chemikálie, léky, podvýživa, mechanické faktory</a:t>
            </a:r>
          </a:p>
          <a:p>
            <a:pPr lvl="1"/>
            <a:r>
              <a:rPr lang="cs-CZ" dirty="0" smtClean="0"/>
              <a:t>Genetické: poruchy genů, gamet, blastocysty, embryopatie, </a:t>
            </a:r>
            <a:r>
              <a:rPr lang="cs-CZ" dirty="0" err="1" smtClean="0"/>
              <a:t>fetopatie</a:t>
            </a:r>
            <a:endParaRPr lang="cs-CZ" dirty="0" smtClean="0"/>
          </a:p>
          <a:p>
            <a:r>
              <a:rPr lang="cs-CZ" dirty="0"/>
              <a:t>Dg: genetický </a:t>
            </a:r>
            <a:r>
              <a:rPr lang="cs-CZ" dirty="0" err="1"/>
              <a:t>screening</a:t>
            </a:r>
            <a:r>
              <a:rPr lang="cs-CZ" dirty="0"/>
              <a:t>, UZ, patologické vyš. tkáně</a:t>
            </a:r>
          </a:p>
          <a:p>
            <a:r>
              <a:rPr lang="cs-CZ" dirty="0"/>
              <a:t>T: spontánní potrat, indukovaný potrat, porod poškozeného </a:t>
            </a:r>
            <a:r>
              <a:rPr lang="cs-CZ" dirty="0" smtClean="0"/>
              <a:t>plodu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8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VVV plodu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Downův syndrom (</a:t>
            </a:r>
            <a:r>
              <a:rPr lang="cs-CZ" dirty="0" err="1" smtClean="0"/>
              <a:t>trisomie</a:t>
            </a:r>
            <a:r>
              <a:rPr lang="cs-CZ" dirty="0" smtClean="0"/>
              <a:t> </a:t>
            </a:r>
            <a:r>
              <a:rPr lang="cs-CZ" dirty="0"/>
              <a:t>21. </a:t>
            </a:r>
            <a:r>
              <a:rPr lang="cs-CZ" dirty="0" smtClean="0"/>
              <a:t>chromozomu), </a:t>
            </a:r>
            <a:r>
              <a:rPr lang="cs-CZ" dirty="0" err="1" smtClean="0"/>
              <a:t>Edwardsův</a:t>
            </a:r>
            <a:r>
              <a:rPr lang="cs-CZ" dirty="0" smtClean="0"/>
              <a:t> syndrom (</a:t>
            </a:r>
            <a:r>
              <a:rPr lang="cs-CZ" dirty="0" err="1" smtClean="0"/>
              <a:t>trisomie</a:t>
            </a:r>
            <a:r>
              <a:rPr lang="cs-CZ" dirty="0" smtClean="0"/>
              <a:t> 18), </a:t>
            </a:r>
            <a:r>
              <a:rPr lang="cs-CZ" dirty="0" err="1" smtClean="0"/>
              <a:t>Patauův</a:t>
            </a:r>
            <a:r>
              <a:rPr lang="cs-CZ" dirty="0" smtClean="0"/>
              <a:t> syndrom (</a:t>
            </a:r>
            <a:r>
              <a:rPr lang="cs-CZ" dirty="0" err="1" smtClean="0"/>
              <a:t>trisomie</a:t>
            </a:r>
            <a:r>
              <a:rPr lang="cs-CZ" dirty="0" smtClean="0"/>
              <a:t> 13), </a:t>
            </a:r>
            <a:r>
              <a:rPr lang="cs-CZ" dirty="0" err="1" smtClean="0"/>
              <a:t>Turnerův</a:t>
            </a:r>
            <a:r>
              <a:rPr lang="cs-CZ" dirty="0" smtClean="0"/>
              <a:t> syndrom (45 X), </a:t>
            </a:r>
            <a:r>
              <a:rPr lang="cs-CZ" dirty="0" err="1" smtClean="0"/>
              <a:t>Klinefelterův</a:t>
            </a:r>
            <a:r>
              <a:rPr lang="cs-CZ" dirty="0" smtClean="0"/>
              <a:t> syndrom (47 XXY)</a:t>
            </a:r>
          </a:p>
          <a:p>
            <a:endParaRPr lang="cs-CZ" dirty="0" smtClean="0"/>
          </a:p>
          <a:p>
            <a:r>
              <a:rPr lang="cs-CZ" dirty="0" smtClean="0"/>
              <a:t>Podvojné zrůdy – duplicity (kompletní, inkompletní)</a:t>
            </a:r>
          </a:p>
          <a:p>
            <a:endParaRPr lang="cs-CZ" dirty="0" smtClean="0"/>
          </a:p>
          <a:p>
            <a:r>
              <a:rPr lang="cs-CZ" dirty="0" smtClean="0"/>
              <a:t>Malformace: hydrops, hydrocefalus, </a:t>
            </a:r>
            <a:r>
              <a:rPr lang="cs-CZ" dirty="0" err="1" smtClean="0"/>
              <a:t>anencefalus</a:t>
            </a:r>
            <a:r>
              <a:rPr lang="cs-CZ" dirty="0" smtClean="0"/>
              <a:t>, teratom, </a:t>
            </a:r>
            <a:r>
              <a:rPr lang="cs-CZ" dirty="0" err="1" smtClean="0"/>
              <a:t>encefalokéla</a:t>
            </a:r>
            <a:r>
              <a:rPr lang="cs-CZ" dirty="0" smtClean="0"/>
              <a:t>, spina </a:t>
            </a:r>
            <a:r>
              <a:rPr lang="cs-CZ" dirty="0" err="1" smtClean="0"/>
              <a:t>bifida</a:t>
            </a:r>
            <a:r>
              <a:rPr lang="cs-CZ" dirty="0" smtClean="0"/>
              <a:t> (</a:t>
            </a:r>
            <a:r>
              <a:rPr lang="cs-CZ" dirty="0" err="1" smtClean="0"/>
              <a:t>occulta</a:t>
            </a:r>
            <a:r>
              <a:rPr lang="cs-CZ" dirty="0" smtClean="0"/>
              <a:t>, meningokéla, </a:t>
            </a:r>
            <a:r>
              <a:rPr lang="cs-CZ" dirty="0" err="1" smtClean="0"/>
              <a:t>meningomyelokéla</a:t>
            </a:r>
            <a:r>
              <a:rPr lang="cs-CZ" dirty="0" smtClean="0"/>
              <a:t>), </a:t>
            </a:r>
            <a:r>
              <a:rPr lang="cs-CZ" dirty="0" err="1" smtClean="0"/>
              <a:t>omfalokéla</a:t>
            </a:r>
            <a:r>
              <a:rPr lang="cs-CZ" dirty="0" smtClean="0"/>
              <a:t>, </a:t>
            </a:r>
            <a:r>
              <a:rPr lang="cs-CZ" dirty="0" err="1" smtClean="0"/>
              <a:t>gastroschíza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Vrozené vady orgánů a systémů – srdce, </a:t>
            </a:r>
            <a:r>
              <a:rPr lang="cs-CZ" dirty="0" err="1" smtClean="0"/>
              <a:t>urotrakt</a:t>
            </a:r>
            <a:r>
              <a:rPr lang="cs-CZ" dirty="0" smtClean="0"/>
              <a:t>, GIT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2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Spina </a:t>
            </a:r>
            <a:r>
              <a:rPr lang="cs-CZ" dirty="0" err="1" smtClean="0"/>
              <a:t>bifida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50231"/>
            <a:ext cx="6667500" cy="3876675"/>
          </a:xfrm>
        </p:spPr>
      </p:pic>
    </p:spTree>
    <p:extLst>
      <p:ext uri="{BB962C8B-B14F-4D97-AF65-F5344CB8AC3E}">
        <p14:creationId xmlns:p14="http://schemas.microsoft.com/office/powerpoint/2010/main" val="28166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</a:t>
            </a:r>
            <a:r>
              <a:rPr lang="cs-CZ" dirty="0" err="1" smtClean="0"/>
              <a:t>vv</a:t>
            </a:r>
            <a:r>
              <a:rPr lang="cs-CZ" dirty="0" smtClean="0"/>
              <a:t> plodu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8" y="1268413"/>
            <a:ext cx="7922304" cy="5040312"/>
          </a:xfrm>
        </p:spPr>
      </p:pic>
    </p:spTree>
    <p:extLst>
      <p:ext uri="{BB962C8B-B14F-4D97-AF65-F5344CB8AC3E}">
        <p14:creationId xmlns:p14="http://schemas.microsoft.com/office/powerpoint/2010/main" val="22388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</a:t>
            </a:r>
            <a:r>
              <a:rPr lang="cs-CZ" dirty="0" err="1" smtClean="0"/>
              <a:t>vv</a:t>
            </a:r>
            <a:r>
              <a:rPr lang="cs-CZ" dirty="0" smtClean="0"/>
              <a:t> plodu – </a:t>
            </a:r>
            <a:r>
              <a:rPr lang="cs-CZ" dirty="0" err="1" smtClean="0"/>
              <a:t>omfalokéla</a:t>
            </a:r>
            <a:r>
              <a:rPr lang="cs-CZ" dirty="0" smtClean="0"/>
              <a:t>, </a:t>
            </a:r>
            <a:r>
              <a:rPr lang="cs-CZ" dirty="0" err="1" smtClean="0"/>
              <a:t>gastroschíza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68413"/>
            <a:ext cx="4114799" cy="3456731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211959" cy="2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Rh-izoimunizace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96744" cy="47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Rh-izoimunizace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Situace, kdy matka je </a:t>
            </a:r>
            <a:r>
              <a:rPr lang="cs-CZ" dirty="0" err="1" smtClean="0"/>
              <a:t>Rh</a:t>
            </a:r>
            <a:r>
              <a:rPr lang="cs-CZ" dirty="0" smtClean="0"/>
              <a:t>-negativní a plod </a:t>
            </a:r>
            <a:r>
              <a:rPr lang="cs-CZ" dirty="0" err="1" smtClean="0"/>
              <a:t>Rh</a:t>
            </a:r>
            <a:r>
              <a:rPr lang="cs-CZ" dirty="0" smtClean="0"/>
              <a:t>-pozitivní</a:t>
            </a:r>
          </a:p>
          <a:p>
            <a:r>
              <a:rPr lang="cs-CZ" dirty="0" smtClean="0"/>
              <a:t>1.těhotenství většinou bez komplikací, při porodu/ potratu imunizace matky, v 2.těhotenství rozvoj </a:t>
            </a:r>
            <a:r>
              <a:rPr lang="cs-CZ" dirty="0" err="1" smtClean="0"/>
              <a:t>izoimunizace</a:t>
            </a:r>
            <a:r>
              <a:rPr lang="cs-CZ" dirty="0" smtClean="0"/>
              <a:t> – produkce anti-D protilátek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5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Rh-izoimunizace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Hemolýza fetálních erytrocytů – hemolytická nemoc novorozence</a:t>
            </a:r>
          </a:p>
          <a:p>
            <a:r>
              <a:rPr lang="cs-CZ" dirty="0" smtClean="0"/>
              <a:t>Stádia:</a:t>
            </a:r>
          </a:p>
          <a:p>
            <a:pPr lvl="1"/>
            <a:r>
              <a:rPr lang="cs-CZ" dirty="0" smtClean="0"/>
              <a:t>Anémie (</a:t>
            </a:r>
            <a:r>
              <a:rPr lang="cs-CZ" dirty="0"/>
              <a:t>n</a:t>
            </a:r>
            <a:r>
              <a:rPr lang="cs-CZ" dirty="0" smtClean="0"/>
              <a:t>ízký HTK, bilirubin příliš nezvýšen)</a:t>
            </a:r>
          </a:p>
          <a:p>
            <a:pPr lvl="1"/>
            <a:r>
              <a:rPr lang="cs-CZ" dirty="0" smtClean="0"/>
              <a:t>Ikterus (zvýšen bilirubin, encefalopatie)</a:t>
            </a:r>
          </a:p>
          <a:p>
            <a:pPr lvl="1"/>
            <a:r>
              <a:rPr lang="cs-CZ" dirty="0" smtClean="0"/>
              <a:t>hydrops (generalizovaný edém, antenatální smrt nebo těsně po narození, 25%!)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7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Rh-izoimunizace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Prevence: </a:t>
            </a:r>
            <a:r>
              <a:rPr lang="cs-CZ" dirty="0" err="1" smtClean="0"/>
              <a:t>Rh</a:t>
            </a:r>
            <a:r>
              <a:rPr lang="cs-CZ" dirty="0" smtClean="0"/>
              <a:t>-D profylaxe </a:t>
            </a:r>
            <a:r>
              <a:rPr lang="cs-CZ" dirty="0" err="1" smtClean="0"/>
              <a:t>RhD</a:t>
            </a:r>
            <a:r>
              <a:rPr lang="cs-CZ" dirty="0" smtClean="0"/>
              <a:t> negativních žen</a:t>
            </a:r>
            <a:endParaRPr lang="cs-CZ" dirty="0"/>
          </a:p>
          <a:p>
            <a:r>
              <a:rPr lang="cs-CZ" dirty="0" smtClean="0"/>
              <a:t>Terapie: </a:t>
            </a:r>
          </a:p>
          <a:p>
            <a:pPr lvl="1"/>
            <a:r>
              <a:rPr lang="cs-CZ" dirty="0" smtClean="0"/>
              <a:t>Antenatálně: transfuze do v. </a:t>
            </a:r>
            <a:r>
              <a:rPr lang="cs-CZ" dirty="0" err="1" smtClean="0"/>
              <a:t>umbilicalis</a:t>
            </a:r>
            <a:endParaRPr lang="cs-CZ" dirty="0" smtClean="0"/>
          </a:p>
          <a:p>
            <a:pPr lvl="1"/>
            <a:r>
              <a:rPr lang="cs-CZ" dirty="0" smtClean="0"/>
              <a:t>Postnatálně: transfuze, fototerapie, výměnná </a:t>
            </a:r>
            <a:r>
              <a:rPr lang="cs-CZ" dirty="0" err="1" smtClean="0"/>
              <a:t>tranfuze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3571850"/>
            <a:ext cx="46085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3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Non-imunní hydrops plodu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Hydrops plodu z jiné příčiny, nejčastěji infekce (</a:t>
            </a:r>
            <a:r>
              <a:rPr lang="cs-CZ" dirty="0" err="1" smtClean="0"/>
              <a:t>parvovirus</a:t>
            </a:r>
            <a:r>
              <a:rPr lang="cs-CZ" dirty="0" smtClean="0"/>
              <a:t> B 19) nebo v souvislosti s kardiopulmonálním selháním (anomálie srdce a cév)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597" y="3001963"/>
            <a:ext cx="4159218" cy="337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Nepravidelnosti plodového vejce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Nepravidelnosti vývoje plodu v začátku gravidity</a:t>
            </a:r>
          </a:p>
          <a:p>
            <a:r>
              <a:rPr lang="cs-CZ" dirty="0" smtClean="0"/>
              <a:t>Patologie pupečníku</a:t>
            </a:r>
          </a:p>
          <a:p>
            <a:r>
              <a:rPr lang="cs-CZ" dirty="0" smtClean="0"/>
              <a:t>Patologie placenty</a:t>
            </a:r>
          </a:p>
          <a:p>
            <a:r>
              <a:rPr lang="cs-CZ" dirty="0" smtClean="0"/>
              <a:t>Nepravidelnosti plodových obalů a plodové vody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4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Patologie pupečníku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7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pupečníku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Naléhání a výhřez pupečníku</a:t>
            </a:r>
          </a:p>
          <a:p>
            <a:r>
              <a:rPr lang="cs-CZ" dirty="0" smtClean="0"/>
              <a:t>Vývojové anomálie (marginální, </a:t>
            </a:r>
            <a:r>
              <a:rPr lang="cs-CZ" dirty="0" err="1" smtClean="0"/>
              <a:t>velamentózní</a:t>
            </a:r>
            <a:r>
              <a:rPr lang="cs-CZ" dirty="0" smtClean="0"/>
              <a:t> úpon)</a:t>
            </a:r>
          </a:p>
          <a:p>
            <a:r>
              <a:rPr lang="cs-CZ" dirty="0" smtClean="0"/>
              <a:t>Odchylky v délce pupečníku</a:t>
            </a:r>
          </a:p>
          <a:p>
            <a:r>
              <a:rPr lang="cs-CZ" dirty="0" smtClean="0"/>
              <a:t>Obtočení pupečníku kolem plodu</a:t>
            </a:r>
          </a:p>
          <a:p>
            <a:r>
              <a:rPr lang="cs-CZ" dirty="0" smtClean="0"/>
              <a:t>Uzly pupečníku (pravé, nepravé, torze)</a:t>
            </a:r>
          </a:p>
          <a:p>
            <a:r>
              <a:rPr lang="cs-CZ" dirty="0" smtClean="0"/>
              <a:t>Záněty (</a:t>
            </a:r>
            <a:r>
              <a:rPr lang="cs-CZ" dirty="0" err="1" smtClean="0"/>
              <a:t>funikulitida</a:t>
            </a:r>
            <a:r>
              <a:rPr lang="cs-CZ" dirty="0" smtClean="0"/>
              <a:t>), nádory, ruptury, trombózy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5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pupečníku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8" y="1268413"/>
            <a:ext cx="7922304" cy="5040312"/>
          </a:xfrm>
        </p:spPr>
      </p:pic>
    </p:spTree>
    <p:extLst>
      <p:ext uri="{BB962C8B-B14F-4D97-AF65-F5344CB8AC3E}">
        <p14:creationId xmlns:p14="http://schemas.microsoft.com/office/powerpoint/2010/main" val="9059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Patologie placenty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0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placenty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Anomálie tvaru</a:t>
            </a:r>
          </a:p>
          <a:p>
            <a:r>
              <a:rPr lang="cs-CZ" dirty="0" smtClean="0"/>
              <a:t>Degenerativní změny</a:t>
            </a:r>
          </a:p>
          <a:p>
            <a:r>
              <a:rPr lang="cs-CZ" dirty="0" smtClean="0"/>
              <a:t>Mola </a:t>
            </a:r>
            <a:r>
              <a:rPr lang="cs-CZ" dirty="0" err="1" smtClean="0"/>
              <a:t>hydatidosa</a:t>
            </a:r>
            <a:endParaRPr lang="cs-CZ" dirty="0" smtClean="0"/>
          </a:p>
          <a:p>
            <a:r>
              <a:rPr lang="cs-CZ" dirty="0" smtClean="0"/>
              <a:t>Placenta </a:t>
            </a:r>
            <a:r>
              <a:rPr lang="cs-CZ" dirty="0" err="1" smtClean="0"/>
              <a:t>praevia</a:t>
            </a:r>
            <a:endParaRPr lang="cs-CZ" dirty="0" smtClean="0"/>
          </a:p>
          <a:p>
            <a:r>
              <a:rPr lang="cs-CZ" dirty="0" smtClean="0"/>
              <a:t>Abrupce placenty</a:t>
            </a:r>
          </a:p>
          <a:p>
            <a:r>
              <a:rPr lang="cs-CZ" dirty="0" smtClean="0"/>
              <a:t>Placenta </a:t>
            </a:r>
            <a:r>
              <a:rPr lang="cs-CZ" dirty="0" err="1" smtClean="0"/>
              <a:t>adhaerens</a:t>
            </a:r>
            <a:r>
              <a:rPr lang="cs-CZ" dirty="0" smtClean="0"/>
              <a:t>, </a:t>
            </a:r>
            <a:r>
              <a:rPr lang="cs-CZ" dirty="0" err="1" smtClean="0"/>
              <a:t>accreta</a:t>
            </a:r>
            <a:r>
              <a:rPr lang="cs-CZ" dirty="0" smtClean="0"/>
              <a:t>, </a:t>
            </a:r>
            <a:r>
              <a:rPr lang="cs-CZ" dirty="0" err="1" smtClean="0"/>
              <a:t>percreta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Placenta </a:t>
            </a:r>
            <a:r>
              <a:rPr lang="cs-CZ" dirty="0" err="1" smtClean="0"/>
              <a:t>membranacea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Biloba</a:t>
            </a:r>
            <a:r>
              <a:rPr lang="cs-CZ" dirty="0" smtClean="0"/>
              <a:t>, </a:t>
            </a:r>
            <a:r>
              <a:rPr lang="cs-CZ" dirty="0" err="1" smtClean="0"/>
              <a:t>triloba</a:t>
            </a:r>
            <a:r>
              <a:rPr lang="cs-CZ" dirty="0" smtClean="0"/>
              <a:t>, </a:t>
            </a:r>
            <a:r>
              <a:rPr lang="cs-CZ" dirty="0" err="1" smtClean="0"/>
              <a:t>multiloba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Succenturiata</a:t>
            </a:r>
            <a:r>
              <a:rPr lang="cs-CZ" dirty="0" smtClean="0"/>
              <a:t> - přídatná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Anomálie </a:t>
            </a:r>
            <a:r>
              <a:rPr lang="cs-CZ" dirty="0" smtClean="0"/>
              <a:t>tvaru</a:t>
            </a:r>
            <a:endParaRPr lang="cs-CZ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39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Infarkty (</a:t>
            </a:r>
            <a:r>
              <a:rPr lang="cs-CZ" dirty="0" err="1" smtClean="0"/>
              <a:t>gestoza</a:t>
            </a:r>
            <a:r>
              <a:rPr lang="cs-CZ" dirty="0" smtClean="0"/>
              <a:t>, IUGR, </a:t>
            </a:r>
            <a:r>
              <a:rPr lang="cs-CZ" dirty="0" err="1" smtClean="0"/>
              <a:t>postmaturita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Cysty, angiomy, fibromy</a:t>
            </a:r>
          </a:p>
          <a:p>
            <a:endParaRPr lang="cs-CZ" dirty="0" smtClean="0"/>
          </a:p>
          <a:p>
            <a:r>
              <a:rPr lang="cs-CZ" dirty="0" smtClean="0"/>
              <a:t>Mola </a:t>
            </a:r>
            <a:r>
              <a:rPr lang="cs-CZ" dirty="0" err="1" smtClean="0"/>
              <a:t>hydatidosa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Degenerativní </a:t>
            </a:r>
            <a:r>
              <a:rPr lang="cs-CZ" dirty="0" smtClean="0"/>
              <a:t>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1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= vcestné lůžko</a:t>
            </a:r>
          </a:p>
          <a:p>
            <a:endParaRPr lang="cs-CZ" dirty="0" smtClean="0"/>
          </a:p>
          <a:p>
            <a:r>
              <a:rPr lang="cs-CZ" dirty="0" smtClean="0"/>
              <a:t>Hluboko nasedající placenta (</a:t>
            </a:r>
            <a:r>
              <a:rPr lang="cs-CZ" dirty="0" err="1" smtClean="0"/>
              <a:t>insertio</a:t>
            </a:r>
            <a:r>
              <a:rPr lang="cs-CZ" dirty="0" smtClean="0"/>
              <a:t> </a:t>
            </a:r>
            <a:r>
              <a:rPr lang="cs-CZ" dirty="0" err="1" smtClean="0"/>
              <a:t>profunda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Placenta </a:t>
            </a:r>
            <a:r>
              <a:rPr lang="cs-CZ" dirty="0" err="1" smtClean="0"/>
              <a:t>praevia</a:t>
            </a:r>
            <a:r>
              <a:rPr lang="cs-CZ" dirty="0" smtClean="0"/>
              <a:t> </a:t>
            </a:r>
            <a:r>
              <a:rPr lang="cs-CZ" dirty="0" err="1" smtClean="0"/>
              <a:t>marginalis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Placenta </a:t>
            </a:r>
            <a:r>
              <a:rPr lang="cs-CZ" dirty="0" err="1" smtClean="0"/>
              <a:t>praevia</a:t>
            </a:r>
            <a:r>
              <a:rPr lang="cs-CZ" dirty="0" smtClean="0"/>
              <a:t> </a:t>
            </a:r>
            <a:r>
              <a:rPr lang="cs-CZ" dirty="0" err="1" smtClean="0"/>
              <a:t>partialis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Placenta </a:t>
            </a:r>
            <a:r>
              <a:rPr lang="cs-CZ" dirty="0" err="1" smtClean="0"/>
              <a:t>praevia</a:t>
            </a:r>
            <a:r>
              <a:rPr lang="cs-CZ" dirty="0" smtClean="0"/>
              <a:t> </a:t>
            </a:r>
            <a:r>
              <a:rPr lang="cs-CZ" dirty="0" err="1" smtClean="0"/>
              <a:t>centralis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Placenta </a:t>
            </a:r>
            <a:r>
              <a:rPr lang="cs-CZ" dirty="0" err="1" smtClean="0"/>
              <a:t>praevia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</a:p>
          <a:p>
            <a:endParaRPr lang="cs-CZ" dirty="0" smtClean="0"/>
          </a:p>
          <a:p>
            <a:r>
              <a:rPr lang="cs-CZ" dirty="0" smtClean="0"/>
              <a:t>Příčiny</a:t>
            </a:r>
          </a:p>
          <a:p>
            <a:endParaRPr lang="cs-CZ" dirty="0" smtClean="0"/>
          </a:p>
          <a:p>
            <a:r>
              <a:rPr lang="cs-CZ" dirty="0" smtClean="0"/>
              <a:t>Příznaky</a:t>
            </a:r>
          </a:p>
          <a:p>
            <a:endParaRPr lang="cs-CZ" dirty="0" smtClean="0"/>
          </a:p>
          <a:p>
            <a:r>
              <a:rPr lang="cs-CZ" dirty="0" smtClean="0"/>
              <a:t>Diagnostika</a:t>
            </a:r>
          </a:p>
          <a:p>
            <a:endParaRPr lang="cs-CZ" dirty="0" smtClean="0"/>
          </a:p>
          <a:p>
            <a:r>
              <a:rPr lang="cs-CZ" dirty="0" smtClean="0"/>
              <a:t>Terapie</a:t>
            </a:r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Abrupce placenty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0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Prorůstání placenty do svaloviny děložní, ev. celou děložní stěnou</a:t>
            </a:r>
          </a:p>
          <a:p>
            <a:r>
              <a:rPr lang="cs-CZ" dirty="0" smtClean="0"/>
              <a:t>Dg: obtížná, UZ</a:t>
            </a:r>
          </a:p>
          <a:p>
            <a:r>
              <a:rPr lang="cs-CZ" dirty="0" smtClean="0"/>
              <a:t>T: hysterektomie při S.C., manuální </a:t>
            </a:r>
            <a:r>
              <a:rPr lang="cs-CZ" dirty="0" err="1" smtClean="0"/>
              <a:t>lýza</a:t>
            </a:r>
            <a:r>
              <a:rPr lang="cs-CZ" dirty="0" smtClean="0"/>
              <a:t> placenty u placenta </a:t>
            </a:r>
            <a:r>
              <a:rPr lang="cs-CZ" dirty="0" err="1" smtClean="0"/>
              <a:t>adhaerens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implantace placenty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9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Nepravidelnosti vývoje plodu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 začátku gravidity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9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Nepravidelnosti plodových obalů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Zánět obalů, </a:t>
            </a:r>
            <a:r>
              <a:rPr lang="cs-CZ" dirty="0" err="1" smtClean="0"/>
              <a:t>poly</a:t>
            </a:r>
            <a:r>
              <a:rPr lang="cs-CZ" dirty="0" smtClean="0"/>
              <a:t>/</a:t>
            </a:r>
            <a:r>
              <a:rPr lang="cs-CZ" dirty="0" err="1" smtClean="0"/>
              <a:t>oligohydramnion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0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Zánět plodových obalů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Zánět – </a:t>
            </a:r>
            <a:r>
              <a:rPr lang="cs-CZ" dirty="0" err="1" smtClean="0"/>
              <a:t>chorioamniitida</a:t>
            </a:r>
            <a:r>
              <a:rPr lang="cs-CZ" dirty="0" smtClean="0"/>
              <a:t>, infekce plodových obalů</a:t>
            </a:r>
          </a:p>
          <a:p>
            <a:r>
              <a:rPr lang="cs-CZ" dirty="0" smtClean="0"/>
              <a:t>Příčina: vzestup </a:t>
            </a:r>
            <a:r>
              <a:rPr lang="cs-CZ" dirty="0"/>
              <a:t>infekce z </a:t>
            </a:r>
            <a:r>
              <a:rPr lang="cs-CZ" dirty="0" smtClean="0"/>
              <a:t>pochvy, delší </a:t>
            </a:r>
            <a:r>
              <a:rPr lang="cs-CZ" dirty="0"/>
              <a:t>trvání stavu po odtoku plodové </a:t>
            </a:r>
            <a:r>
              <a:rPr lang="cs-CZ" dirty="0" smtClean="0"/>
              <a:t>vody, invazivní vyšetření</a:t>
            </a:r>
          </a:p>
          <a:p>
            <a:r>
              <a:rPr lang="cs-CZ" dirty="0" smtClean="0"/>
              <a:t>Dg: </a:t>
            </a:r>
          </a:p>
          <a:p>
            <a:pPr lvl="1"/>
            <a:r>
              <a:rPr lang="cs-CZ" b="1" dirty="0" smtClean="0"/>
              <a:t>Horečka</a:t>
            </a:r>
            <a:r>
              <a:rPr lang="cs-CZ" dirty="0" smtClean="0"/>
              <a:t> + bolest břicha, citlivost dělohy, </a:t>
            </a:r>
            <a:r>
              <a:rPr lang="cs-CZ" dirty="0" err="1" smtClean="0"/>
              <a:t>leukocytoza</a:t>
            </a:r>
            <a:r>
              <a:rPr lang="cs-CZ" dirty="0" smtClean="0"/>
              <a:t>, hnisavý výtok</a:t>
            </a:r>
          </a:p>
          <a:p>
            <a:pPr lvl="1"/>
            <a:r>
              <a:rPr lang="cs-CZ" dirty="0" smtClean="0"/>
              <a:t>tachykardie plodu</a:t>
            </a:r>
          </a:p>
          <a:p>
            <a:pPr lvl="1"/>
            <a:r>
              <a:rPr lang="cs-CZ" dirty="0" smtClean="0"/>
              <a:t>Riziko: přestup </a:t>
            </a:r>
            <a:r>
              <a:rPr lang="cs-CZ" dirty="0"/>
              <a:t>infekce na </a:t>
            </a:r>
            <a:r>
              <a:rPr lang="cs-CZ" dirty="0" smtClean="0"/>
              <a:t>placentu, </a:t>
            </a:r>
            <a:r>
              <a:rPr lang="cs-CZ" dirty="0"/>
              <a:t>plod a vznik septického stavu až šoku u </a:t>
            </a:r>
            <a:r>
              <a:rPr lang="cs-CZ" dirty="0" smtClean="0"/>
              <a:t>matky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T: ATB, ukončení těhotenství</a:t>
            </a:r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79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Oligohydramnion</a:t>
            </a:r>
            <a:r>
              <a:rPr lang="cs-CZ" dirty="0" smtClean="0"/>
              <a:t>, </a:t>
            </a:r>
            <a:r>
              <a:rPr lang="cs-CZ" dirty="0" err="1" smtClean="0"/>
              <a:t>anhydramnion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Objem plodové vody méně než 500 ml</a:t>
            </a:r>
          </a:p>
          <a:p>
            <a:r>
              <a:rPr lang="cs-CZ" dirty="0" smtClean="0"/>
              <a:t>Příčiny: odtok plodové vody, VVV (ledviny), IUGR</a:t>
            </a:r>
          </a:p>
          <a:p>
            <a:r>
              <a:rPr lang="cs-CZ" dirty="0" smtClean="0"/>
              <a:t>Dg: UZ</a:t>
            </a:r>
          </a:p>
          <a:p>
            <a:r>
              <a:rPr lang="cs-CZ" dirty="0" smtClean="0"/>
              <a:t>T: častější monitorace plodu (CTG + </a:t>
            </a:r>
            <a:r>
              <a:rPr lang="cs-CZ" dirty="0" err="1" smtClean="0"/>
              <a:t>flowmetrie</a:t>
            </a:r>
            <a:r>
              <a:rPr lang="cs-CZ" dirty="0" smtClean="0"/>
              <a:t> a biometrie), při zhoršení ukončení těhotenství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4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Polyhydramnion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Objem plodové vody nad 2 l</a:t>
            </a:r>
          </a:p>
          <a:p>
            <a:r>
              <a:rPr lang="cs-CZ" dirty="0" smtClean="0"/>
              <a:t>V 90% idiopatický</a:t>
            </a:r>
          </a:p>
          <a:p>
            <a:r>
              <a:rPr lang="cs-CZ" dirty="0" smtClean="0"/>
              <a:t>GDM!, </a:t>
            </a:r>
            <a:r>
              <a:rPr lang="cs-CZ" dirty="0" err="1" smtClean="0"/>
              <a:t>izoimunizace</a:t>
            </a:r>
            <a:r>
              <a:rPr lang="cs-CZ" dirty="0" smtClean="0"/>
              <a:t>, VVV (srdce, ledviny, GIT)</a:t>
            </a:r>
          </a:p>
          <a:p>
            <a:r>
              <a:rPr lang="cs-CZ" dirty="0" smtClean="0"/>
              <a:t>Častěji PROM, dráždivá děloha, hypotonie děložní, sekundárně slabá děložní činnost, abnormální polohy plodu, pupečníková komplikace</a:t>
            </a:r>
          </a:p>
          <a:p>
            <a:r>
              <a:rPr lang="cs-CZ" dirty="0" smtClean="0"/>
              <a:t>T: častější monitorace plodu</a:t>
            </a:r>
          </a:p>
          <a:p>
            <a:r>
              <a:rPr lang="cs-CZ" dirty="0" smtClean="0"/>
              <a:t>Vedení porodu: opatrná DVB (ventilový mechanismus, riziko výhřezu pupečníku)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0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49" y="1268413"/>
            <a:ext cx="6784902" cy="5040312"/>
          </a:xfrm>
        </p:spPr>
      </p:pic>
    </p:spTree>
    <p:extLst>
      <p:ext uri="{BB962C8B-B14F-4D97-AF65-F5344CB8AC3E}">
        <p14:creationId xmlns:p14="http://schemas.microsoft.com/office/powerpoint/2010/main" val="9237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Nepravidelnosti </a:t>
            </a:r>
            <a:r>
              <a:rPr lang="cs-CZ" dirty="0" smtClean="0"/>
              <a:t>vývoje plodu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Mimoděložní těhotenství</a:t>
            </a:r>
          </a:p>
          <a:p>
            <a:r>
              <a:rPr lang="cs-CZ" dirty="0" smtClean="0"/>
              <a:t>Vrozené vývojové anomálie plodu</a:t>
            </a:r>
          </a:p>
          <a:p>
            <a:r>
              <a:rPr lang="cs-CZ" dirty="0" err="1" smtClean="0"/>
              <a:t>Rh</a:t>
            </a:r>
            <a:r>
              <a:rPr lang="cs-CZ" dirty="0" smtClean="0"/>
              <a:t> –</a:t>
            </a:r>
            <a:r>
              <a:rPr lang="cs-CZ" dirty="0" err="1" smtClean="0"/>
              <a:t>izoimunizace</a:t>
            </a:r>
            <a:endParaRPr lang="cs-CZ" dirty="0" smtClean="0"/>
          </a:p>
          <a:p>
            <a:r>
              <a:rPr lang="cs-CZ" dirty="0" smtClean="0"/>
              <a:t>Non-imunní hydrops plodu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Mimoděložní </a:t>
            </a:r>
            <a:r>
              <a:rPr lang="cs-CZ" dirty="0" smtClean="0"/>
              <a:t>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extrauterinní gravidita, GEU</a:t>
            </a:r>
          </a:p>
          <a:p>
            <a:r>
              <a:rPr lang="cs-CZ" dirty="0" smtClean="0"/>
              <a:t>Definice: nidace plodového vejce mimo děložní dutinu</a:t>
            </a:r>
          </a:p>
          <a:p>
            <a:pPr lvl="1"/>
            <a:r>
              <a:rPr lang="cs-CZ" dirty="0" smtClean="0"/>
              <a:t>Ve vejcovodu (</a:t>
            </a:r>
            <a:r>
              <a:rPr lang="cs-CZ" i="1" dirty="0" err="1" smtClean="0"/>
              <a:t>gravisitas</a:t>
            </a:r>
            <a:r>
              <a:rPr lang="cs-CZ" i="1" dirty="0" smtClean="0"/>
              <a:t> </a:t>
            </a:r>
            <a:r>
              <a:rPr lang="cs-CZ" i="1" dirty="0" err="1" smtClean="0"/>
              <a:t>tubaria</a:t>
            </a:r>
            <a:r>
              <a:rPr lang="cs-CZ" i="1" dirty="0" smtClean="0"/>
              <a:t>, 95%)</a:t>
            </a:r>
          </a:p>
          <a:p>
            <a:pPr lvl="1"/>
            <a:r>
              <a:rPr lang="cs-CZ" dirty="0" smtClean="0"/>
              <a:t>Ve vaječníku (</a:t>
            </a:r>
            <a:r>
              <a:rPr lang="cs-CZ" i="1" dirty="0" err="1" smtClean="0"/>
              <a:t>graviditas</a:t>
            </a:r>
            <a:r>
              <a:rPr lang="cs-CZ" i="1" dirty="0" smtClean="0"/>
              <a:t> </a:t>
            </a:r>
            <a:r>
              <a:rPr lang="cs-CZ" i="1" dirty="0" err="1" smtClean="0"/>
              <a:t>ovarica</a:t>
            </a:r>
            <a:r>
              <a:rPr lang="cs-CZ" i="1" dirty="0" smtClean="0"/>
              <a:t>, 3%)</a:t>
            </a:r>
          </a:p>
          <a:p>
            <a:pPr lvl="1"/>
            <a:r>
              <a:rPr lang="cs-CZ" dirty="0" smtClean="0"/>
              <a:t>V břišní dutině (</a:t>
            </a:r>
            <a:r>
              <a:rPr lang="cs-CZ" i="1" dirty="0" err="1" smtClean="0"/>
              <a:t>graviditas</a:t>
            </a:r>
            <a:r>
              <a:rPr lang="cs-CZ" i="1" dirty="0" smtClean="0"/>
              <a:t> </a:t>
            </a:r>
            <a:r>
              <a:rPr lang="cs-CZ" i="1" dirty="0" err="1" smtClean="0"/>
              <a:t>abdominalis</a:t>
            </a:r>
            <a:r>
              <a:rPr lang="cs-CZ" i="1" dirty="0" smtClean="0"/>
              <a:t>, 2%)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5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Mimoděložní </a:t>
            </a:r>
            <a:r>
              <a:rPr lang="cs-CZ" dirty="0" smtClean="0"/>
              <a:t>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Prorůstání plodového vejce do orgánu, narušení cév, prudké krvácení do dutiny břišní </a:t>
            </a:r>
          </a:p>
          <a:p>
            <a:r>
              <a:rPr lang="cs-CZ" dirty="0" smtClean="0"/>
              <a:t>Klinické formy:</a:t>
            </a:r>
          </a:p>
          <a:p>
            <a:pPr lvl="1"/>
            <a:r>
              <a:rPr lang="cs-CZ" dirty="0" smtClean="0"/>
              <a:t>Rostoucí neporušená GEU</a:t>
            </a:r>
          </a:p>
          <a:p>
            <a:pPr lvl="1"/>
            <a:r>
              <a:rPr lang="cs-CZ" dirty="0" err="1" smtClean="0"/>
              <a:t>Tubární</a:t>
            </a:r>
            <a:r>
              <a:rPr lang="cs-CZ" dirty="0" smtClean="0"/>
              <a:t> potrat</a:t>
            </a:r>
          </a:p>
          <a:p>
            <a:pPr lvl="1"/>
            <a:r>
              <a:rPr lang="cs-CZ" dirty="0" smtClean="0"/>
              <a:t>Ruptura vejcovodu, NPB</a:t>
            </a:r>
          </a:p>
          <a:p>
            <a:pPr lvl="1"/>
            <a:r>
              <a:rPr lang="cs-CZ" dirty="0" smtClean="0"/>
              <a:t>Další: </a:t>
            </a:r>
            <a:r>
              <a:rPr lang="cs-CZ" dirty="0" err="1" smtClean="0"/>
              <a:t>Kornuální</a:t>
            </a:r>
            <a:r>
              <a:rPr lang="cs-CZ" dirty="0" smtClean="0"/>
              <a:t>, cervikální, </a:t>
            </a:r>
            <a:r>
              <a:rPr lang="cs-CZ" dirty="0" err="1" smtClean="0"/>
              <a:t>heterotopická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429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Mimoděložní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Příčina: stavy po zánětech, operacích, </a:t>
            </a:r>
            <a:r>
              <a:rPr lang="cs-CZ" dirty="0" err="1"/>
              <a:t>endometrioza</a:t>
            </a:r>
            <a:r>
              <a:rPr lang="cs-CZ" dirty="0"/>
              <a:t>, IUD, IVF, hypoplazie vejcovodů</a:t>
            </a:r>
          </a:p>
          <a:p>
            <a:r>
              <a:rPr lang="cs-CZ" dirty="0"/>
              <a:t>Dg: </a:t>
            </a:r>
            <a:r>
              <a:rPr lang="cs-CZ" dirty="0" err="1"/>
              <a:t>amenorrea</a:t>
            </a:r>
            <a:r>
              <a:rPr lang="cs-CZ" dirty="0"/>
              <a:t> nebo slabá menstruace, pozitivní těhotenský test, stoupající hladina </a:t>
            </a:r>
            <a:r>
              <a:rPr lang="cs-CZ" dirty="0" err="1"/>
              <a:t>hCG</a:t>
            </a:r>
            <a:r>
              <a:rPr lang="cs-CZ" dirty="0"/>
              <a:t> v krvi, </a:t>
            </a:r>
            <a:r>
              <a:rPr lang="cs-CZ" dirty="0" smtClean="0"/>
              <a:t>později bolesti podbřišku s propagací do třísla, absence </a:t>
            </a:r>
            <a:r>
              <a:rPr lang="cs-CZ" dirty="0"/>
              <a:t>plodového vejce v </a:t>
            </a:r>
            <a:r>
              <a:rPr lang="cs-CZ" dirty="0" smtClean="0"/>
              <a:t>děloze na UZ</a:t>
            </a:r>
            <a:endParaRPr lang="cs-CZ" dirty="0"/>
          </a:p>
          <a:p>
            <a:r>
              <a:rPr lang="cs-CZ" dirty="0"/>
              <a:t>Terapie: odstranění </a:t>
            </a:r>
            <a:r>
              <a:rPr lang="cs-CZ" dirty="0" smtClean="0"/>
              <a:t>GEU</a:t>
            </a:r>
            <a:endParaRPr lang="cs-CZ" dirty="0"/>
          </a:p>
          <a:p>
            <a:pPr lvl="1"/>
            <a:r>
              <a:rPr lang="cs-CZ" dirty="0"/>
              <a:t> LSK </a:t>
            </a:r>
            <a:r>
              <a:rPr lang="cs-CZ" dirty="0" err="1"/>
              <a:t>salpingektomie</a:t>
            </a:r>
            <a:r>
              <a:rPr lang="cs-CZ" dirty="0"/>
              <a:t>, </a:t>
            </a:r>
            <a:r>
              <a:rPr lang="cs-CZ" dirty="0" err="1"/>
              <a:t>salpingotomie</a:t>
            </a:r>
            <a:r>
              <a:rPr lang="cs-CZ" dirty="0"/>
              <a:t>, </a:t>
            </a:r>
            <a:r>
              <a:rPr lang="cs-CZ" smtClean="0"/>
              <a:t>metotrexát</a:t>
            </a:r>
            <a:r>
              <a:rPr lang="cs-CZ" dirty="0" smtClean="0"/>
              <a:t> </a:t>
            </a:r>
            <a:r>
              <a:rPr lang="cs-CZ" dirty="0"/>
              <a:t>u malé neporušené GEU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7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Mimoděložní těhotenství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462908" cy="5356593"/>
          </a:xfrm>
        </p:spPr>
      </p:pic>
    </p:spTree>
    <p:extLst>
      <p:ext uri="{BB962C8B-B14F-4D97-AF65-F5344CB8AC3E}">
        <p14:creationId xmlns:p14="http://schemas.microsoft.com/office/powerpoint/2010/main" val="5735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Mimoděložní těhotenství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2" y="1268413"/>
            <a:ext cx="6720416" cy="5040312"/>
          </a:xfrm>
        </p:spPr>
      </p:pic>
    </p:spTree>
    <p:extLst>
      <p:ext uri="{BB962C8B-B14F-4D97-AF65-F5344CB8AC3E}">
        <p14:creationId xmlns:p14="http://schemas.microsoft.com/office/powerpoint/2010/main" val="3640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788</Words>
  <Application>Microsoft Office PowerPoint</Application>
  <PresentationFormat>Předvádění na obrazovce (4:3)</PresentationFormat>
  <Paragraphs>146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Arial Narrow</vt:lpstr>
      <vt:lpstr>Calibri</vt:lpstr>
      <vt:lpstr>Tahoma</vt:lpstr>
      <vt:lpstr>Motiv systému Office</vt:lpstr>
      <vt:lpstr>Nepravidelnosti plodového vejce</vt:lpstr>
      <vt:lpstr>Nepravidelnosti plodového vejce</vt:lpstr>
      <vt:lpstr>Nepravidelnosti vývoje plodu</vt:lpstr>
      <vt:lpstr>Nepravidelnosti vývoje plodu</vt:lpstr>
      <vt:lpstr>Mimoděložní těhotenství</vt:lpstr>
      <vt:lpstr>Mimoděložní těhotenství</vt:lpstr>
      <vt:lpstr>Mimoděložní těhotenství</vt:lpstr>
      <vt:lpstr>Mimoděložní těhotenství</vt:lpstr>
      <vt:lpstr>Mimoděložní těhotenství</vt:lpstr>
      <vt:lpstr>VVV plodu</vt:lpstr>
      <vt:lpstr>VVV plodu</vt:lpstr>
      <vt:lpstr>Spina bifida</vt:lpstr>
      <vt:lpstr>vvv plodu</vt:lpstr>
      <vt:lpstr>vvv plodu – omfalokéla, gastroschíza</vt:lpstr>
      <vt:lpstr>Rh-izoimunizace</vt:lpstr>
      <vt:lpstr>Rh-izoimunizace</vt:lpstr>
      <vt:lpstr>Rh-izoimunizace</vt:lpstr>
      <vt:lpstr>Rh-izoimunizace</vt:lpstr>
      <vt:lpstr>Non-imunní hydrops plodu</vt:lpstr>
      <vt:lpstr>Patologie pupečníku</vt:lpstr>
      <vt:lpstr>Patologie pupečníku</vt:lpstr>
      <vt:lpstr>Patologie pupečníku</vt:lpstr>
      <vt:lpstr>Patologie placenty</vt:lpstr>
      <vt:lpstr>Patologie placenty</vt:lpstr>
      <vt:lpstr>Anomálie tvaru</vt:lpstr>
      <vt:lpstr>Degenerativní změny</vt:lpstr>
      <vt:lpstr>Placenta praevia</vt:lpstr>
      <vt:lpstr>Abrupce placenty</vt:lpstr>
      <vt:lpstr>Poruchy implantace placenty</vt:lpstr>
      <vt:lpstr>Nepravidelnosti plodových obalů</vt:lpstr>
      <vt:lpstr>Zánět plodových obalů</vt:lpstr>
      <vt:lpstr>Oligohydramnion, anhydramnion</vt:lpstr>
      <vt:lpstr>Polyhydramnion</vt:lpstr>
      <vt:lpstr>Děkuji za pozornost</vt:lpstr>
    </vt:vector>
  </TitlesOfParts>
  <Company>Pražská energetika,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Majda</cp:lastModifiedBy>
  <cp:revision>53</cp:revision>
  <dcterms:created xsi:type="dcterms:W3CDTF">2015-02-10T12:34:11Z</dcterms:created>
  <dcterms:modified xsi:type="dcterms:W3CDTF">2017-09-20T18:40:16Z</dcterms:modified>
</cp:coreProperties>
</file>