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8" r:id="rId6"/>
    <p:sldId id="266" r:id="rId7"/>
    <p:sldId id="267" r:id="rId8"/>
    <p:sldId id="269" r:id="rId9"/>
    <p:sldId id="273" r:id="rId10"/>
    <p:sldId id="270" r:id="rId11"/>
    <p:sldId id="288" r:id="rId12"/>
    <p:sldId id="289" r:id="rId13"/>
    <p:sldId id="272" r:id="rId14"/>
    <p:sldId id="271" r:id="rId15"/>
    <p:sldId id="274" r:id="rId16"/>
    <p:sldId id="275" r:id="rId17"/>
    <p:sldId id="276" r:id="rId18"/>
    <p:sldId id="277" r:id="rId19"/>
    <p:sldId id="278" r:id="rId20"/>
    <p:sldId id="279" r:id="rId21"/>
    <p:sldId id="280" r:id="rId22"/>
    <p:sldId id="281" r:id="rId23"/>
    <p:sldId id="290" r:id="rId24"/>
    <p:sldId id="282" r:id="rId25"/>
    <p:sldId id="287" r:id="rId26"/>
    <p:sldId id="283" r:id="rId27"/>
    <p:sldId id="284" r:id="rId28"/>
    <p:sldId id="291" r:id="rId29"/>
    <p:sldId id="285" r:id="rId30"/>
    <p:sldId id="286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B1F4"/>
    <a:srgbClr val="AE75F4"/>
    <a:srgbClr val="5D269F"/>
    <a:srgbClr val="CD4DED"/>
    <a:srgbClr val="B92CCA"/>
    <a:srgbClr val="D2FE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02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0" y="1484819"/>
            <a:ext cx="9144000" cy="2664296"/>
          </a:xfrm>
          <a:prstGeom prst="rect">
            <a:avLst/>
          </a:prstGeom>
          <a:solidFill>
            <a:srgbClr val="AE75F4"/>
          </a:solidFill>
          <a:ln w="6350">
            <a:solidFill>
              <a:srgbClr val="5D26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484785"/>
            <a:ext cx="7772400" cy="1332182"/>
          </a:xfrm>
        </p:spPr>
        <p:txBody>
          <a:bodyPr/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816967"/>
            <a:ext cx="6400800" cy="972073"/>
          </a:xfrm>
        </p:spPr>
        <p:txBody>
          <a:bodyPr>
            <a:norm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cxnSp>
        <p:nvCxnSpPr>
          <p:cNvPr id="10" name="Přímá spojnice 9"/>
          <p:cNvCxnSpPr/>
          <p:nvPr userDrawn="1"/>
        </p:nvCxnSpPr>
        <p:spPr>
          <a:xfrm>
            <a:off x="0" y="1484784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0" y="4149080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Zástupný symbol pro obrázek 15"/>
          <p:cNvSpPr>
            <a:spLocks noGrp="1"/>
          </p:cNvSpPr>
          <p:nvPr>
            <p:ph type="pic" sz="quarter" idx="13" hasCustomPrompt="1"/>
          </p:nvPr>
        </p:nvSpPr>
        <p:spPr>
          <a:xfrm>
            <a:off x="6732480" y="4365344"/>
            <a:ext cx="2160000" cy="2160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 smtClean="0"/>
              <a:t>Logo</a:t>
            </a:r>
            <a:endParaRPr lang="cs-CZ" dirty="0"/>
          </a:p>
        </p:txBody>
      </p:sp>
      <p:sp>
        <p:nvSpPr>
          <p:cNvPr id="18" name="Zástupný symbol pro text 17"/>
          <p:cNvSpPr>
            <a:spLocks noGrp="1"/>
          </p:cNvSpPr>
          <p:nvPr>
            <p:ph type="body" sz="quarter" idx="14" hasCustomPrompt="1"/>
          </p:nvPr>
        </p:nvSpPr>
        <p:spPr>
          <a:xfrm>
            <a:off x="4572001" y="3789363"/>
            <a:ext cx="3960440" cy="360362"/>
          </a:xfrm>
        </p:spPr>
        <p:txBody>
          <a:bodyPr>
            <a:noAutofit/>
          </a:bodyPr>
          <a:lstStyle>
            <a:lvl1pPr marL="0" indent="0" algn="r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Autor</a:t>
            </a:r>
            <a:endParaRPr lang="cs-CZ" dirty="0"/>
          </a:p>
        </p:txBody>
      </p:sp>
      <p:sp>
        <p:nvSpPr>
          <p:cNvPr id="19" name="Zástupný symbol pro text 17"/>
          <p:cNvSpPr>
            <a:spLocks noGrp="1"/>
          </p:cNvSpPr>
          <p:nvPr>
            <p:ph type="body" sz="quarter" idx="15" hasCustomPrompt="1"/>
          </p:nvPr>
        </p:nvSpPr>
        <p:spPr>
          <a:xfrm>
            <a:off x="683568" y="3788753"/>
            <a:ext cx="3888432" cy="360362"/>
          </a:xfrm>
        </p:spPr>
        <p:txBody>
          <a:bodyPr>
            <a:noAutofit/>
          </a:bodyPr>
          <a:lstStyle>
            <a:lvl1pPr marL="0" indent="0" algn="l">
              <a:buNone/>
              <a:defRPr sz="2000" b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smtClean="0"/>
              <a:t>Datum</a:t>
            </a:r>
            <a:endParaRPr lang="cs-CZ" dirty="0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7684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4522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bdélník 15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6235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o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délník 23"/>
          <p:cNvSpPr/>
          <p:nvPr userDrawn="1"/>
        </p:nvSpPr>
        <p:spPr>
          <a:xfrm>
            <a:off x="0" y="0"/>
            <a:ext cx="9144000" cy="1332148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27" name="Nadpis 1"/>
          <p:cNvSpPr>
            <a:spLocks noGrp="1"/>
          </p:cNvSpPr>
          <p:nvPr>
            <p:ph type="ctrTitle"/>
          </p:nvPr>
        </p:nvSpPr>
        <p:spPr>
          <a:xfrm>
            <a:off x="685800" y="8586"/>
            <a:ext cx="7772400" cy="756118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28" name="Podnadpis 2"/>
          <p:cNvSpPr>
            <a:spLocks noGrp="1"/>
          </p:cNvSpPr>
          <p:nvPr>
            <p:ph type="subTitle" idx="1"/>
          </p:nvPr>
        </p:nvSpPr>
        <p:spPr>
          <a:xfrm>
            <a:off x="971600" y="764704"/>
            <a:ext cx="7488832" cy="567444"/>
          </a:xfrm>
        </p:spPr>
        <p:txBody>
          <a:bodyPr>
            <a:normAutofit/>
          </a:bodyPr>
          <a:lstStyle>
            <a:lvl1pPr marL="0" indent="0" algn="l">
              <a:buNone/>
              <a:defRPr sz="2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29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198884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sp>
        <p:nvSpPr>
          <p:cNvPr id="14" name="Obdélník 13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5" name="Přímá spojnice 14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17"/>
          <p:cNvCxnSpPr/>
          <p:nvPr userDrawn="1"/>
        </p:nvCxnSpPr>
        <p:spPr>
          <a:xfrm>
            <a:off x="0" y="133214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86173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rivka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ástupný symbol pro obrázek 7"/>
          <p:cNvSpPr>
            <a:spLocks noGrp="1"/>
          </p:cNvSpPr>
          <p:nvPr>
            <p:ph type="pic" sz="quarter" idx="13"/>
          </p:nvPr>
        </p:nvSpPr>
        <p:spPr>
          <a:xfrm>
            <a:off x="72000" y="908720"/>
            <a:ext cx="9000000" cy="900000"/>
          </a:xfrm>
        </p:spPr>
        <p:txBody>
          <a:bodyPr/>
          <a:lstStyle>
            <a:lvl1pPr algn="l">
              <a:defRPr/>
            </a:lvl1pPr>
          </a:lstStyle>
          <a:p>
            <a:endParaRPr lang="cs-CZ" dirty="0"/>
          </a:p>
        </p:txBody>
      </p: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09687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40560"/>
          </a:xfrm>
        </p:spPr>
        <p:txBody>
          <a:bodyPr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3" name="Obdélník 12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bdélník 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1574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1" name="Přímá spojnice 10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Obdélník 11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nice 15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499184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916832"/>
            <a:ext cx="4040188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26876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916832"/>
            <a:ext cx="4041775" cy="420933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21" name="Obdélník 2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bdélník 2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4" name="Přímá spojnice 2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398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azek_vpra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643438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21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9" name="Přímá spojnice 18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bdélník 19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795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+obrázev_vle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644008" y="1268760"/>
            <a:ext cx="4038600" cy="48574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cxnSp>
        <p:nvCxnSpPr>
          <p:cNvPr id="13" name="Přímá spojnice 12"/>
          <p:cNvCxnSpPr/>
          <p:nvPr userDrawn="1"/>
        </p:nvCxnSpPr>
        <p:spPr>
          <a:xfrm>
            <a:off x="-9702" y="116632"/>
            <a:ext cx="9144000" cy="0"/>
          </a:xfrm>
          <a:prstGeom prst="line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délník 13"/>
          <p:cNvSpPr/>
          <p:nvPr userDrawn="1"/>
        </p:nvSpPr>
        <p:spPr>
          <a:xfrm>
            <a:off x="0" y="116632"/>
            <a:ext cx="9144000" cy="576064"/>
          </a:xfrm>
          <a:prstGeom prst="rect">
            <a:avLst/>
          </a:prstGeom>
          <a:solidFill>
            <a:schemeClr val="bg1">
              <a:lumMod val="85000"/>
            </a:schemeClr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7" name="Přímá spojnice 16"/>
          <p:cNvCxnSpPr/>
          <p:nvPr userDrawn="1"/>
        </p:nvCxnSpPr>
        <p:spPr>
          <a:xfrm>
            <a:off x="-9702" y="692696"/>
            <a:ext cx="915370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ástupný symbol pro obrázek 17"/>
          <p:cNvSpPr>
            <a:spLocks noGrp="1"/>
          </p:cNvSpPr>
          <p:nvPr>
            <p:ph type="pic" sz="quarter" idx="13"/>
          </p:nvPr>
        </p:nvSpPr>
        <p:spPr>
          <a:xfrm>
            <a:off x="456630" y="1268412"/>
            <a:ext cx="4043362" cy="4824883"/>
          </a:xfrm>
        </p:spPr>
        <p:txBody>
          <a:bodyPr/>
          <a:lstStyle/>
          <a:p>
            <a:endParaRPr lang="cs-CZ"/>
          </a:p>
        </p:txBody>
      </p:sp>
      <p:sp>
        <p:nvSpPr>
          <p:cNvPr id="19" name="Nadpis 1"/>
          <p:cNvSpPr>
            <a:spLocks noGrp="1"/>
          </p:cNvSpPr>
          <p:nvPr>
            <p:ph type="title" hasCustomPrompt="1"/>
          </p:nvPr>
        </p:nvSpPr>
        <p:spPr>
          <a:xfrm>
            <a:off x="457200" y="188640"/>
            <a:ext cx="8229600" cy="504056"/>
          </a:xfrm>
        </p:spPr>
        <p:txBody>
          <a:bodyPr>
            <a:no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15" name="Obdélník 14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0" name="Přímá spojnice 19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bdélník 20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22" name="Přímá spojnice 21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5314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 userDrawn="1"/>
        </p:nvSpPr>
        <p:spPr>
          <a:xfrm>
            <a:off x="0" y="6741368"/>
            <a:ext cx="9144000" cy="116632"/>
          </a:xfrm>
          <a:prstGeom prst="rect">
            <a:avLst/>
          </a:prstGeom>
          <a:solidFill>
            <a:srgbClr val="DBB1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2" name="Přímá spojnice 11"/>
          <p:cNvCxnSpPr/>
          <p:nvPr userDrawn="1"/>
        </p:nvCxnSpPr>
        <p:spPr>
          <a:xfrm>
            <a:off x="0" y="6741368"/>
            <a:ext cx="9144000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délník 12"/>
          <p:cNvSpPr/>
          <p:nvPr userDrawn="1"/>
        </p:nvSpPr>
        <p:spPr>
          <a:xfrm>
            <a:off x="0" y="0"/>
            <a:ext cx="9144000" cy="116632"/>
          </a:xfrm>
          <a:prstGeom prst="rect">
            <a:avLst/>
          </a:prstGeom>
          <a:solidFill>
            <a:srgbClr val="AE75F4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bg2"/>
              </a:solidFill>
            </a:endParaRPr>
          </a:p>
        </p:txBody>
      </p:sp>
      <p:cxnSp>
        <p:nvCxnSpPr>
          <p:cNvPr id="14" name="Přímá spojnice 13"/>
          <p:cNvCxnSpPr/>
          <p:nvPr userDrawn="1"/>
        </p:nvCxnSpPr>
        <p:spPr>
          <a:xfrm>
            <a:off x="-9702" y="116632"/>
            <a:ext cx="9153702" cy="0"/>
          </a:xfrm>
          <a:prstGeom prst="line">
            <a:avLst/>
          </a:prstGeom>
          <a:ln>
            <a:solidFill>
              <a:srgbClr val="5D269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6268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273F-5DD5-4897-9A34-3ED133266920}" type="datetimeFigureOut">
              <a:rPr lang="cs-CZ" smtClean="0"/>
              <a:t>24.09.2017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7624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7624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9F5659-ED45-4E89-801C-DE3F016F194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5524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61" r:id="rId4"/>
    <p:sldLayoutId id="2147483652" r:id="rId5"/>
    <p:sldLayoutId id="2147483653" r:id="rId6"/>
    <p:sldLayoutId id="2147483663" r:id="rId7"/>
    <p:sldLayoutId id="2147483664" r:id="rId8"/>
    <p:sldLayoutId id="2147483655" r:id="rId9"/>
    <p:sldLayoutId id="2147483656" r:id="rId10"/>
    <p:sldLayoutId id="21474836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bg1">
            <a:lumMod val="75000"/>
          </a:schemeClr>
        </a:buClr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 Narrow" panose="020B0606020202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cs.wikipedia.org/wiki/Gram" TargetMode="Externa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IUGR. Intrauterinní smrt.</a:t>
            </a:r>
            <a:endParaRPr lang="cs-CZ" dirty="0"/>
          </a:p>
        </p:txBody>
      </p:sp>
      <p:sp>
        <p:nvSpPr>
          <p:cNvPr id="4" name="Zástupný symbol pro obrázek 3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Zástupný symbol pro text 4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 smtClean="0"/>
              <a:t>MUDr. Magdalena Kučerová</a:t>
            </a:r>
            <a:endParaRPr lang="cs-CZ" dirty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cs-CZ" dirty="0" smtClean="0"/>
              <a:t>1.10.2015</a:t>
            </a:r>
            <a:endParaRPr lang="cs-CZ" dirty="0"/>
          </a:p>
        </p:txBody>
      </p:sp>
      <p:pic>
        <p:nvPicPr>
          <p:cNvPr id="7" name="Zástupný symbol pro obrázek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" b="37"/>
          <a:stretch>
            <a:fillRect/>
          </a:stretch>
        </p:blipFill>
        <p:spPr>
          <a:xfrm>
            <a:off x="6732240" y="4365104"/>
            <a:ext cx="2160000" cy="21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075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IUGR -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UZ monitorace plodu (po týdnu až denně)</a:t>
            </a:r>
          </a:p>
          <a:p>
            <a:r>
              <a:rPr lang="cs-CZ" dirty="0" smtClean="0"/>
              <a:t>Při zhoršení hospitalizace, ukončení těhotenství</a:t>
            </a:r>
          </a:p>
          <a:p>
            <a:endParaRPr lang="cs-CZ" dirty="0"/>
          </a:p>
          <a:p>
            <a:r>
              <a:rPr lang="cs-CZ" dirty="0" smtClean="0"/>
              <a:t>ZÁLEŽÍ NA GESTAČNÍM TÝDNU!</a:t>
            </a:r>
          </a:p>
          <a:p>
            <a:r>
              <a:rPr lang="cs-CZ" dirty="0" smtClean="0"/>
              <a:t>Menší týdny monitorace, po 35.tt ukončení při progresi, nad 37.tt ukončení hned (indukce, SC)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8264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Late </a:t>
            </a:r>
            <a:r>
              <a:rPr lang="cs-CZ" dirty="0" err="1" smtClean="0"/>
              <a:t>onset</a:t>
            </a:r>
            <a:r>
              <a:rPr lang="cs-CZ" dirty="0" smtClean="0"/>
              <a:t> IUGR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Moderní klasifikace</a:t>
            </a:r>
          </a:p>
          <a:p>
            <a:pPr lvl="1"/>
            <a:r>
              <a:rPr lang="cs-CZ" dirty="0" smtClean="0"/>
              <a:t>Časný IUGR (early-</a:t>
            </a:r>
            <a:r>
              <a:rPr lang="cs-CZ" dirty="0" err="1" smtClean="0"/>
              <a:t>onset</a:t>
            </a:r>
            <a:r>
              <a:rPr lang="cs-CZ" dirty="0" smtClean="0"/>
              <a:t>): klasický </a:t>
            </a:r>
            <a:r>
              <a:rPr lang="cs-CZ" dirty="0" err="1" smtClean="0"/>
              <a:t>dysproporcionální</a:t>
            </a:r>
            <a:endParaRPr lang="cs-CZ" dirty="0" smtClean="0"/>
          </a:p>
          <a:p>
            <a:pPr lvl="1"/>
            <a:r>
              <a:rPr lang="cs-CZ" dirty="0" smtClean="0"/>
              <a:t>Pozdní IUGR (</a:t>
            </a:r>
            <a:r>
              <a:rPr lang="cs-CZ" dirty="0" err="1" smtClean="0"/>
              <a:t>late-onset</a:t>
            </a:r>
            <a:r>
              <a:rPr lang="cs-CZ" dirty="0" smtClean="0"/>
              <a:t>)</a:t>
            </a:r>
          </a:p>
          <a:p>
            <a:endParaRPr lang="cs-CZ" dirty="0"/>
          </a:p>
          <a:p>
            <a:r>
              <a:rPr lang="cs-CZ" dirty="0" smtClean="0"/>
              <a:t>Hypoxický </a:t>
            </a:r>
            <a:r>
              <a:rPr lang="cs-CZ" dirty="0" err="1" smtClean="0"/>
              <a:t>insult</a:t>
            </a:r>
            <a:r>
              <a:rPr lang="cs-CZ" dirty="0" smtClean="0"/>
              <a:t> může přijít i v pozdějších fázích těhotenství</a:t>
            </a:r>
          </a:p>
          <a:p>
            <a:r>
              <a:rPr lang="cs-CZ" dirty="0" smtClean="0"/>
              <a:t>Větší hmotnost – větší nároky na živiny a kyslík, rychlejší dekompenzace</a:t>
            </a:r>
          </a:p>
          <a:p>
            <a:r>
              <a:rPr lang="cs-CZ" dirty="0" smtClean="0"/>
              <a:t>Nereaguje zástavou růstu, ale rovnou centralizací oběhu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9672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Late </a:t>
            </a:r>
            <a:r>
              <a:rPr lang="cs-CZ" dirty="0" err="1" smtClean="0"/>
              <a:t>onset</a:t>
            </a:r>
            <a:r>
              <a:rPr lang="cs-CZ" dirty="0" smtClean="0"/>
              <a:t> IUGR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Záchyt obtížný, zatím není rutinní UZ </a:t>
            </a:r>
            <a:r>
              <a:rPr lang="cs-CZ" dirty="0" err="1" smtClean="0"/>
              <a:t>screening</a:t>
            </a:r>
            <a:r>
              <a:rPr lang="cs-CZ" dirty="0" smtClean="0"/>
              <a:t> ve 36.tt</a:t>
            </a:r>
          </a:p>
          <a:p>
            <a:r>
              <a:rPr lang="cs-CZ" dirty="0" smtClean="0"/>
              <a:t>Snížené vnímání pohybů, opakovaně suspektní CTG</a:t>
            </a:r>
          </a:p>
          <a:p>
            <a:r>
              <a:rPr lang="cs-CZ" dirty="0" smtClean="0"/>
              <a:t>Dg: UZ </a:t>
            </a:r>
            <a:r>
              <a:rPr lang="cs-CZ" dirty="0" err="1" smtClean="0"/>
              <a:t>flowmetrie</a:t>
            </a:r>
            <a:r>
              <a:rPr lang="cs-CZ" dirty="0" smtClean="0"/>
              <a:t>! Nestačí průtok v a. </a:t>
            </a:r>
            <a:r>
              <a:rPr lang="cs-CZ" dirty="0" err="1" smtClean="0"/>
              <a:t>umbilicalis</a:t>
            </a:r>
            <a:r>
              <a:rPr lang="cs-CZ" dirty="0" smtClean="0"/>
              <a:t>!</a:t>
            </a:r>
            <a:r>
              <a:rPr lang="cs-CZ" dirty="0"/>
              <a:t> </a:t>
            </a:r>
            <a:r>
              <a:rPr lang="cs-CZ" dirty="0" smtClean="0"/>
              <a:t>Nutný i průtok v </a:t>
            </a:r>
            <a:r>
              <a:rPr lang="cs-CZ" dirty="0" err="1" smtClean="0"/>
              <a:t>a.cerebri</a:t>
            </a:r>
            <a:r>
              <a:rPr lang="cs-CZ" dirty="0" smtClean="0"/>
              <a:t> media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může chybět váha pod 10.pct i </a:t>
            </a:r>
            <a:r>
              <a:rPr lang="cs-CZ" dirty="0" err="1" smtClean="0"/>
              <a:t>oligohydramnion</a:t>
            </a:r>
            <a:endParaRPr lang="cs-CZ" dirty="0" smtClean="0"/>
          </a:p>
          <a:p>
            <a:pPr lvl="1"/>
            <a:r>
              <a:rPr lang="cs-CZ" dirty="0" smtClean="0"/>
              <a:t>T: indukce porodu, ev. S.C.</a:t>
            </a:r>
          </a:p>
        </p:txBody>
      </p:sp>
    </p:spTree>
    <p:extLst>
      <p:ext uri="{BB962C8B-B14F-4D97-AF65-F5344CB8AC3E}">
        <p14:creationId xmlns:p14="http://schemas.microsoft.com/office/powerpoint/2010/main" val="11740580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Intrauterinní smrt plodu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Abortus. Fetus </a:t>
            </a:r>
            <a:r>
              <a:rPr lang="cs-CZ" dirty="0" err="1" smtClean="0"/>
              <a:t>mortus</a:t>
            </a:r>
            <a:r>
              <a:rPr lang="cs-CZ" dirty="0" smtClean="0"/>
              <a:t>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7071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Abortus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 smtClean="0"/>
              <a:t>Plodem </a:t>
            </a:r>
            <a:r>
              <a:rPr lang="cs-CZ" i="1" dirty="0"/>
              <a:t>po potratu se rozumí plod, který po úplném vypuzení nebo vynětí z těla matčina neprojevuje ani jednu ze známek života a současně jeho porodní hmotnost je nižší než 500 </a:t>
            </a:r>
            <a:r>
              <a:rPr lang="cs-CZ" i="1" dirty="0">
                <a:hlinkClick r:id="rId2" tooltip="Gram"/>
              </a:rPr>
              <a:t>g</a:t>
            </a:r>
            <a:r>
              <a:rPr lang="cs-CZ" i="1" dirty="0"/>
              <a:t>, a pokud ji nelze zjistit, jestliže je těhotenství kratší než 22 </a:t>
            </a:r>
            <a:r>
              <a:rPr lang="cs-CZ" i="1" dirty="0" smtClean="0"/>
              <a:t>týdny</a:t>
            </a:r>
            <a:endParaRPr lang="cs-CZ" i="1" dirty="0"/>
          </a:p>
          <a:p>
            <a:endParaRPr lang="cs-CZ" i="1" dirty="0" smtClean="0"/>
          </a:p>
          <a:p>
            <a:r>
              <a:rPr lang="cs-CZ" i="1" dirty="0" smtClean="0"/>
              <a:t>= plod bez známek života pod 500 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55562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Abortus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/>
              <a:t>abortus </a:t>
            </a:r>
            <a:r>
              <a:rPr lang="cs-CZ" u="sng" dirty="0" err="1"/>
              <a:t>spontaneus</a:t>
            </a:r>
            <a:endParaRPr lang="cs-CZ" sz="3200" dirty="0"/>
          </a:p>
          <a:p>
            <a:pPr lvl="2"/>
            <a:r>
              <a:rPr lang="cs-CZ" dirty="0" err="1"/>
              <a:t>completus</a:t>
            </a:r>
            <a:endParaRPr lang="cs-CZ" sz="2800" dirty="0"/>
          </a:p>
          <a:p>
            <a:pPr lvl="2"/>
            <a:r>
              <a:rPr lang="cs-CZ" dirty="0" err="1"/>
              <a:t>incompletus</a:t>
            </a:r>
            <a:endParaRPr lang="cs-CZ" sz="2800" dirty="0"/>
          </a:p>
          <a:p>
            <a:pPr lvl="2"/>
            <a:r>
              <a:rPr lang="cs-CZ" dirty="0" err="1"/>
              <a:t>missed</a:t>
            </a:r>
            <a:r>
              <a:rPr lang="cs-CZ" dirty="0"/>
              <a:t> </a:t>
            </a:r>
            <a:r>
              <a:rPr lang="cs-CZ" dirty="0" err="1"/>
              <a:t>abortion</a:t>
            </a:r>
            <a:r>
              <a:rPr lang="cs-CZ" dirty="0"/>
              <a:t> (bez jakýchkoliv klinických příznaků)</a:t>
            </a:r>
            <a:endParaRPr lang="cs-CZ" sz="2800" dirty="0"/>
          </a:p>
          <a:p>
            <a:pPr lvl="1"/>
            <a:r>
              <a:rPr lang="cs-CZ" dirty="0"/>
              <a:t>abortus </a:t>
            </a:r>
            <a:r>
              <a:rPr lang="cs-CZ" u="sng" dirty="0" err="1"/>
              <a:t>arteficialis</a:t>
            </a:r>
            <a:r>
              <a:rPr lang="cs-CZ" u="sng" dirty="0"/>
              <a:t> (</a:t>
            </a:r>
            <a:r>
              <a:rPr lang="cs-CZ" u="sng" dirty="0" err="1"/>
              <a:t>inductus</a:t>
            </a:r>
            <a:r>
              <a:rPr lang="cs-CZ" u="sng" dirty="0"/>
              <a:t>)</a:t>
            </a:r>
            <a:endParaRPr lang="cs-CZ" sz="3200" dirty="0"/>
          </a:p>
          <a:p>
            <a:pPr lvl="2"/>
            <a:r>
              <a:rPr lang="cs-CZ" dirty="0" err="1"/>
              <a:t>legalis</a:t>
            </a:r>
            <a:r>
              <a:rPr lang="cs-CZ" dirty="0"/>
              <a:t> – dle zákona ČNR o umělém přerušení těhotenství(č. 66/1986)</a:t>
            </a:r>
            <a:endParaRPr lang="cs-CZ" sz="2800" dirty="0"/>
          </a:p>
          <a:p>
            <a:pPr lvl="2"/>
            <a:r>
              <a:rPr lang="cs-CZ" dirty="0" err="1"/>
              <a:t>criminalis</a:t>
            </a:r>
            <a:endParaRPr lang="cs-CZ" sz="28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0705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Abortus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Časný – do 12.t.t. (lze na přání ženy)</a:t>
            </a:r>
          </a:p>
          <a:p>
            <a:r>
              <a:rPr lang="cs-CZ" dirty="0" smtClean="0"/>
              <a:t>Pozdní – 12.- 24.t.t. (z lékařské indikace)</a:t>
            </a:r>
          </a:p>
          <a:p>
            <a:endParaRPr lang="cs-CZ" dirty="0"/>
          </a:p>
          <a:p>
            <a:endParaRPr lang="cs-CZ" dirty="0" smtClean="0"/>
          </a:p>
          <a:p>
            <a:r>
              <a:rPr lang="cs-CZ" dirty="0" smtClean="0"/>
              <a:t>Nekomplikovaný – </a:t>
            </a:r>
            <a:r>
              <a:rPr lang="cs-CZ" dirty="0" err="1" smtClean="0"/>
              <a:t>imminens</a:t>
            </a:r>
            <a:r>
              <a:rPr lang="cs-CZ" dirty="0" smtClean="0"/>
              <a:t>, </a:t>
            </a:r>
            <a:r>
              <a:rPr lang="cs-CZ" dirty="0" err="1" smtClean="0"/>
              <a:t>incipiens</a:t>
            </a:r>
            <a:r>
              <a:rPr lang="cs-CZ" dirty="0" smtClean="0"/>
              <a:t>, in </a:t>
            </a:r>
            <a:r>
              <a:rPr lang="cs-CZ" dirty="0" err="1" smtClean="0"/>
              <a:t>cursu</a:t>
            </a:r>
            <a:endParaRPr lang="cs-CZ" dirty="0" smtClean="0"/>
          </a:p>
          <a:p>
            <a:r>
              <a:rPr lang="cs-CZ" dirty="0" smtClean="0"/>
              <a:t>Komplikovaný – krvácení, infekce, protrahovaný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4533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Abortus - příčiny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u="sng" dirty="0"/>
              <a:t>ze strany plodu </a:t>
            </a:r>
            <a:endParaRPr lang="cs-CZ" sz="3600" dirty="0"/>
          </a:p>
          <a:p>
            <a:pPr lvl="1"/>
            <a:r>
              <a:rPr lang="cs-CZ" dirty="0" smtClean="0"/>
              <a:t>VVV</a:t>
            </a:r>
            <a:r>
              <a:rPr lang="cs-CZ" dirty="0"/>
              <a:t>,  poruchy implantace, poruchy placenty</a:t>
            </a:r>
          </a:p>
          <a:p>
            <a:pPr marL="0" indent="0">
              <a:buNone/>
            </a:pPr>
            <a:endParaRPr lang="cs-CZ" sz="3600" dirty="0"/>
          </a:p>
          <a:p>
            <a:pPr lvl="0"/>
            <a:r>
              <a:rPr lang="cs-CZ" u="sng" dirty="0"/>
              <a:t>ze strany matky</a:t>
            </a:r>
            <a:endParaRPr lang="cs-CZ" sz="3600" dirty="0"/>
          </a:p>
          <a:p>
            <a:pPr lvl="1"/>
            <a:r>
              <a:rPr lang="cs-CZ" dirty="0" smtClean="0"/>
              <a:t>Toxické - těžký </a:t>
            </a:r>
            <a:r>
              <a:rPr lang="cs-CZ" dirty="0"/>
              <a:t>abusus (nikotin, alkohol, </a:t>
            </a:r>
            <a:r>
              <a:rPr lang="cs-CZ" dirty="0" smtClean="0"/>
              <a:t>drogy)</a:t>
            </a:r>
            <a:r>
              <a:rPr lang="cs-CZ" u="sng" dirty="0" smtClean="0"/>
              <a:t>,</a:t>
            </a:r>
            <a:r>
              <a:rPr lang="cs-CZ" dirty="0" smtClean="0"/>
              <a:t>radiace</a:t>
            </a:r>
            <a:r>
              <a:rPr lang="cs-CZ" dirty="0"/>
              <a:t>, expozice chemickým </a:t>
            </a:r>
            <a:r>
              <a:rPr lang="cs-CZ" dirty="0" smtClean="0"/>
              <a:t>látkám, toxické léky</a:t>
            </a:r>
            <a:endParaRPr lang="cs-CZ" sz="3200" dirty="0"/>
          </a:p>
          <a:p>
            <a:pPr lvl="1"/>
            <a:r>
              <a:rPr lang="cs-CZ" dirty="0"/>
              <a:t>úrazy</a:t>
            </a:r>
            <a:endParaRPr lang="cs-CZ" sz="3200" dirty="0"/>
          </a:p>
          <a:p>
            <a:pPr lvl="1"/>
            <a:r>
              <a:rPr lang="cs-CZ" dirty="0"/>
              <a:t>anatomické – VVV, myomy, inkompetence hrdla</a:t>
            </a:r>
            <a:endParaRPr lang="cs-CZ" sz="3200" dirty="0"/>
          </a:p>
          <a:p>
            <a:pPr lvl="1"/>
            <a:r>
              <a:rPr lang="cs-CZ" dirty="0"/>
              <a:t>hormonální – </a:t>
            </a:r>
            <a:r>
              <a:rPr lang="cs-CZ" dirty="0" err="1"/>
              <a:t>luteální</a:t>
            </a:r>
            <a:r>
              <a:rPr lang="cs-CZ" dirty="0"/>
              <a:t> insuficience, </a:t>
            </a:r>
            <a:r>
              <a:rPr lang="cs-CZ" dirty="0" err="1"/>
              <a:t>tyreopatie</a:t>
            </a:r>
            <a:r>
              <a:rPr lang="cs-CZ" dirty="0"/>
              <a:t>, </a:t>
            </a:r>
            <a:r>
              <a:rPr lang="cs-CZ" dirty="0" err="1"/>
              <a:t>dekomp</a:t>
            </a:r>
            <a:r>
              <a:rPr lang="cs-CZ" dirty="0"/>
              <a:t>. DM</a:t>
            </a:r>
            <a:endParaRPr lang="cs-CZ" sz="3200" dirty="0"/>
          </a:p>
          <a:p>
            <a:pPr lvl="1"/>
            <a:r>
              <a:rPr lang="cs-CZ" dirty="0"/>
              <a:t>infekční</a:t>
            </a:r>
            <a:endParaRPr lang="cs-CZ" sz="3200" dirty="0"/>
          </a:p>
          <a:p>
            <a:pPr lvl="1"/>
            <a:r>
              <a:rPr lang="cs-CZ" dirty="0" err="1"/>
              <a:t>koagulopatie</a:t>
            </a:r>
            <a:endParaRPr lang="cs-CZ" sz="3200" dirty="0"/>
          </a:p>
          <a:p>
            <a:pPr lvl="1"/>
            <a:r>
              <a:rPr lang="cs-CZ" dirty="0"/>
              <a:t>imunologické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39191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Abortus - dg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/>
              <a:t>anamnéza – krvácení, bolesti v podbřišku, </a:t>
            </a:r>
            <a:endParaRPr lang="cs-CZ" dirty="0" smtClean="0"/>
          </a:p>
          <a:p>
            <a:pPr lvl="0"/>
            <a:r>
              <a:rPr lang="cs-CZ" dirty="0" err="1" smtClean="0"/>
              <a:t>gyn.vyš</a:t>
            </a:r>
            <a:r>
              <a:rPr lang="cs-CZ" dirty="0"/>
              <a:t>. - vyloučení jiné příčiny  krvácení, otevírání hrdla, velikost dělohy</a:t>
            </a:r>
            <a:endParaRPr lang="cs-CZ" sz="3600" dirty="0"/>
          </a:p>
          <a:p>
            <a:pPr lvl="0"/>
            <a:r>
              <a:rPr lang="cs-CZ" dirty="0"/>
              <a:t>UZ – průkaz AS plodu, tvar gestačního váčku, </a:t>
            </a:r>
            <a:r>
              <a:rPr lang="cs-CZ" dirty="0" err="1"/>
              <a:t>retroplacentární</a:t>
            </a:r>
            <a:r>
              <a:rPr lang="cs-CZ" dirty="0"/>
              <a:t> hematom, </a:t>
            </a:r>
            <a:r>
              <a:rPr lang="cs-CZ" dirty="0" err="1"/>
              <a:t>cervikometrie</a:t>
            </a:r>
            <a:endParaRPr lang="cs-CZ" sz="3600" dirty="0"/>
          </a:p>
          <a:p>
            <a:pPr lvl="0"/>
            <a:r>
              <a:rPr lang="cs-CZ" dirty="0"/>
              <a:t>Laboratoř</a:t>
            </a:r>
            <a:endParaRPr lang="cs-CZ" sz="3600" dirty="0"/>
          </a:p>
          <a:p>
            <a:pPr lvl="1"/>
            <a:r>
              <a:rPr lang="cs-CZ" dirty="0"/>
              <a:t>dynamika </a:t>
            </a:r>
            <a:r>
              <a:rPr lang="cs-CZ" dirty="0" err="1" smtClean="0"/>
              <a:t>hCG</a:t>
            </a:r>
            <a:endParaRPr lang="cs-CZ" sz="32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327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Abortus - terapie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AB </a:t>
            </a:r>
            <a:r>
              <a:rPr lang="cs-CZ" dirty="0" err="1" smtClean="0"/>
              <a:t>imminens</a:t>
            </a:r>
            <a:r>
              <a:rPr lang="cs-CZ" dirty="0" smtClean="0"/>
              <a:t>: klid na lůžku, hemostyptika, </a:t>
            </a:r>
            <a:r>
              <a:rPr lang="cs-CZ" dirty="0" err="1" smtClean="0"/>
              <a:t>Utrogestan</a:t>
            </a:r>
            <a:endParaRPr lang="cs-CZ" dirty="0" smtClean="0"/>
          </a:p>
          <a:p>
            <a:r>
              <a:rPr lang="cs-CZ" dirty="0" smtClean="0"/>
              <a:t>AB in </a:t>
            </a:r>
            <a:r>
              <a:rPr lang="cs-CZ" dirty="0" err="1" smtClean="0"/>
              <a:t>cursu</a:t>
            </a:r>
            <a:r>
              <a:rPr lang="cs-CZ" dirty="0" smtClean="0"/>
              <a:t>: analgetika, oxytocin, RCUI</a:t>
            </a:r>
          </a:p>
          <a:p>
            <a:r>
              <a:rPr lang="cs-CZ" dirty="0" err="1" smtClean="0"/>
              <a:t>Missed</a:t>
            </a:r>
            <a:r>
              <a:rPr lang="cs-CZ" dirty="0" smtClean="0"/>
              <a:t> AB: RCUI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5527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Intrauterinní růstová restrikce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(retardace)</a:t>
            </a:r>
            <a:endParaRPr lang="cs-CZ" dirty="0"/>
          </a:p>
        </p:txBody>
      </p:sp>
      <p:pic>
        <p:nvPicPr>
          <p:cNvPr id="9" name="Zástupný symbol pro obrázek 8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3" b="3483"/>
          <a:stretch>
            <a:fillRect/>
          </a:stretch>
        </p:blipFill>
        <p:spPr>
          <a:xfrm>
            <a:off x="1763713" y="1484313"/>
            <a:ext cx="5472112" cy="5184775"/>
          </a:xfrm>
        </p:spPr>
      </p:pic>
    </p:spTree>
    <p:extLst>
      <p:ext uri="{BB962C8B-B14F-4D97-AF65-F5344CB8AC3E}">
        <p14:creationId xmlns:p14="http://schemas.microsoft.com/office/powerpoint/2010/main" val="2359134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Fetus </a:t>
            </a:r>
            <a:r>
              <a:rPr lang="cs-CZ" dirty="0" err="1" smtClean="0"/>
              <a:t>mortus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IUFD (</a:t>
            </a:r>
            <a:r>
              <a:rPr lang="cs-CZ" dirty="0" err="1" smtClean="0"/>
              <a:t>intrauterine</a:t>
            </a:r>
            <a:r>
              <a:rPr lang="cs-CZ" dirty="0" smtClean="0"/>
              <a:t> </a:t>
            </a:r>
            <a:r>
              <a:rPr lang="cs-CZ" dirty="0" err="1" smtClean="0"/>
              <a:t>fetal</a:t>
            </a:r>
            <a:r>
              <a:rPr lang="cs-CZ" dirty="0" smtClean="0"/>
              <a:t> </a:t>
            </a:r>
            <a:r>
              <a:rPr lang="cs-CZ" dirty="0" err="1" smtClean="0"/>
              <a:t>death</a:t>
            </a:r>
            <a:r>
              <a:rPr lang="cs-CZ" dirty="0" smtClean="0"/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08281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Fetus </a:t>
            </a:r>
            <a:r>
              <a:rPr lang="cs-CZ" dirty="0" err="1" smtClean="0"/>
              <a:t>mortus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Porod mrtvého plodu nad 500 g</a:t>
            </a:r>
          </a:p>
          <a:p>
            <a:pPr lvl="0"/>
            <a:r>
              <a:rPr lang="cs-CZ" dirty="0"/>
              <a:t>2-3 promile, v ČR </a:t>
            </a:r>
            <a:r>
              <a:rPr lang="cs-CZ" dirty="0" smtClean="0"/>
              <a:t>dlouhodobě </a:t>
            </a:r>
            <a:r>
              <a:rPr lang="cs-CZ" dirty="0"/>
              <a:t>stabilní</a:t>
            </a:r>
          </a:p>
          <a:p>
            <a:pPr lvl="0"/>
            <a:r>
              <a:rPr lang="cs-CZ" dirty="0"/>
              <a:t>Ve 20-50% nejasné, riziko se stářím </a:t>
            </a:r>
            <a:r>
              <a:rPr lang="cs-CZ" dirty="0" smtClean="0"/>
              <a:t>těhotenství </a:t>
            </a:r>
            <a:r>
              <a:rPr lang="cs-CZ" dirty="0"/>
              <a:t>klesá (po termínu se mírně zvýší)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5256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Fetus </a:t>
            </a:r>
            <a:r>
              <a:rPr lang="cs-CZ" dirty="0" err="1" smtClean="0"/>
              <a:t>mortus</a:t>
            </a:r>
            <a:r>
              <a:rPr lang="cs-CZ" dirty="0" smtClean="0"/>
              <a:t> - příčiny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cs-CZ" u="sng" dirty="0"/>
              <a:t>Ze strany matky</a:t>
            </a:r>
            <a:r>
              <a:rPr lang="cs-CZ" dirty="0"/>
              <a:t> –  </a:t>
            </a:r>
            <a:r>
              <a:rPr lang="cs-CZ" dirty="0" err="1"/>
              <a:t>gestózy</a:t>
            </a:r>
            <a:r>
              <a:rPr lang="cs-CZ" dirty="0"/>
              <a:t>, DM, chronická onemocnění: ledvin, jater, srdce, cév, plic, APS, trombotické stavy, abusus, infekce</a:t>
            </a:r>
          </a:p>
          <a:p>
            <a:pPr lvl="0"/>
            <a:r>
              <a:rPr lang="cs-CZ" u="sng" dirty="0"/>
              <a:t>Ze strany plodu</a:t>
            </a:r>
            <a:r>
              <a:rPr lang="cs-CZ" dirty="0"/>
              <a:t> – </a:t>
            </a:r>
            <a:r>
              <a:rPr lang="cs-CZ" dirty="0" err="1"/>
              <a:t>chromozomání</a:t>
            </a:r>
            <a:r>
              <a:rPr lang="cs-CZ" dirty="0"/>
              <a:t> aberace, </a:t>
            </a:r>
            <a:r>
              <a:rPr lang="cs-CZ" dirty="0" smtClean="0"/>
              <a:t>strukturální </a:t>
            </a:r>
            <a:r>
              <a:rPr lang="cs-CZ" dirty="0"/>
              <a:t>malformace, vrozené poruchy metabolismu, TTTS, imunní/</a:t>
            </a:r>
            <a:r>
              <a:rPr lang="cs-CZ" dirty="0" err="1"/>
              <a:t>nonimunní</a:t>
            </a:r>
            <a:r>
              <a:rPr lang="cs-CZ" dirty="0"/>
              <a:t> hydrops, infekce (toxoplazmóza, listerióza, lues, brucelóza, </a:t>
            </a:r>
            <a:r>
              <a:rPr lang="cs-CZ" dirty="0" smtClean="0"/>
              <a:t>zarděnky, </a:t>
            </a:r>
            <a:r>
              <a:rPr lang="cs-CZ" dirty="0" err="1" smtClean="0"/>
              <a:t>herpesviry</a:t>
            </a:r>
            <a:r>
              <a:rPr lang="cs-CZ" dirty="0" smtClean="0"/>
              <a:t>, </a:t>
            </a:r>
            <a:r>
              <a:rPr lang="cs-CZ" dirty="0" err="1" smtClean="0"/>
              <a:t>coxackie</a:t>
            </a:r>
            <a:r>
              <a:rPr lang="cs-CZ" dirty="0" smtClean="0"/>
              <a:t> </a:t>
            </a:r>
            <a:r>
              <a:rPr lang="cs-CZ" dirty="0"/>
              <a:t>B3, CMV, </a:t>
            </a:r>
            <a:r>
              <a:rPr lang="cs-CZ" dirty="0" err="1"/>
              <a:t>parvovirus</a:t>
            </a:r>
            <a:r>
              <a:rPr lang="cs-CZ" dirty="0"/>
              <a:t> B19)</a:t>
            </a:r>
          </a:p>
          <a:p>
            <a:pPr lvl="0"/>
            <a:r>
              <a:rPr lang="cs-CZ" u="sng" dirty="0"/>
              <a:t>Ze strany placenty a pupečníku</a:t>
            </a:r>
            <a:r>
              <a:rPr lang="cs-CZ" dirty="0"/>
              <a:t> –insuficience placenty, abrupce, </a:t>
            </a:r>
            <a:r>
              <a:rPr lang="cs-CZ" dirty="0" err="1"/>
              <a:t>chorioamniitis</a:t>
            </a:r>
            <a:r>
              <a:rPr lang="cs-CZ" dirty="0"/>
              <a:t>, tumory placenty (hemangiom, teratom), trombóza cév pupečníku, strangulace pupečníku, FM krvácení, hemangiomy pupečníku, </a:t>
            </a:r>
            <a:r>
              <a:rPr lang="cs-CZ" dirty="0" err="1"/>
              <a:t>vasa</a:t>
            </a:r>
            <a:r>
              <a:rPr lang="cs-CZ" dirty="0"/>
              <a:t> </a:t>
            </a:r>
            <a:r>
              <a:rPr lang="cs-CZ" dirty="0" err="1"/>
              <a:t>praevia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859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Fetus </a:t>
            </a:r>
            <a:r>
              <a:rPr lang="cs-CZ" dirty="0" err="1" smtClean="0"/>
              <a:t>mortus</a:t>
            </a:r>
            <a:r>
              <a:rPr lang="cs-CZ" dirty="0" smtClean="0"/>
              <a:t> - příčiny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Odvratitelné</a:t>
            </a:r>
          </a:p>
          <a:p>
            <a:pPr lvl="1"/>
            <a:r>
              <a:rPr lang="cs-CZ" dirty="0" smtClean="0"/>
              <a:t>IUGR, DM, HT, PE, HELLP </a:t>
            </a:r>
            <a:r>
              <a:rPr lang="cs-CZ" dirty="0" err="1" smtClean="0"/>
              <a:t>sy</a:t>
            </a:r>
            <a:r>
              <a:rPr lang="cs-CZ" dirty="0" smtClean="0"/>
              <a:t>, </a:t>
            </a:r>
            <a:r>
              <a:rPr lang="cs-CZ" dirty="0" err="1" smtClean="0"/>
              <a:t>Rh-izoim</a:t>
            </a:r>
            <a:r>
              <a:rPr lang="cs-CZ" dirty="0" smtClean="0"/>
              <a:t>., cholestáza</a:t>
            </a:r>
          </a:p>
          <a:p>
            <a:r>
              <a:rPr lang="cs-CZ" dirty="0" smtClean="0"/>
              <a:t>Obtížně odvratitelné</a:t>
            </a:r>
          </a:p>
          <a:p>
            <a:pPr lvl="1"/>
            <a:r>
              <a:rPr lang="cs-CZ" dirty="0" smtClean="0"/>
              <a:t>TTTS, non-imunní hydrops, sepse</a:t>
            </a:r>
          </a:p>
          <a:p>
            <a:r>
              <a:rPr lang="cs-CZ" dirty="0" smtClean="0"/>
              <a:t>Neodvratitelné</a:t>
            </a:r>
          </a:p>
          <a:p>
            <a:pPr lvl="1"/>
            <a:r>
              <a:rPr lang="cs-CZ" dirty="0" smtClean="0"/>
              <a:t>Nejasné příčiny, úraz, masivní abrupce, intoxikace, strangulace, závažné VVV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580726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Fetus </a:t>
            </a:r>
            <a:r>
              <a:rPr lang="cs-CZ" dirty="0" err="1" smtClean="0"/>
              <a:t>mortus</a:t>
            </a:r>
            <a:r>
              <a:rPr lang="cs-CZ" dirty="0" smtClean="0"/>
              <a:t> - dg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klinika (bezpříznakové), absence vnímání pohybů plodu, krvácení, výtok, únava, </a:t>
            </a:r>
            <a:r>
              <a:rPr lang="cs-CZ" dirty="0" err="1"/>
              <a:t>subfebrilie</a:t>
            </a:r>
            <a:r>
              <a:rPr lang="cs-CZ" dirty="0"/>
              <a:t>, bolesti v podbřišku</a:t>
            </a:r>
          </a:p>
          <a:p>
            <a:pPr lvl="0"/>
            <a:r>
              <a:rPr lang="cs-CZ" dirty="0"/>
              <a:t>UZ – </a:t>
            </a:r>
            <a:r>
              <a:rPr lang="cs-CZ" dirty="0" smtClean="0"/>
              <a:t>není srdeční akce</a:t>
            </a:r>
          </a:p>
          <a:p>
            <a:pPr lvl="0"/>
            <a:r>
              <a:rPr lang="cs-CZ" dirty="0" smtClean="0"/>
              <a:t>Při podezření na FM nenapojovat na CTG!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327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Rizika pro matku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cs-CZ" dirty="0" smtClean="0"/>
              <a:t>DIC – vyplavení tkáňového faktoru, porucha </a:t>
            </a:r>
            <a:r>
              <a:rPr lang="cs-CZ" dirty="0" err="1" smtClean="0"/>
              <a:t>uteroplacentární</a:t>
            </a:r>
            <a:r>
              <a:rPr lang="cs-CZ" dirty="0" smtClean="0"/>
              <a:t> </a:t>
            </a:r>
            <a:r>
              <a:rPr lang="cs-CZ" dirty="0" smtClean="0"/>
              <a:t>bariéry – plný rozvoj do 5 týdnů</a:t>
            </a:r>
            <a:endParaRPr lang="cs-CZ" dirty="0" smtClean="0"/>
          </a:p>
          <a:p>
            <a:pPr marL="514350" indent="-514350">
              <a:buAutoNum type="arabicParenR"/>
            </a:pPr>
            <a:r>
              <a:rPr lang="cs-CZ" dirty="0" smtClean="0"/>
              <a:t>Infekce, rozvoj sepse</a:t>
            </a:r>
          </a:p>
          <a:p>
            <a:pPr marL="514350" indent="-514350">
              <a:buAutoNum type="arabicParenR"/>
            </a:pPr>
            <a:r>
              <a:rPr lang="cs-CZ" dirty="0" smtClean="0"/>
              <a:t>Onemocnění, které vedlo k FM (krvácení při abrupci, </a:t>
            </a:r>
            <a:r>
              <a:rPr lang="cs-CZ" dirty="0" err="1" smtClean="0"/>
              <a:t>preeklampsie</a:t>
            </a:r>
            <a:r>
              <a:rPr lang="cs-CZ" dirty="0" smtClean="0"/>
              <a:t>, selhání orgánů..)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342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Fetus </a:t>
            </a:r>
            <a:r>
              <a:rPr lang="cs-CZ" dirty="0" err="1" smtClean="0"/>
              <a:t>mortus</a:t>
            </a:r>
            <a:r>
              <a:rPr lang="cs-CZ" dirty="0" smtClean="0"/>
              <a:t> - management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cs-CZ" dirty="0"/>
              <a:t>hospitalizace</a:t>
            </a:r>
          </a:p>
          <a:p>
            <a:pPr lvl="0"/>
            <a:r>
              <a:rPr lang="cs-CZ" dirty="0"/>
              <a:t>diagnostická vyšetření při příjmu</a:t>
            </a:r>
          </a:p>
          <a:p>
            <a:pPr lvl="1"/>
            <a:r>
              <a:rPr lang="cs-CZ" dirty="0"/>
              <a:t>anamnestické údaje, objektivizace úmrtí plodu </a:t>
            </a:r>
            <a:r>
              <a:rPr lang="cs-CZ" dirty="0" smtClean="0"/>
              <a:t>TK+P+TT</a:t>
            </a:r>
            <a:r>
              <a:rPr lang="cs-CZ" dirty="0"/>
              <a:t>, gynekologické vyšetření + </a:t>
            </a:r>
            <a:r>
              <a:rPr lang="cs-CZ" dirty="0" smtClean="0"/>
              <a:t>in </a:t>
            </a:r>
            <a:r>
              <a:rPr lang="cs-CZ" dirty="0" err="1" smtClean="0"/>
              <a:t>speculam</a:t>
            </a:r>
            <a:r>
              <a:rPr lang="cs-CZ" dirty="0"/>
              <a:t>, UZ</a:t>
            </a:r>
          </a:p>
          <a:p>
            <a:pPr lvl="1"/>
            <a:r>
              <a:rPr lang="cs-CZ" dirty="0"/>
              <a:t>KO, VK, CRP, biochemie, KS + protilátky</a:t>
            </a:r>
          </a:p>
          <a:p>
            <a:pPr lvl="1"/>
            <a:r>
              <a:rPr lang="cs-CZ" dirty="0"/>
              <a:t>TORCH – toxoplazmóza, rubeola, CMV, HSV; VDRL</a:t>
            </a:r>
          </a:p>
          <a:p>
            <a:pPr lvl="1"/>
            <a:r>
              <a:rPr lang="cs-CZ" dirty="0"/>
              <a:t>panel trombofilií + </a:t>
            </a:r>
            <a:r>
              <a:rPr lang="cs-CZ" dirty="0" smtClean="0"/>
              <a:t>APS (</a:t>
            </a:r>
            <a:r>
              <a:rPr lang="cs-CZ" dirty="0" err="1" smtClean="0"/>
              <a:t>antifosfolipidový</a:t>
            </a:r>
            <a:r>
              <a:rPr lang="cs-CZ" dirty="0" smtClean="0"/>
              <a:t> </a:t>
            </a:r>
            <a:r>
              <a:rPr lang="cs-CZ" dirty="0" err="1" smtClean="0"/>
              <a:t>sy</a:t>
            </a:r>
            <a:r>
              <a:rPr lang="cs-CZ" dirty="0" smtClean="0"/>
              <a:t>)</a:t>
            </a:r>
            <a:endParaRPr lang="cs-CZ" dirty="0"/>
          </a:p>
          <a:p>
            <a:pPr lvl="1"/>
            <a:r>
              <a:rPr lang="cs-CZ" dirty="0"/>
              <a:t>kultivace </a:t>
            </a:r>
            <a:r>
              <a:rPr lang="cs-CZ" dirty="0" smtClean="0"/>
              <a:t>krev + pochva </a:t>
            </a:r>
            <a:r>
              <a:rPr lang="cs-CZ" dirty="0"/>
              <a:t>+ moč</a:t>
            </a:r>
          </a:p>
          <a:p>
            <a:pPr lvl="0"/>
            <a:r>
              <a:rPr lang="cs-CZ" dirty="0"/>
              <a:t>prevence </a:t>
            </a:r>
            <a:r>
              <a:rPr lang="cs-CZ" dirty="0" smtClean="0"/>
              <a:t>DIC (LMWH), ATB, </a:t>
            </a:r>
            <a:r>
              <a:rPr lang="cs-CZ" dirty="0" err="1" smtClean="0"/>
              <a:t>trankvilizéry</a:t>
            </a:r>
            <a:r>
              <a:rPr lang="cs-CZ" dirty="0" smtClean="0"/>
              <a:t> (diazepam)</a:t>
            </a:r>
            <a:endParaRPr lang="cs-CZ" dirty="0"/>
          </a:p>
          <a:p>
            <a:pPr lvl="0"/>
            <a:r>
              <a:rPr lang="cs-CZ" dirty="0"/>
              <a:t>indukce </a:t>
            </a:r>
            <a:r>
              <a:rPr lang="cs-CZ" dirty="0" smtClean="0"/>
              <a:t>porodu, snaha </a:t>
            </a:r>
            <a:r>
              <a:rPr lang="cs-CZ" dirty="0"/>
              <a:t>o vyhnutí se primárnímu SC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63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FM – vedení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Indukce porodu</a:t>
            </a:r>
          </a:p>
          <a:p>
            <a:pPr lvl="0"/>
            <a:r>
              <a:rPr lang="cs-CZ" dirty="0" smtClean="0"/>
              <a:t>Analgezie! Nejlépe epidurální</a:t>
            </a:r>
          </a:p>
          <a:p>
            <a:pPr lvl="0"/>
            <a:r>
              <a:rPr lang="cs-CZ" dirty="0" smtClean="0"/>
              <a:t>oxytocin</a:t>
            </a:r>
            <a:endParaRPr lang="cs-CZ" dirty="0"/>
          </a:p>
          <a:p>
            <a:pPr lvl="0"/>
            <a:r>
              <a:rPr lang="cs-CZ" dirty="0"/>
              <a:t>porod bez epiziotomie, plod a </a:t>
            </a:r>
            <a:r>
              <a:rPr lang="cs-CZ" dirty="0" smtClean="0"/>
              <a:t>placentu </a:t>
            </a:r>
            <a:r>
              <a:rPr lang="cs-CZ" dirty="0"/>
              <a:t>porodit </a:t>
            </a:r>
            <a:r>
              <a:rPr lang="cs-CZ" dirty="0" smtClean="0"/>
              <a:t>vcelku</a:t>
            </a:r>
          </a:p>
          <a:p>
            <a:pPr lvl="0"/>
            <a:r>
              <a:rPr lang="cs-CZ" dirty="0" smtClean="0"/>
              <a:t>odeslání </a:t>
            </a:r>
            <a:r>
              <a:rPr lang="cs-CZ" dirty="0"/>
              <a:t>plodu na genetické vyšetření, </a:t>
            </a:r>
            <a:r>
              <a:rPr lang="cs-CZ" dirty="0" err="1"/>
              <a:t>patologicko</a:t>
            </a:r>
            <a:r>
              <a:rPr lang="cs-CZ" dirty="0"/>
              <a:t> anatomickou pitvu + histologické vyšetření placenty </a:t>
            </a:r>
          </a:p>
        </p:txBody>
      </p:sp>
    </p:spTree>
    <p:extLst>
      <p:ext uri="{BB962C8B-B14F-4D97-AF65-F5344CB8AC3E}">
        <p14:creationId xmlns:p14="http://schemas.microsoft.com/office/powerpoint/2010/main" val="146017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Vyšetření po porodu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Stupeň macerace plodu a placenty</a:t>
            </a:r>
          </a:p>
          <a:p>
            <a:pPr lvl="1"/>
            <a:r>
              <a:rPr lang="cs-CZ" dirty="0" smtClean="0"/>
              <a:t>I.st.: buly na kůži 6-8 hod po úmrtí</a:t>
            </a:r>
          </a:p>
          <a:p>
            <a:pPr lvl="1"/>
            <a:r>
              <a:rPr lang="cs-CZ" dirty="0" smtClean="0"/>
              <a:t>II.st.: odlučování pokožky v plátech 1.-7.den</a:t>
            </a:r>
          </a:p>
          <a:p>
            <a:pPr lvl="1"/>
            <a:r>
              <a:rPr lang="cs-CZ" dirty="0" smtClean="0"/>
              <a:t>III.st.: odloučená pokožka, zborcení lebky, rozvolnění </a:t>
            </a:r>
            <a:r>
              <a:rPr lang="cs-CZ" dirty="0" err="1" smtClean="0"/>
              <a:t>ligament</a:t>
            </a:r>
            <a:endParaRPr lang="cs-CZ" dirty="0" smtClean="0"/>
          </a:p>
          <a:p>
            <a:r>
              <a:rPr lang="cs-CZ" dirty="0" smtClean="0"/>
              <a:t>KTC – stěr z placenty, blan, úst a vývodů plodu</a:t>
            </a:r>
          </a:p>
          <a:p>
            <a:r>
              <a:rPr lang="cs-CZ" dirty="0" smtClean="0"/>
              <a:t>Histologie placenty</a:t>
            </a:r>
          </a:p>
          <a:p>
            <a:r>
              <a:rPr lang="cs-CZ" dirty="0" smtClean="0"/>
              <a:t>Krev z pupečníku – genetické vyš.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50371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FM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Kontakt na psychologa</a:t>
            </a:r>
          </a:p>
          <a:p>
            <a:r>
              <a:rPr lang="cs-CZ" dirty="0" smtClean="0"/>
              <a:t>Možnost fotografie, otisku ručičky, nožky, uchování vlásků</a:t>
            </a:r>
          </a:p>
          <a:p>
            <a:r>
              <a:rPr lang="cs-CZ" dirty="0" smtClean="0"/>
              <a:t>Pohřeb a rozloučení</a:t>
            </a:r>
          </a:p>
          <a:p>
            <a:r>
              <a:rPr lang="cs-CZ" dirty="0" err="1" smtClean="0"/>
              <a:t>www.prázdná</a:t>
            </a:r>
            <a:r>
              <a:rPr lang="cs-CZ" dirty="0" smtClean="0"/>
              <a:t> kolébka.cz, prázdná náruč, dlouhá cesta</a:t>
            </a:r>
          </a:p>
          <a:p>
            <a:endParaRPr lang="cs-CZ" dirty="0"/>
          </a:p>
          <a:p>
            <a:r>
              <a:rPr lang="cs-CZ" dirty="0"/>
              <a:t>https://www.youtube.com/watch?v=zQpLANlX_nI&amp;feature=youtu.be</a:t>
            </a:r>
          </a:p>
        </p:txBody>
      </p:sp>
    </p:spTree>
    <p:extLst>
      <p:ext uri="{BB962C8B-B14F-4D97-AF65-F5344CB8AC3E}">
        <p14:creationId xmlns:p14="http://schemas.microsoft.com/office/powerpoint/2010/main" val="144852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IUGR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IUGR = opoždění růstu a vývoje plodu o </a:t>
            </a:r>
            <a:r>
              <a:rPr lang="cs-CZ" u="sng" dirty="0"/>
              <a:t>3-4 týdny</a:t>
            </a:r>
            <a:r>
              <a:rPr lang="cs-CZ" dirty="0"/>
              <a:t> dle UZ biometrie ve vztahu ke gestačnímu </a:t>
            </a:r>
            <a:r>
              <a:rPr lang="cs-CZ" dirty="0" smtClean="0"/>
              <a:t>stáří</a:t>
            </a:r>
            <a:endParaRPr lang="cs-CZ" dirty="0"/>
          </a:p>
          <a:p>
            <a:pPr lvl="0"/>
            <a:endParaRPr lang="cs-CZ" dirty="0"/>
          </a:p>
          <a:p>
            <a:pPr lvl="0"/>
            <a:r>
              <a:rPr lang="cs-CZ" dirty="0" smtClean="0"/>
              <a:t>odhadnutá </a:t>
            </a:r>
            <a:r>
              <a:rPr lang="cs-CZ" dirty="0"/>
              <a:t>hmotnost je pod 10. percentilem růstových křivek daného gestačního </a:t>
            </a:r>
            <a:r>
              <a:rPr lang="cs-CZ" dirty="0" smtClean="0"/>
              <a:t>stáří + patologická </a:t>
            </a:r>
            <a:r>
              <a:rPr lang="cs-CZ" dirty="0" err="1" smtClean="0"/>
              <a:t>flowmetrie</a:t>
            </a:r>
            <a:r>
              <a:rPr lang="cs-CZ" dirty="0" smtClean="0"/>
              <a:t> +  </a:t>
            </a:r>
            <a:r>
              <a:rPr lang="cs-CZ" dirty="0" err="1" smtClean="0"/>
              <a:t>oligohydramnion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51103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1484784"/>
            <a:ext cx="5184576" cy="4104456"/>
          </a:xfrm>
        </p:spPr>
      </p:pic>
    </p:spTree>
    <p:extLst>
      <p:ext uri="{BB962C8B-B14F-4D97-AF65-F5344CB8AC3E}">
        <p14:creationId xmlns:p14="http://schemas.microsoft.com/office/powerpoint/2010/main" val="391332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SGA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= </a:t>
            </a:r>
            <a:r>
              <a:rPr lang="cs-CZ" dirty="0" err="1" smtClean="0"/>
              <a:t>small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gestatioanl</a:t>
            </a:r>
            <a:r>
              <a:rPr lang="cs-CZ" dirty="0" smtClean="0"/>
              <a:t> </a:t>
            </a:r>
            <a:r>
              <a:rPr lang="cs-CZ" dirty="0" err="1" smtClean="0"/>
              <a:t>age</a:t>
            </a:r>
            <a:endParaRPr lang="cs-CZ" dirty="0" smtClean="0"/>
          </a:p>
          <a:p>
            <a:r>
              <a:rPr lang="cs-CZ" dirty="0" smtClean="0"/>
              <a:t>Konstitučně malý plod</a:t>
            </a:r>
          </a:p>
          <a:p>
            <a:r>
              <a:rPr lang="cs-CZ" dirty="0" smtClean="0"/>
              <a:t>Odhadovaná hmotnost pod 10. </a:t>
            </a:r>
            <a:r>
              <a:rPr lang="cs-CZ" dirty="0" err="1" smtClean="0"/>
              <a:t>pct</a:t>
            </a:r>
            <a:r>
              <a:rPr lang="cs-CZ" dirty="0" smtClean="0"/>
              <a:t>, ale normální </a:t>
            </a:r>
            <a:r>
              <a:rPr lang="cs-CZ" dirty="0" err="1" smtClean="0"/>
              <a:t>flowmetrie</a:t>
            </a:r>
            <a:r>
              <a:rPr lang="cs-CZ" dirty="0" smtClean="0"/>
              <a:t> a VP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447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IUGR – klasifikace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cs-CZ" u="sng" dirty="0"/>
              <a:t>Proporcionální  (symetrický)</a:t>
            </a:r>
            <a:endParaRPr lang="cs-CZ" dirty="0"/>
          </a:p>
          <a:p>
            <a:pPr lvl="1"/>
            <a:r>
              <a:rPr lang="cs-CZ" dirty="0"/>
              <a:t>retardace je již v 1. polovině </a:t>
            </a:r>
            <a:r>
              <a:rPr lang="cs-CZ" dirty="0" smtClean="0"/>
              <a:t>těhotenství </a:t>
            </a:r>
            <a:endParaRPr lang="cs-CZ" dirty="0"/>
          </a:p>
          <a:p>
            <a:pPr lvl="1"/>
            <a:r>
              <a:rPr lang="cs-CZ" dirty="0"/>
              <a:t>genetické, infekce (TORCH) a toxické příčiny (kouření)</a:t>
            </a:r>
          </a:p>
          <a:p>
            <a:pPr lvl="1"/>
            <a:r>
              <a:rPr lang="cs-CZ" dirty="0" smtClean="0"/>
              <a:t>menší </a:t>
            </a:r>
            <a:r>
              <a:rPr lang="cs-CZ" dirty="0"/>
              <a:t>výskyt </a:t>
            </a:r>
            <a:r>
              <a:rPr lang="cs-CZ" dirty="0" err="1"/>
              <a:t>intrapartální</a:t>
            </a:r>
            <a:r>
              <a:rPr lang="cs-CZ" dirty="0"/>
              <a:t> hypoxie</a:t>
            </a:r>
          </a:p>
          <a:p>
            <a:r>
              <a:rPr lang="cs-CZ" dirty="0"/>
              <a:t> </a:t>
            </a:r>
          </a:p>
          <a:p>
            <a:pPr lvl="0"/>
            <a:r>
              <a:rPr lang="cs-CZ" u="sng" dirty="0" err="1"/>
              <a:t>Dysproporcionální</a:t>
            </a:r>
            <a:r>
              <a:rPr lang="cs-CZ" u="sng" dirty="0"/>
              <a:t>  (klasický)</a:t>
            </a:r>
            <a:endParaRPr lang="cs-CZ" dirty="0"/>
          </a:p>
          <a:p>
            <a:pPr lvl="1"/>
            <a:r>
              <a:rPr lang="cs-CZ" dirty="0" smtClean="0"/>
              <a:t>V </a:t>
            </a:r>
            <a:r>
              <a:rPr lang="cs-CZ" dirty="0"/>
              <a:t>2</a:t>
            </a:r>
            <a:r>
              <a:rPr lang="cs-CZ" dirty="0" smtClean="0"/>
              <a:t>. </a:t>
            </a:r>
            <a:r>
              <a:rPr lang="cs-CZ" dirty="0"/>
              <a:t>polovině těhotenství  </a:t>
            </a:r>
          </a:p>
          <a:p>
            <a:pPr lvl="1"/>
            <a:r>
              <a:rPr lang="cs-CZ" dirty="0" smtClean="0"/>
              <a:t>placentární  </a:t>
            </a:r>
            <a:r>
              <a:rPr lang="cs-CZ" dirty="0"/>
              <a:t>insuficience s chronickou hypoxií a centralizace oběhu (</a:t>
            </a:r>
            <a:r>
              <a:rPr lang="cs-CZ" dirty="0" err="1"/>
              <a:t>oligohydramnion</a:t>
            </a:r>
            <a:r>
              <a:rPr lang="cs-CZ" dirty="0"/>
              <a:t>)</a:t>
            </a:r>
          </a:p>
          <a:p>
            <a:pPr lvl="1"/>
            <a:r>
              <a:rPr lang="cs-CZ" dirty="0" smtClean="0"/>
              <a:t>za </a:t>
            </a:r>
            <a:r>
              <a:rPr lang="cs-CZ" dirty="0"/>
              <a:t>porodu je riziko vzniku hypoxie  – </a:t>
            </a:r>
            <a:r>
              <a:rPr lang="cs-CZ" dirty="0" err="1"/>
              <a:t>kontin</a:t>
            </a:r>
            <a:r>
              <a:rPr lang="cs-CZ" dirty="0"/>
              <a:t>. CTG; hypoglykémie a hypotermie plodu po porodu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4521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IUGR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Hypotrofický novorozenec – plod, jehož vývoj byl spojen s růstovou retardací:  – 10x vyšší morbidita, 8x vyšší </a:t>
            </a:r>
            <a:r>
              <a:rPr lang="cs-CZ" dirty="0" smtClean="0"/>
              <a:t>mortalita</a:t>
            </a:r>
          </a:p>
          <a:p>
            <a:pPr lvl="0"/>
            <a:endParaRPr lang="cs-CZ" dirty="0"/>
          </a:p>
          <a:p>
            <a:pPr lvl="0"/>
            <a:r>
              <a:rPr lang="cs-CZ" dirty="0" smtClean="0"/>
              <a:t>Patofyziologie: chronická hypoxie – nedostatečný růst  - oběhová kompenzace hypoxie (zvýšený průtok v pupečníku, centralizace oběhu) – dekompenzace (snížený průtok, oběhové selhání) – smrt plodu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2960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IUGR - příčiny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u="sng" dirty="0"/>
              <a:t>mateřské</a:t>
            </a:r>
            <a:r>
              <a:rPr lang="cs-CZ" dirty="0"/>
              <a:t> – HT, </a:t>
            </a:r>
            <a:r>
              <a:rPr lang="cs-CZ" dirty="0" err="1" smtClean="0"/>
              <a:t>preeklampsie</a:t>
            </a:r>
            <a:r>
              <a:rPr lang="cs-CZ" dirty="0" smtClean="0"/>
              <a:t>, nutriční </a:t>
            </a:r>
            <a:r>
              <a:rPr lang="cs-CZ" dirty="0"/>
              <a:t>faktory, hypoxie matky (</a:t>
            </a:r>
            <a:r>
              <a:rPr lang="cs-CZ" dirty="0" err="1"/>
              <a:t>onem</a:t>
            </a:r>
            <a:r>
              <a:rPr lang="cs-CZ" dirty="0"/>
              <a:t>. srdce, plic, anémie), VVV dělohy, chronická onemocnění (ledviny, DM, kolagenózy, trombofilie)</a:t>
            </a:r>
          </a:p>
          <a:p>
            <a:pPr lvl="0"/>
            <a:r>
              <a:rPr lang="cs-CZ" u="sng" dirty="0"/>
              <a:t>fetální</a:t>
            </a:r>
            <a:r>
              <a:rPr lang="cs-CZ" dirty="0"/>
              <a:t> – VVV, vícečetné </a:t>
            </a:r>
            <a:r>
              <a:rPr lang="cs-CZ" dirty="0" smtClean="0"/>
              <a:t>těhotenství, chromozomální </a:t>
            </a:r>
            <a:r>
              <a:rPr lang="cs-CZ" dirty="0"/>
              <a:t>vady, abnormality placenty (</a:t>
            </a:r>
            <a:r>
              <a:rPr lang="cs-CZ" dirty="0" err="1"/>
              <a:t>praevia</a:t>
            </a:r>
            <a:r>
              <a:rPr lang="cs-CZ" dirty="0"/>
              <a:t>, plac. </a:t>
            </a:r>
            <a:r>
              <a:rPr lang="cs-CZ" dirty="0" err="1"/>
              <a:t>velamentosa</a:t>
            </a:r>
            <a:r>
              <a:rPr lang="cs-CZ" dirty="0"/>
              <a:t>, infarkty), </a:t>
            </a:r>
            <a:r>
              <a:rPr lang="cs-CZ" dirty="0" err="1"/>
              <a:t>dvoucévný</a:t>
            </a:r>
            <a:r>
              <a:rPr lang="cs-CZ" dirty="0"/>
              <a:t> pupečník, infekce plodu (TORCH)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110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IUGR - dg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Zevní vyšetření – menší břicho (nepřesné)</a:t>
            </a:r>
          </a:p>
          <a:p>
            <a:pPr lvl="0"/>
            <a:r>
              <a:rPr lang="cs-CZ" dirty="0" smtClean="0"/>
              <a:t>UZ </a:t>
            </a:r>
            <a:r>
              <a:rPr lang="cs-CZ" dirty="0"/>
              <a:t>– </a:t>
            </a:r>
            <a:r>
              <a:rPr lang="cs-CZ" dirty="0" smtClean="0"/>
              <a:t>biometrie, množství </a:t>
            </a:r>
            <a:r>
              <a:rPr lang="cs-CZ" dirty="0"/>
              <a:t>VP, </a:t>
            </a:r>
            <a:r>
              <a:rPr lang="cs-CZ" dirty="0" err="1"/>
              <a:t>flowmetrie</a:t>
            </a:r>
            <a:r>
              <a:rPr lang="cs-CZ" dirty="0"/>
              <a:t> </a:t>
            </a:r>
            <a:endParaRPr lang="cs-CZ" dirty="0" smtClean="0"/>
          </a:p>
          <a:p>
            <a:pPr lvl="0"/>
            <a:r>
              <a:rPr lang="cs-CZ" dirty="0" smtClean="0"/>
              <a:t>CTG – snížení </a:t>
            </a:r>
            <a:r>
              <a:rPr lang="cs-CZ" dirty="0"/>
              <a:t>oscilací a ztráta akcelerací při </a:t>
            </a:r>
            <a:r>
              <a:rPr lang="cs-CZ" dirty="0" smtClean="0"/>
              <a:t>pohybu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330131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flowmetrie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02569"/>
            <a:ext cx="6096000" cy="4572000"/>
          </a:xfrm>
        </p:spPr>
      </p:pic>
    </p:spTree>
    <p:extLst>
      <p:ext uri="{BB962C8B-B14F-4D97-AF65-F5344CB8AC3E}">
        <p14:creationId xmlns:p14="http://schemas.microsoft.com/office/powerpoint/2010/main" val="1344877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1033</Words>
  <Application>Microsoft Office PowerPoint</Application>
  <PresentationFormat>Předvádění na obrazovce (4:3)</PresentationFormat>
  <Paragraphs>155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5" baseType="lpstr">
      <vt:lpstr>Arial</vt:lpstr>
      <vt:lpstr>Arial Narrow</vt:lpstr>
      <vt:lpstr>Calibri</vt:lpstr>
      <vt:lpstr>Tahoma</vt:lpstr>
      <vt:lpstr>Motiv systému Office</vt:lpstr>
      <vt:lpstr>IUGR. Intrauterinní smrt.</vt:lpstr>
      <vt:lpstr>Intrauterinní růstová restrikce</vt:lpstr>
      <vt:lpstr>IUGR</vt:lpstr>
      <vt:lpstr>SGA</vt:lpstr>
      <vt:lpstr>IUGR – klasifikace</vt:lpstr>
      <vt:lpstr>IUGR</vt:lpstr>
      <vt:lpstr>IUGR - příčiny</vt:lpstr>
      <vt:lpstr>IUGR - dg</vt:lpstr>
      <vt:lpstr>flowmetrie</vt:lpstr>
      <vt:lpstr>IUGR - terapie</vt:lpstr>
      <vt:lpstr>Late onset IUGR</vt:lpstr>
      <vt:lpstr>Late onset IUGR</vt:lpstr>
      <vt:lpstr>Intrauterinní smrt plodu</vt:lpstr>
      <vt:lpstr>Abortus</vt:lpstr>
      <vt:lpstr>Abortus</vt:lpstr>
      <vt:lpstr>Abortus</vt:lpstr>
      <vt:lpstr>Abortus - příčiny</vt:lpstr>
      <vt:lpstr>Abortus - dg</vt:lpstr>
      <vt:lpstr>Abortus - terapie</vt:lpstr>
      <vt:lpstr>Fetus mortus</vt:lpstr>
      <vt:lpstr>Fetus mortus</vt:lpstr>
      <vt:lpstr>Fetus mortus - příčiny</vt:lpstr>
      <vt:lpstr>Fetus mortus - příčiny</vt:lpstr>
      <vt:lpstr>Fetus mortus - dg</vt:lpstr>
      <vt:lpstr>Rizika pro matku</vt:lpstr>
      <vt:lpstr>Fetus mortus - management</vt:lpstr>
      <vt:lpstr>FM – vedení porodu</vt:lpstr>
      <vt:lpstr>Vyšetření po porodu</vt:lpstr>
      <vt:lpstr>FM </vt:lpstr>
      <vt:lpstr>Děkuji za pozornost</vt:lpstr>
    </vt:vector>
  </TitlesOfParts>
  <Company>Pražská energetika, a.s.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Kučera Lukáš</dc:creator>
  <cp:lastModifiedBy>Majda</cp:lastModifiedBy>
  <cp:revision>44</cp:revision>
  <dcterms:created xsi:type="dcterms:W3CDTF">2015-02-10T12:34:11Z</dcterms:created>
  <dcterms:modified xsi:type="dcterms:W3CDTF">2017-09-24T08:40:05Z</dcterms:modified>
</cp:coreProperties>
</file>