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8" r:id="rId4"/>
    <p:sldId id="269" r:id="rId5"/>
    <p:sldId id="270" r:id="rId6"/>
    <p:sldId id="286" r:id="rId7"/>
    <p:sldId id="285" r:id="rId8"/>
    <p:sldId id="294" r:id="rId9"/>
    <p:sldId id="288" r:id="rId10"/>
    <p:sldId id="289" r:id="rId11"/>
    <p:sldId id="266" r:id="rId12"/>
    <p:sldId id="290" r:id="rId13"/>
    <p:sldId id="273" r:id="rId14"/>
    <p:sldId id="274" r:id="rId15"/>
    <p:sldId id="291" r:id="rId16"/>
    <p:sldId id="292" r:id="rId17"/>
    <p:sldId id="275" r:id="rId18"/>
    <p:sldId id="276" r:id="rId19"/>
    <p:sldId id="278" r:id="rId20"/>
    <p:sldId id="293" r:id="rId21"/>
    <p:sldId id="279" r:id="rId22"/>
    <p:sldId id="295" r:id="rId23"/>
    <p:sldId id="296" r:id="rId24"/>
    <p:sldId id="297" r:id="rId25"/>
    <p:sldId id="284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11.1.2017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Hypoxie plodu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Porodní poranění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MUDr. Magdalena Kučerová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2.11.2015</a:t>
            </a:r>
            <a:endParaRPr lang="cs-CZ" dirty="0"/>
          </a:p>
        </p:txBody>
      </p:sp>
      <p:pic>
        <p:nvPicPr>
          <p:cNvPr id="7" name="Zástupný symbol pro obrázek 1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" b="37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Hypoxie plodu – klinické projevy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(abrupce placenty, strangulace pupečníku) - </a:t>
            </a:r>
            <a:r>
              <a:rPr lang="cs-CZ" dirty="0" smtClean="0">
                <a:solidFill>
                  <a:srgbClr val="C00000"/>
                </a:solidFill>
              </a:rPr>
              <a:t>změna frekvence ozev plodu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Chronické (placentární insuficience, anemie plodu) – </a:t>
            </a:r>
            <a:r>
              <a:rPr lang="cs-CZ" dirty="0" smtClean="0">
                <a:solidFill>
                  <a:srgbClr val="C00000"/>
                </a:solidFill>
              </a:rPr>
              <a:t>odchod </a:t>
            </a:r>
            <a:r>
              <a:rPr lang="cs-CZ" dirty="0" err="1" smtClean="0">
                <a:solidFill>
                  <a:srgbClr val="C00000"/>
                </a:solidFill>
              </a:rPr>
              <a:t>mekonia</a:t>
            </a:r>
            <a:r>
              <a:rPr lang="cs-CZ" dirty="0" smtClean="0">
                <a:solidFill>
                  <a:srgbClr val="C00000"/>
                </a:solidFill>
              </a:rPr>
              <a:t>, IUGR, </a:t>
            </a:r>
            <a:r>
              <a:rPr lang="cs-CZ" dirty="0" err="1" smtClean="0">
                <a:solidFill>
                  <a:srgbClr val="C00000"/>
                </a:solidFill>
              </a:rPr>
              <a:t>oligohydramnion</a:t>
            </a:r>
            <a:endParaRPr lang="cs-CZ" dirty="0" smtClean="0">
              <a:solidFill>
                <a:srgbClr val="C00000"/>
              </a:solidFill>
            </a:endParaRP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/>
              <a:t>Objektivní známka hypoxie = </a:t>
            </a:r>
            <a:r>
              <a:rPr lang="cs-CZ" dirty="0" smtClean="0">
                <a:solidFill>
                  <a:srgbClr val="C00000"/>
                </a:solidFill>
              </a:rPr>
              <a:t>stupeň acidózy (pH)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34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Hypoxie </a:t>
            </a:r>
            <a:r>
              <a:rPr lang="cs-CZ" dirty="0" smtClean="0"/>
              <a:t>plodu -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Antepartálně</a:t>
            </a:r>
            <a:endParaRPr lang="cs-CZ" dirty="0" smtClean="0"/>
          </a:p>
          <a:p>
            <a:pPr lvl="1"/>
            <a:r>
              <a:rPr lang="cs-CZ" dirty="0" smtClean="0"/>
              <a:t>CTG</a:t>
            </a:r>
          </a:p>
          <a:p>
            <a:pPr lvl="1"/>
            <a:r>
              <a:rPr lang="cs-CZ" dirty="0" smtClean="0"/>
              <a:t>UZ biometrie, VP, </a:t>
            </a:r>
            <a:r>
              <a:rPr lang="cs-CZ" dirty="0" err="1" smtClean="0"/>
              <a:t>flowmetrie</a:t>
            </a:r>
            <a:endParaRPr lang="cs-CZ" dirty="0" smtClean="0"/>
          </a:p>
          <a:p>
            <a:r>
              <a:rPr lang="cs-CZ" dirty="0" err="1" smtClean="0"/>
              <a:t>Intrapartálně</a:t>
            </a:r>
            <a:endParaRPr lang="cs-CZ" dirty="0" smtClean="0"/>
          </a:p>
          <a:p>
            <a:pPr lvl="1"/>
            <a:r>
              <a:rPr lang="cs-CZ" dirty="0" smtClean="0"/>
              <a:t>CTG</a:t>
            </a:r>
          </a:p>
          <a:p>
            <a:pPr lvl="1"/>
            <a:r>
              <a:rPr lang="cs-CZ" dirty="0" smtClean="0"/>
              <a:t>IFPO</a:t>
            </a:r>
          </a:p>
          <a:p>
            <a:r>
              <a:rPr lang="cs-CZ" dirty="0" err="1" smtClean="0"/>
              <a:t>Postpartálně</a:t>
            </a:r>
            <a:endParaRPr lang="cs-CZ" dirty="0" smtClean="0"/>
          </a:p>
          <a:p>
            <a:pPr lvl="1"/>
            <a:r>
              <a:rPr lang="cs-CZ" dirty="0" err="1" smtClean="0"/>
              <a:t>Apgar</a:t>
            </a:r>
            <a:r>
              <a:rPr lang="cs-CZ" dirty="0" smtClean="0"/>
              <a:t> skóre </a:t>
            </a:r>
            <a:r>
              <a:rPr lang="cs-CZ" dirty="0" smtClean="0"/>
              <a:t>0-10 v 1., </a:t>
            </a:r>
            <a:r>
              <a:rPr lang="cs-CZ" dirty="0" smtClean="0"/>
              <a:t>5</a:t>
            </a:r>
            <a:r>
              <a:rPr lang="cs-CZ" dirty="0" smtClean="0"/>
              <a:t>. </a:t>
            </a:r>
            <a:r>
              <a:rPr lang="cs-CZ" smtClean="0"/>
              <a:t>a 10. minutě</a:t>
            </a:r>
            <a:endParaRPr lang="cs-CZ" dirty="0" smtClean="0"/>
          </a:p>
          <a:p>
            <a:pPr lvl="1"/>
            <a:r>
              <a:rPr lang="cs-CZ" dirty="0" smtClean="0"/>
              <a:t>Těžká acidóza (pH pod 7,1, BE pod -12)</a:t>
            </a:r>
          </a:p>
          <a:p>
            <a:pPr lvl="1"/>
            <a:r>
              <a:rPr lang="cs-CZ" dirty="0" smtClean="0"/>
              <a:t>Neurologické příznaky v časném o </a:t>
            </a:r>
            <a:r>
              <a:rPr lang="cs-CZ" dirty="0" err="1" smtClean="0"/>
              <a:t>bdobí</a:t>
            </a:r>
            <a:r>
              <a:rPr lang="cs-CZ" dirty="0" smtClean="0"/>
              <a:t>, multiorgánové poškození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98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Hypoxie </a:t>
            </a:r>
            <a:r>
              <a:rPr lang="cs-CZ" dirty="0" smtClean="0"/>
              <a:t>plodu -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Antepartálně</a:t>
            </a:r>
            <a:r>
              <a:rPr lang="cs-CZ" dirty="0" smtClean="0"/>
              <a:t> – indukce spontánního porodu, S.C.</a:t>
            </a:r>
          </a:p>
          <a:p>
            <a:r>
              <a:rPr lang="cs-CZ" dirty="0" err="1" smtClean="0"/>
              <a:t>Intrapartálně</a:t>
            </a:r>
            <a:endParaRPr lang="cs-CZ" dirty="0" smtClean="0"/>
          </a:p>
          <a:p>
            <a:pPr lvl="1"/>
            <a:r>
              <a:rPr lang="cs-CZ" dirty="0" smtClean="0"/>
              <a:t>CTG</a:t>
            </a:r>
          </a:p>
          <a:p>
            <a:pPr lvl="2"/>
            <a:r>
              <a:rPr lang="cs-CZ" dirty="0" smtClean="0"/>
              <a:t>F: plod není ohrožen</a:t>
            </a:r>
          </a:p>
          <a:p>
            <a:pPr lvl="2"/>
            <a:r>
              <a:rPr lang="cs-CZ" dirty="0" smtClean="0"/>
              <a:t>S: kontinuální monitorace, IFPO</a:t>
            </a:r>
          </a:p>
          <a:p>
            <a:pPr lvl="2"/>
            <a:r>
              <a:rPr lang="cs-CZ" dirty="0" smtClean="0"/>
              <a:t>P: ukončení dle podmínek (S.C., VEX, </a:t>
            </a:r>
            <a:r>
              <a:rPr lang="cs-CZ" dirty="0" err="1" smtClean="0"/>
              <a:t>forceps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IFPO</a:t>
            </a:r>
          </a:p>
          <a:p>
            <a:pPr lvl="2"/>
            <a:r>
              <a:rPr lang="cs-CZ" dirty="0" smtClean="0"/>
              <a:t>FSpO2 nad 30% - plod není ohrožen</a:t>
            </a:r>
          </a:p>
          <a:p>
            <a:pPr lvl="2"/>
            <a:r>
              <a:rPr lang="cs-CZ" dirty="0" smtClean="0"/>
              <a:t>FSpO2 pod 30% - ukončení dle podmínek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75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Porodní poranění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6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Porodní poranění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Poranění hrdla děložního</a:t>
            </a:r>
          </a:p>
          <a:p>
            <a:r>
              <a:rPr lang="cs-CZ" dirty="0" smtClean="0"/>
              <a:t>Ruptura pochvy</a:t>
            </a:r>
          </a:p>
          <a:p>
            <a:r>
              <a:rPr lang="cs-CZ" dirty="0" smtClean="0"/>
              <a:t>Episiotomie</a:t>
            </a:r>
          </a:p>
          <a:p>
            <a:r>
              <a:rPr lang="cs-CZ" dirty="0" smtClean="0"/>
              <a:t>Ruptura hráze I., II., III., IV. Stupně</a:t>
            </a:r>
          </a:p>
          <a:p>
            <a:r>
              <a:rPr lang="cs-CZ" dirty="0" smtClean="0"/>
              <a:t>Lacerace a ruptura labií</a:t>
            </a:r>
          </a:p>
          <a:p>
            <a:r>
              <a:rPr lang="cs-CZ" dirty="0" smtClean="0"/>
              <a:t>Lacerace zadní komisury</a:t>
            </a:r>
          </a:p>
          <a:p>
            <a:r>
              <a:rPr lang="cs-CZ" dirty="0" smtClean="0"/>
              <a:t>Poranění </a:t>
            </a:r>
            <a:r>
              <a:rPr lang="cs-CZ" dirty="0" err="1" smtClean="0"/>
              <a:t>urethry</a:t>
            </a:r>
            <a:r>
              <a:rPr lang="cs-CZ" dirty="0" smtClean="0"/>
              <a:t>, </a:t>
            </a:r>
            <a:r>
              <a:rPr lang="cs-CZ" dirty="0" err="1" smtClean="0"/>
              <a:t>clitorisu</a:t>
            </a:r>
            <a:endParaRPr lang="cs-CZ" dirty="0" smtClean="0"/>
          </a:p>
          <a:p>
            <a:r>
              <a:rPr lang="cs-CZ" dirty="0" err="1"/>
              <a:t>Paravaginální</a:t>
            </a:r>
            <a:r>
              <a:rPr lang="cs-CZ" dirty="0"/>
              <a:t> </a:t>
            </a:r>
            <a:r>
              <a:rPr lang="cs-CZ" dirty="0" smtClean="0"/>
              <a:t>hematom</a:t>
            </a:r>
          </a:p>
          <a:p>
            <a:r>
              <a:rPr lang="cs-CZ" dirty="0" smtClean="0"/>
              <a:t>Ruptura dělohy</a:t>
            </a:r>
          </a:p>
          <a:p>
            <a:r>
              <a:rPr lang="cs-CZ" dirty="0" err="1" smtClean="0"/>
              <a:t>Sectio</a:t>
            </a:r>
            <a:r>
              <a:rPr lang="cs-CZ" dirty="0" smtClean="0"/>
              <a:t> </a:t>
            </a:r>
            <a:r>
              <a:rPr lang="cs-CZ" dirty="0" err="1" smtClean="0"/>
              <a:t>Caesarea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168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12776"/>
            <a:ext cx="4464496" cy="3672408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340768"/>
            <a:ext cx="3803904" cy="396240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Porodní poranění</a:t>
            </a:r>
          </a:p>
        </p:txBody>
      </p:sp>
    </p:spTree>
    <p:extLst>
      <p:ext uri="{BB962C8B-B14F-4D97-AF65-F5344CB8AC3E}">
        <p14:creationId xmlns:p14="http://schemas.microsoft.com/office/powerpoint/2010/main" val="24915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Porodní poranění</a:t>
            </a: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4067944" cy="4114800"/>
          </a:xfr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564904"/>
            <a:ext cx="4824536" cy="3744415"/>
          </a:xfrm>
        </p:spPr>
      </p:pic>
    </p:spTree>
    <p:extLst>
      <p:ext uri="{BB962C8B-B14F-4D97-AF65-F5344CB8AC3E}">
        <p14:creationId xmlns:p14="http://schemas.microsoft.com/office/powerpoint/2010/main" val="158860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episiotomie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4639384" cy="4320480"/>
          </a:xfrm>
        </p:spPr>
      </p:pic>
    </p:spTree>
    <p:extLst>
      <p:ext uri="{BB962C8B-B14F-4D97-AF65-F5344CB8AC3E}">
        <p14:creationId xmlns:p14="http://schemas.microsoft.com/office/powerpoint/2010/main" val="20397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Porodní </a:t>
            </a:r>
            <a:r>
              <a:rPr lang="cs-CZ" dirty="0" smtClean="0"/>
              <a:t>poranění – ruptura hráze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08720"/>
            <a:ext cx="8424936" cy="5616624"/>
          </a:xfrm>
        </p:spPr>
      </p:pic>
    </p:spTree>
    <p:extLst>
      <p:ext uri="{BB962C8B-B14F-4D97-AF65-F5344CB8AC3E}">
        <p14:creationId xmlns:p14="http://schemas.microsoft.com/office/powerpoint/2010/main" val="118303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Porodní </a:t>
            </a:r>
            <a:r>
              <a:rPr lang="cs-CZ" dirty="0" smtClean="0"/>
              <a:t>poranění – ruptura hráze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1.stupně – vaginální sliznice a kůže perinea</a:t>
            </a:r>
          </a:p>
          <a:p>
            <a:r>
              <a:rPr lang="cs-CZ" dirty="0" smtClean="0"/>
              <a:t>2.stupně – svaly perinea, ne sfinkter</a:t>
            </a:r>
          </a:p>
          <a:p>
            <a:r>
              <a:rPr lang="cs-CZ" dirty="0" smtClean="0"/>
              <a:t>3.stupně – poranění komplexu análního svěrače</a:t>
            </a:r>
          </a:p>
          <a:p>
            <a:pPr lvl="1"/>
            <a:r>
              <a:rPr lang="cs-CZ" dirty="0" smtClean="0"/>
              <a:t>3a – méně než 50% zevního svěrače</a:t>
            </a:r>
          </a:p>
          <a:p>
            <a:pPr lvl="1"/>
            <a:r>
              <a:rPr lang="cs-CZ" dirty="0" smtClean="0"/>
              <a:t>3b – více jak 50% zevního svěrače</a:t>
            </a:r>
          </a:p>
          <a:p>
            <a:pPr lvl="1"/>
            <a:r>
              <a:rPr lang="cs-CZ" dirty="0" smtClean="0"/>
              <a:t>3c – poranění vnitřního análního svěrače</a:t>
            </a:r>
          </a:p>
          <a:p>
            <a:r>
              <a:rPr lang="cs-CZ" dirty="0" smtClean="0"/>
              <a:t>4.stupně – ruptura </a:t>
            </a:r>
            <a:r>
              <a:rPr lang="cs-CZ" dirty="0" err="1" smtClean="0"/>
              <a:t>mukózy</a:t>
            </a:r>
            <a:r>
              <a:rPr lang="cs-CZ" dirty="0" smtClean="0"/>
              <a:t> rekta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5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Hypoxie plodu</a:t>
            </a:r>
            <a:endParaRPr lang="cs-CZ" dirty="0"/>
          </a:p>
        </p:txBody>
      </p:sp>
      <p:pic>
        <p:nvPicPr>
          <p:cNvPr id="4" name="Zástupný symbol pro obrázek 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23" b="5823"/>
          <a:stretch>
            <a:fillRect/>
          </a:stretch>
        </p:blipFill>
        <p:spPr>
          <a:xfrm>
            <a:off x="1403350" y="1989138"/>
            <a:ext cx="6192838" cy="4103687"/>
          </a:xfrm>
        </p:spPr>
      </p:pic>
    </p:spTree>
    <p:extLst>
      <p:ext uri="{BB962C8B-B14F-4D97-AF65-F5344CB8AC3E}">
        <p14:creationId xmlns:p14="http://schemas.microsoft.com/office/powerpoint/2010/main" val="35543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Porodní </a:t>
            </a:r>
            <a:r>
              <a:rPr lang="cs-CZ" dirty="0" smtClean="0"/>
              <a:t>poranění – ošetření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Dezinfekce rodidel</a:t>
            </a:r>
          </a:p>
          <a:p>
            <a:r>
              <a:rPr lang="cs-CZ" dirty="0" smtClean="0"/>
              <a:t>Revize porodních poranění v zrcadlech – hrdla dělohy, poševních stěn, hráze a rekta – palpačně</a:t>
            </a:r>
          </a:p>
          <a:p>
            <a:r>
              <a:rPr lang="cs-CZ" dirty="0" smtClean="0"/>
              <a:t>Sutura v lokální či celkové anestezii</a:t>
            </a:r>
          </a:p>
          <a:p>
            <a:pPr lvl="1"/>
            <a:r>
              <a:rPr lang="cs-CZ" dirty="0"/>
              <a:t> hrdla při krvácení trhlin nad 1 cm</a:t>
            </a:r>
          </a:p>
          <a:p>
            <a:pPr lvl="1"/>
            <a:r>
              <a:rPr lang="cs-CZ" dirty="0"/>
              <a:t> poševních stěn – CAVE </a:t>
            </a:r>
            <a:r>
              <a:rPr lang="cs-CZ" dirty="0" err="1"/>
              <a:t>paravaginální</a:t>
            </a:r>
            <a:r>
              <a:rPr lang="cs-CZ" dirty="0"/>
              <a:t> hematom!!</a:t>
            </a:r>
          </a:p>
          <a:p>
            <a:pPr lvl="1"/>
            <a:r>
              <a:rPr lang="cs-CZ" dirty="0"/>
              <a:t> hráze – svaly, podkoží, </a:t>
            </a:r>
            <a:r>
              <a:rPr lang="cs-CZ" dirty="0" smtClean="0"/>
              <a:t>kůže</a:t>
            </a:r>
          </a:p>
          <a:p>
            <a:r>
              <a:rPr lang="cs-CZ" dirty="0" smtClean="0"/>
              <a:t>Revize per </a:t>
            </a:r>
            <a:r>
              <a:rPr lang="cs-CZ" dirty="0" err="1" smtClean="0"/>
              <a:t>rectum</a:t>
            </a:r>
            <a:endParaRPr lang="cs-CZ" dirty="0" smtClean="0"/>
          </a:p>
          <a:p>
            <a:r>
              <a:rPr lang="cs-CZ" dirty="0" smtClean="0"/>
              <a:t>Dezinfekce</a:t>
            </a:r>
          </a:p>
        </p:txBody>
      </p:sp>
    </p:spTree>
    <p:extLst>
      <p:ext uri="{BB962C8B-B14F-4D97-AF65-F5344CB8AC3E}">
        <p14:creationId xmlns:p14="http://schemas.microsoft.com/office/powerpoint/2010/main" val="372463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Porodní </a:t>
            </a:r>
            <a:r>
              <a:rPr lang="cs-CZ" dirty="0" smtClean="0"/>
              <a:t>poranění – ruptura III. stupně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Diagnóza! Důsledná revize + per </a:t>
            </a:r>
            <a:r>
              <a:rPr lang="cs-CZ" dirty="0" err="1" smtClean="0"/>
              <a:t>rectum</a:t>
            </a:r>
            <a:endParaRPr lang="cs-CZ" dirty="0" smtClean="0"/>
          </a:p>
          <a:p>
            <a:r>
              <a:rPr lang="cs-CZ" dirty="0" smtClean="0"/>
              <a:t>Sutura po vrstvách end-to-end nebo </a:t>
            </a:r>
            <a:r>
              <a:rPr lang="cs-CZ" dirty="0" err="1" smtClean="0"/>
              <a:t>overlap</a:t>
            </a:r>
            <a:r>
              <a:rPr lang="cs-CZ" dirty="0" smtClean="0"/>
              <a:t> technikou</a:t>
            </a:r>
          </a:p>
          <a:p>
            <a:r>
              <a:rPr lang="cs-CZ" dirty="0" smtClean="0"/>
              <a:t>Dokumentace!</a:t>
            </a:r>
          </a:p>
          <a:p>
            <a:r>
              <a:rPr lang="cs-CZ" dirty="0" smtClean="0"/>
              <a:t>ATB krytí 1-2 dávky</a:t>
            </a:r>
          </a:p>
          <a:p>
            <a:r>
              <a:rPr lang="cs-CZ" dirty="0" smtClean="0"/>
              <a:t>Následná péče</a:t>
            </a:r>
          </a:p>
          <a:p>
            <a:pPr lvl="1"/>
            <a:r>
              <a:rPr lang="cs-CZ" dirty="0" smtClean="0"/>
              <a:t>14 dní </a:t>
            </a:r>
            <a:r>
              <a:rPr lang="cs-CZ" dirty="0" err="1" smtClean="0"/>
              <a:t>laktulóza</a:t>
            </a:r>
            <a:endParaRPr lang="cs-CZ" dirty="0" smtClean="0"/>
          </a:p>
          <a:p>
            <a:pPr lvl="1"/>
            <a:r>
              <a:rPr lang="cs-CZ" dirty="0" smtClean="0"/>
              <a:t>Kašovitá či bezezbytková strava</a:t>
            </a:r>
          </a:p>
          <a:p>
            <a:pPr lvl="1"/>
            <a:r>
              <a:rPr lang="cs-CZ" dirty="0" smtClean="0"/>
              <a:t>Hygiena a rehabilitace pánevního dna</a:t>
            </a:r>
          </a:p>
          <a:p>
            <a:pPr lvl="1"/>
            <a:r>
              <a:rPr lang="cs-CZ" dirty="0" err="1" smtClean="0"/>
              <a:t>Follow</a:t>
            </a:r>
            <a:r>
              <a:rPr lang="cs-CZ" dirty="0" smtClean="0"/>
              <a:t> up – kontrola svěrače za 2-3 měsíce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82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Porodní </a:t>
            </a:r>
            <a:r>
              <a:rPr lang="cs-CZ" dirty="0" smtClean="0"/>
              <a:t>poranění – </a:t>
            </a:r>
            <a:r>
              <a:rPr lang="cs-CZ" dirty="0" err="1" smtClean="0"/>
              <a:t>paravag</a:t>
            </a:r>
            <a:r>
              <a:rPr lang="cs-CZ" dirty="0" smtClean="0"/>
              <a:t>. hematom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Krvácení do </a:t>
            </a:r>
            <a:r>
              <a:rPr lang="cs-CZ" dirty="0" err="1" smtClean="0"/>
              <a:t>paravaginálního</a:t>
            </a:r>
            <a:r>
              <a:rPr lang="cs-CZ" dirty="0" smtClean="0"/>
              <a:t> prostoru, žilní nebo tepenné</a:t>
            </a:r>
          </a:p>
          <a:p>
            <a:r>
              <a:rPr lang="cs-CZ" dirty="0" smtClean="0"/>
              <a:t>Příznaky: bolest, anemie, kolaps</a:t>
            </a:r>
          </a:p>
          <a:p>
            <a:r>
              <a:rPr lang="cs-CZ" dirty="0" err="1" smtClean="0"/>
              <a:t>Diagnoza</a:t>
            </a:r>
            <a:r>
              <a:rPr lang="cs-CZ" dirty="0" smtClean="0"/>
              <a:t>: palpace </a:t>
            </a:r>
            <a:r>
              <a:rPr lang="cs-CZ" dirty="0" err="1" smtClean="0"/>
              <a:t>vyklenující</a:t>
            </a:r>
            <a:r>
              <a:rPr lang="cs-CZ" dirty="0" smtClean="0"/>
              <a:t> se poševní stěny (</a:t>
            </a:r>
            <a:r>
              <a:rPr lang="cs-CZ" dirty="0" err="1" smtClean="0"/>
              <a:t>bimanuální</a:t>
            </a:r>
            <a:r>
              <a:rPr lang="cs-CZ" dirty="0" smtClean="0"/>
              <a:t> vyšetření), ev. UZ</a:t>
            </a:r>
          </a:p>
          <a:p>
            <a:r>
              <a:rPr lang="cs-CZ" dirty="0" smtClean="0"/>
              <a:t>Terapie: incize, vypuštění hematomu, revize a ošetření zdroje krvácení, drenáž, ATB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17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Porodní </a:t>
            </a:r>
            <a:r>
              <a:rPr lang="cs-CZ" dirty="0" smtClean="0"/>
              <a:t>poranění – ruptura dělohy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Život ohrožující stav</a:t>
            </a:r>
          </a:p>
          <a:p>
            <a:r>
              <a:rPr lang="cs-CZ" dirty="0" smtClean="0"/>
              <a:t>Pouze při oslabení děložní stěny – stav po řezu, po </a:t>
            </a:r>
            <a:r>
              <a:rPr lang="cs-CZ" dirty="0" err="1" smtClean="0"/>
              <a:t>myomektomii</a:t>
            </a:r>
            <a:r>
              <a:rPr lang="cs-CZ" dirty="0" smtClean="0"/>
              <a:t>, opakované revize dutiny děložní…</a:t>
            </a:r>
          </a:p>
          <a:p>
            <a:r>
              <a:rPr lang="cs-CZ" dirty="0" smtClean="0"/>
              <a:t>Dg: bolest v jizvě, zástava kontrakcí, bradykardie plodu, hlava plodu náhle hmatná vysoko nad vchodem</a:t>
            </a:r>
          </a:p>
          <a:p>
            <a:r>
              <a:rPr lang="cs-CZ" dirty="0" smtClean="0"/>
              <a:t>T: okamžitý císařský řez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6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Porod bez poranění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Porodnický gel?</a:t>
            </a:r>
          </a:p>
          <a:p>
            <a:r>
              <a:rPr lang="cs-CZ" dirty="0" err="1" smtClean="0"/>
              <a:t>Epino</a:t>
            </a:r>
            <a:r>
              <a:rPr lang="cs-CZ" dirty="0" smtClean="0"/>
              <a:t>?</a:t>
            </a:r>
          </a:p>
          <a:p>
            <a:r>
              <a:rPr lang="cs-CZ" dirty="0" smtClean="0"/>
              <a:t>Masáž hráze?</a:t>
            </a:r>
          </a:p>
          <a:p>
            <a:endParaRPr lang="cs-CZ" dirty="0"/>
          </a:p>
          <a:p>
            <a:r>
              <a:rPr lang="cs-CZ" dirty="0" smtClean="0"/>
              <a:t>Chránění hráze při porodu</a:t>
            </a:r>
          </a:p>
          <a:p>
            <a:r>
              <a:rPr lang="cs-CZ" dirty="0" smtClean="0"/>
              <a:t>Spolupracující rodička – šetrné rození hlavičky a ramének</a:t>
            </a:r>
          </a:p>
          <a:p>
            <a:r>
              <a:rPr lang="cs-CZ" dirty="0" smtClean="0"/>
              <a:t>Anatomické dispozice matky a plodu, parita</a:t>
            </a:r>
          </a:p>
          <a:p>
            <a:r>
              <a:rPr lang="cs-CZ" dirty="0" smtClean="0"/>
              <a:t>Čas – trvání II.DP, ozvy plodu</a:t>
            </a:r>
          </a:p>
        </p:txBody>
      </p:sp>
    </p:spTree>
    <p:extLst>
      <p:ext uri="{BB962C8B-B14F-4D97-AF65-F5344CB8AC3E}">
        <p14:creationId xmlns:p14="http://schemas.microsoft.com/office/powerpoint/2010/main" val="31482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rázek 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" r="2543"/>
          <a:stretch>
            <a:fillRect/>
          </a:stretch>
        </p:blipFill>
        <p:spPr>
          <a:xfrm>
            <a:off x="1835696" y="1772816"/>
            <a:ext cx="5256213" cy="3671887"/>
          </a:xfrm>
        </p:spPr>
      </p:pic>
    </p:spTree>
    <p:extLst>
      <p:ext uri="{BB962C8B-B14F-4D97-AF65-F5344CB8AC3E}">
        <p14:creationId xmlns:p14="http://schemas.microsoft.com/office/powerpoint/2010/main" val="15092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Hypoxie </a:t>
            </a:r>
            <a:r>
              <a:rPr lang="cs-CZ" dirty="0" smtClean="0"/>
              <a:t>plodu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HYPOXIE PLODU = Přerušení dodávky O2 do tkání (</a:t>
            </a:r>
            <a:r>
              <a:rPr lang="cs-CZ" b="1" dirty="0" err="1" smtClean="0">
                <a:solidFill>
                  <a:srgbClr val="FF0000"/>
                </a:solidFill>
              </a:rPr>
              <a:t>hypoxemie</a:t>
            </a:r>
            <a:r>
              <a:rPr lang="cs-CZ" b="1" dirty="0" smtClean="0">
                <a:solidFill>
                  <a:srgbClr val="FF0000"/>
                </a:solidFill>
              </a:rPr>
              <a:t>) s </a:t>
            </a:r>
            <a:r>
              <a:rPr lang="cs-CZ" b="1" dirty="0" err="1" smtClean="0">
                <a:solidFill>
                  <a:srgbClr val="FF0000"/>
                </a:solidFill>
              </a:rPr>
              <a:t>hyperkapnií</a:t>
            </a:r>
            <a:r>
              <a:rPr lang="cs-CZ" b="1" dirty="0" smtClean="0">
                <a:solidFill>
                  <a:srgbClr val="FF0000"/>
                </a:solidFill>
              </a:rPr>
              <a:t>, metabolickou acidózou a </a:t>
            </a:r>
            <a:r>
              <a:rPr lang="cs-CZ" b="1" dirty="0" err="1" smtClean="0">
                <a:solidFill>
                  <a:srgbClr val="FF0000"/>
                </a:solidFill>
              </a:rPr>
              <a:t>hypoperfuzí</a:t>
            </a:r>
            <a:r>
              <a:rPr lang="cs-CZ" b="1" dirty="0" smtClean="0">
                <a:solidFill>
                  <a:srgbClr val="FF0000"/>
                </a:solidFill>
              </a:rPr>
              <a:t> tkání (ischemie)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DISTRES PLODU = porucha </a:t>
            </a:r>
            <a:r>
              <a:rPr lang="cs-CZ" b="1" dirty="0" err="1" smtClean="0">
                <a:solidFill>
                  <a:srgbClr val="FF0000"/>
                </a:solidFill>
              </a:rPr>
              <a:t>diaplacentární</a:t>
            </a:r>
            <a:r>
              <a:rPr lang="cs-CZ" b="1" dirty="0" smtClean="0">
                <a:solidFill>
                  <a:srgbClr val="FF0000"/>
                </a:solidFill>
              </a:rPr>
              <a:t> výměny plynů s rizikem </a:t>
            </a:r>
            <a:r>
              <a:rPr lang="cs-CZ" b="1" dirty="0" err="1" smtClean="0">
                <a:solidFill>
                  <a:srgbClr val="FF0000"/>
                </a:solidFill>
              </a:rPr>
              <a:t>persistujícího</a:t>
            </a:r>
            <a:r>
              <a:rPr lang="cs-CZ" b="1" dirty="0" smtClean="0">
                <a:solidFill>
                  <a:srgbClr val="FF0000"/>
                </a:solidFill>
              </a:rPr>
              <a:t> neurologického poškození až smrti plodu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6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Hypoxie </a:t>
            </a:r>
            <a:r>
              <a:rPr lang="cs-CZ" dirty="0" smtClean="0"/>
              <a:t>plodu - patofyziologie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DISTRES – KOMPENZACE – DEKOMPENZACE</a:t>
            </a:r>
          </a:p>
          <a:p>
            <a:endParaRPr lang="cs-CZ" dirty="0"/>
          </a:p>
          <a:p>
            <a:r>
              <a:rPr lang="cs-CZ" dirty="0" smtClean="0"/>
              <a:t>Adaptační mechanismy: zvýšení afinity kyslíku k fetálnímu hemoglobinu, zvýšení </a:t>
            </a:r>
            <a:r>
              <a:rPr lang="cs-CZ" dirty="0" err="1" smtClean="0"/>
              <a:t>schonosti</a:t>
            </a:r>
            <a:r>
              <a:rPr lang="cs-CZ" dirty="0" smtClean="0"/>
              <a:t> tkání extrahovat kyslík, zvýšená odolnost tkání k acidóze</a:t>
            </a:r>
          </a:p>
          <a:p>
            <a:endParaRPr lang="cs-CZ" dirty="0" smtClean="0"/>
          </a:p>
          <a:p>
            <a:r>
              <a:rPr lang="cs-CZ" dirty="0" smtClean="0"/>
              <a:t>KOMPENZACE: redistribuce </a:t>
            </a:r>
            <a:r>
              <a:rPr lang="cs-CZ" dirty="0" err="1" smtClean="0"/>
              <a:t>perfuze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 zvýšená </a:t>
            </a:r>
            <a:r>
              <a:rPr lang="cs-CZ" dirty="0" err="1" smtClean="0"/>
              <a:t>perfuze</a:t>
            </a:r>
            <a:r>
              <a:rPr lang="cs-CZ" dirty="0" smtClean="0"/>
              <a:t> v mozku, srdci a nadledvinách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snížená </a:t>
            </a:r>
            <a:r>
              <a:rPr lang="cs-CZ" dirty="0" err="1" smtClean="0"/>
              <a:t>perfuze</a:t>
            </a:r>
            <a:r>
              <a:rPr lang="cs-CZ" dirty="0" smtClean="0"/>
              <a:t> v plicích, játrech, slezině, střevech, ledvinách</a:t>
            </a:r>
          </a:p>
        </p:txBody>
      </p:sp>
    </p:spTree>
    <p:extLst>
      <p:ext uri="{BB962C8B-B14F-4D97-AF65-F5344CB8AC3E}">
        <p14:creationId xmlns:p14="http://schemas.microsoft.com/office/powerpoint/2010/main" val="15529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Hypoxie </a:t>
            </a:r>
            <a:r>
              <a:rPr lang="cs-CZ" dirty="0" smtClean="0"/>
              <a:t>plodu - patofyziologie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Důsledek adaptace a kompenzace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nížení nároků na kyslík</a:t>
            </a:r>
          </a:p>
          <a:p>
            <a:pPr lvl="1"/>
            <a:r>
              <a:rPr lang="cs-CZ" dirty="0" smtClean="0"/>
              <a:t>snížení až vymizení pohybů plodu</a:t>
            </a:r>
          </a:p>
          <a:p>
            <a:pPr lvl="1"/>
            <a:r>
              <a:rPr lang="cs-CZ" dirty="0" smtClean="0"/>
              <a:t>anaerobní glykolýza vedoucí k </a:t>
            </a:r>
            <a:r>
              <a:rPr lang="cs-CZ" dirty="0" err="1" smtClean="0"/>
              <a:t>mtb</a:t>
            </a:r>
            <a:r>
              <a:rPr lang="cs-CZ" dirty="0" smtClean="0"/>
              <a:t> acidóze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764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Hypoxie </a:t>
            </a:r>
            <a:r>
              <a:rPr lang="cs-CZ" dirty="0" smtClean="0"/>
              <a:t>plodu - patofyziologie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DEKOMPENZACE: přesažení </a:t>
            </a:r>
            <a:r>
              <a:rPr lang="cs-CZ" dirty="0" err="1" smtClean="0"/>
              <a:t>kompenzatorních</a:t>
            </a:r>
            <a:r>
              <a:rPr lang="cs-CZ" dirty="0" smtClean="0"/>
              <a:t> mechanismů plodu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Generalizovaná vasokonstrikce – </a:t>
            </a:r>
            <a:r>
              <a:rPr lang="cs-CZ" dirty="0" err="1" smtClean="0"/>
              <a:t>hypoperfuze</a:t>
            </a:r>
            <a:r>
              <a:rPr lang="cs-CZ" dirty="0" smtClean="0"/>
              <a:t> všech orgánů</a:t>
            </a:r>
          </a:p>
          <a:p>
            <a:pPr lvl="1"/>
            <a:r>
              <a:rPr lang="cs-CZ" dirty="0" smtClean="0"/>
              <a:t>Finální bradykardie</a:t>
            </a:r>
          </a:p>
          <a:p>
            <a:pPr lvl="1"/>
            <a:r>
              <a:rPr lang="cs-CZ" dirty="0" smtClean="0"/>
              <a:t>Hypotenze</a:t>
            </a:r>
          </a:p>
          <a:p>
            <a:pPr lvl="1"/>
            <a:r>
              <a:rPr lang="cs-CZ" dirty="0" smtClean="0"/>
              <a:t>Hypoxicko-ischemické poškození mozku</a:t>
            </a:r>
          </a:p>
          <a:p>
            <a:pPr lvl="1"/>
            <a:r>
              <a:rPr lang="cs-CZ" dirty="0" smtClean="0"/>
              <a:t>Poškození ostatních orgánů a systémů</a:t>
            </a:r>
          </a:p>
        </p:txBody>
      </p:sp>
    </p:spTree>
    <p:extLst>
      <p:ext uri="{BB962C8B-B14F-4D97-AF65-F5344CB8AC3E}">
        <p14:creationId xmlns:p14="http://schemas.microsoft.com/office/powerpoint/2010/main" val="1257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Hypoxie plodu - etiologie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96" y="4005064"/>
            <a:ext cx="1935480" cy="19050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863588"/>
            <a:ext cx="3744416" cy="34563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80728"/>
            <a:ext cx="3312368" cy="252028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01008"/>
            <a:ext cx="264604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Hypoxie plodu - 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Mateřské – snížení přísunu O2 do placenty</a:t>
            </a:r>
          </a:p>
          <a:p>
            <a:r>
              <a:rPr lang="cs-CZ" dirty="0" smtClean="0"/>
              <a:t>Porucha </a:t>
            </a:r>
            <a:r>
              <a:rPr lang="cs-CZ" dirty="0" err="1" smtClean="0"/>
              <a:t>fetoplacentárního</a:t>
            </a:r>
            <a:r>
              <a:rPr lang="cs-CZ" dirty="0" smtClean="0"/>
              <a:t> oběhu – pupečník, placenta</a:t>
            </a:r>
          </a:p>
          <a:p>
            <a:r>
              <a:rPr lang="cs-CZ" dirty="0" err="1" smtClean="0"/>
              <a:t>Fetopatie</a:t>
            </a:r>
            <a:endParaRPr lang="cs-CZ" dirty="0" smtClean="0"/>
          </a:p>
          <a:p>
            <a:r>
              <a:rPr lang="cs-CZ" dirty="0" err="1" smtClean="0"/>
              <a:t>Nehypoxické</a:t>
            </a:r>
            <a:r>
              <a:rPr lang="cs-CZ" dirty="0" smtClean="0"/>
              <a:t> příčiny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0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Hypoxie plodu - 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Hypoperfuze</a:t>
            </a:r>
            <a:r>
              <a:rPr lang="cs-CZ" dirty="0" smtClean="0"/>
              <a:t> placenty </a:t>
            </a:r>
          </a:p>
          <a:p>
            <a:pPr lvl="1"/>
            <a:r>
              <a:rPr lang="cs-CZ" dirty="0" smtClean="0"/>
              <a:t>hypotenze, anemie, kardiální dekompenzace, hyperaktivita dělohy, protrahovaný porod</a:t>
            </a:r>
          </a:p>
          <a:p>
            <a:r>
              <a:rPr lang="cs-CZ" dirty="0" smtClean="0"/>
              <a:t>Porucha </a:t>
            </a:r>
            <a:r>
              <a:rPr lang="cs-CZ" dirty="0" err="1" smtClean="0"/>
              <a:t>fetoplacentárního</a:t>
            </a:r>
            <a:r>
              <a:rPr lang="cs-CZ" dirty="0" smtClean="0"/>
              <a:t> oběhu 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pupečník: strangulace, komprese, torze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placenta: insuficience (</a:t>
            </a:r>
            <a:r>
              <a:rPr lang="cs-CZ" dirty="0" err="1" smtClean="0"/>
              <a:t>preeklampsie</a:t>
            </a:r>
            <a:r>
              <a:rPr lang="cs-CZ" dirty="0" smtClean="0"/>
              <a:t>, DM, </a:t>
            </a:r>
            <a:r>
              <a:rPr lang="cs-CZ" dirty="0" err="1" smtClean="0"/>
              <a:t>postmaturita</a:t>
            </a:r>
            <a:r>
              <a:rPr lang="cs-CZ" dirty="0" smtClean="0"/>
              <a:t>, IUGR), abrupce</a:t>
            </a:r>
          </a:p>
          <a:p>
            <a:r>
              <a:rPr lang="cs-CZ" dirty="0" err="1" smtClean="0"/>
              <a:t>Fetopatie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 VVV, anemie plodu</a:t>
            </a:r>
          </a:p>
          <a:p>
            <a:r>
              <a:rPr lang="cs-CZ" dirty="0" err="1" smtClean="0"/>
              <a:t>Nehypoxické</a:t>
            </a:r>
            <a:r>
              <a:rPr lang="cs-CZ" dirty="0" smtClean="0"/>
              <a:t> příčiny </a:t>
            </a:r>
          </a:p>
          <a:p>
            <a:pPr lvl="1"/>
            <a:r>
              <a:rPr lang="cs-CZ" dirty="0" smtClean="0"/>
              <a:t> infekce a traumata při porodu (</a:t>
            </a:r>
            <a:r>
              <a:rPr lang="cs-CZ" dirty="0" err="1" smtClean="0"/>
              <a:t>kefalhematom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9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735</Words>
  <Application>Microsoft Office PowerPoint</Application>
  <PresentationFormat>Předvádění na obrazovce (4:3)</PresentationFormat>
  <Paragraphs>136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Hypoxie plodu</vt:lpstr>
      <vt:lpstr>Hypoxie plodu</vt:lpstr>
      <vt:lpstr>Hypoxie plodu - definice</vt:lpstr>
      <vt:lpstr>Hypoxie plodu - patofyziologie</vt:lpstr>
      <vt:lpstr>Hypoxie plodu - patofyziologie</vt:lpstr>
      <vt:lpstr>Hypoxie plodu - patofyziologie</vt:lpstr>
      <vt:lpstr>Hypoxie plodu - etiologie</vt:lpstr>
      <vt:lpstr>Hypoxie plodu - etiologie</vt:lpstr>
      <vt:lpstr>Hypoxie plodu - etiologie</vt:lpstr>
      <vt:lpstr>Hypoxie plodu – klinické projevy</vt:lpstr>
      <vt:lpstr>Hypoxie plodu - diagnostika</vt:lpstr>
      <vt:lpstr>Hypoxie plodu - terapie</vt:lpstr>
      <vt:lpstr>Porodní poranění</vt:lpstr>
      <vt:lpstr>Porodní poranění</vt:lpstr>
      <vt:lpstr>Porodní poranění</vt:lpstr>
      <vt:lpstr>Porodní poranění</vt:lpstr>
      <vt:lpstr>episiotomie</vt:lpstr>
      <vt:lpstr>Porodní poranění – ruptura hráze</vt:lpstr>
      <vt:lpstr>Porodní poranění – ruptura hráze</vt:lpstr>
      <vt:lpstr>Porodní poranění – ošetření</vt:lpstr>
      <vt:lpstr>Porodní poranění – ruptura III. stupně</vt:lpstr>
      <vt:lpstr>Porodní poranění – paravag. hematom</vt:lpstr>
      <vt:lpstr>Porodní poranění – ruptura dělohy</vt:lpstr>
      <vt:lpstr>Porod bez poranění</vt:lpstr>
      <vt:lpstr>Děkuji za pozornost</vt:lpstr>
    </vt:vector>
  </TitlesOfParts>
  <Company>Pražská energetika,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PRE</cp:lastModifiedBy>
  <cp:revision>59</cp:revision>
  <dcterms:created xsi:type="dcterms:W3CDTF">2015-02-10T12:34:11Z</dcterms:created>
  <dcterms:modified xsi:type="dcterms:W3CDTF">2017-01-11T09:03:43Z</dcterms:modified>
</cp:coreProperties>
</file>