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2" r:id="rId10"/>
    <p:sldId id="271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0" r:id="rId21"/>
    <p:sldId id="281" r:id="rId22"/>
    <p:sldId id="282" r:id="rId23"/>
    <p:sldId id="285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1F4"/>
    <a:srgbClr val="AE75F4"/>
    <a:srgbClr val="5D269F"/>
    <a:srgbClr val="CD4DED"/>
    <a:srgbClr val="B92CCA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>
      <p:cViewPr varScale="1">
        <p:scale>
          <a:sx n="116" d="100"/>
          <a:sy n="116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E5CA-4B79-4B3D-858F-874717534F57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05970-84DF-48F9-B2CE-B789DC2B7F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8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Dvojčata mohou vzniknout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rozdělenim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zygoty na dva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zaklady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vyvoje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monozygotni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zygota vznikla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oplozenim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jednoho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oocytu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jednou spermii). Incidence takto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vzniklych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 je přibližně 3–4 promile a neprojevuje se zde vliv parity, rasy, věku či dědičnosti.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Dojde-li k oplodněni dvou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oocytů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různymi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spermiemi,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dvojčatech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dizygotnich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ktera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nejčastějši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jejich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vyskyt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charakterizuje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Orientačně se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uvadi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30 % dvojčat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monozygotnich a 70 % dizygotnich.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Rozdělenim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zakladu ve stadiu moruly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dochazi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 vzniku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monozygotnich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dvojčat, kdy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samostatny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trofoblast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embryoblast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může dojit k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samostatne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implantaci.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plod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pak svoji vlastni placentu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obaly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bichoriati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Nejčastěji však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dochazi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rozděleni zakladu až po diferenciaci na trofoblast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embryoblast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takova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dvojčata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chorion 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monochoriati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Maji-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amnion, pak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hovořime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gemini</a:t>
            </a:r>
            <a:endParaRPr lang="cs-CZ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monochoriati</a:t>
            </a:r>
            <a:r>
              <a:rPr lang="cs-CZ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monoamniati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5970-84DF-48F9-B2CE-B789DC2B7FA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Přičinou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dysmaturity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plodu je insuficience placenty s průkazem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degenerativnich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změn. Syndrom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dysmaturity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byl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popsan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Cliffordem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r. 1954 [4]. Přenošeni novorozenci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stupně změn na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kůži. Jsou způsobeny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chyběnim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mazku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ochrannym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obalem povrchu těla. Novorozenci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dlouhe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nehty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tělo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pupečnik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placentu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zbarvene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smolkou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 rozdělujeme do tři stupňů: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 stadium: sucha,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olupujici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svraštěla kůže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pergamenoveho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vzhledu.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Chybi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podkožni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tuk. V tomto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stadiu ještě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přitomno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zbarveni kůže plodu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plodovych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obalů.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stadium: vše jako v I. stadiu + zbarveni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vody,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amnialnich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blan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pupečniku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mekoniem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stadium: projevy jako v I. a II. stadiu + žlutě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zbarvene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nehty a kůže plodu,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olupuje,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žlutozeleny pupečnik, blany a placenta.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 porodu je vždy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přitomna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intrapartalni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hypoxie. Hypoxickou stimulaci n. vagus při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neadekvatni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oxygenaci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hladkeho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svalstva střeva,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přechazi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zvyšenou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peristaltikou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ochabnutim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sfinkteru do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plodove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vody smolka.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Perinatalni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umrtnost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dosahuje až 30 %. U novorozence jsou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častějši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respiračni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komplikace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5970-84DF-48F9-B2CE-B789DC2B7FA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rgbClr val="AE75F4"/>
          </a:solidFill>
          <a:ln w="6350">
            <a:solidFill>
              <a:srgbClr val="5D2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0" y="133214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1" name="Obdélník 2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4" name="Přímá spojnice 2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9" name="Přímá spojnice 1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0" name="Přímá spojnice 19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DBB1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AE75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5D2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14.09.2025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Poruchy v délce trvání těhotenství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15.10.2015</a:t>
            </a:r>
          </a:p>
        </p:txBody>
      </p:sp>
      <p:pic>
        <p:nvPicPr>
          <p:cNvPr id="7" name="Zástupný symbol pro obrázek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696744" cy="5040560"/>
          </a:xfrm>
        </p:spPr>
      </p:pic>
    </p:spTree>
    <p:extLst>
      <p:ext uri="{BB962C8B-B14F-4D97-AF65-F5344CB8AC3E}">
        <p14:creationId xmlns:p14="http://schemas.microsoft.com/office/powerpoint/2010/main" val="255879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Bi</a:t>
            </a:r>
            <a:r>
              <a:rPr lang="cs-CZ" dirty="0"/>
              <a:t>/</a:t>
            </a:r>
            <a:r>
              <a:rPr lang="cs-CZ" dirty="0" err="1"/>
              <a:t>bi</a:t>
            </a:r>
            <a:r>
              <a:rPr lang="cs-CZ" dirty="0"/>
              <a:t>: kontroly á 2 týdny, preventivní hospitalizace není nutná, porod do 39+0 vaginálně nebo S.C.</a:t>
            </a:r>
          </a:p>
          <a:p>
            <a:r>
              <a:rPr lang="cs-CZ" dirty="0"/>
              <a:t>Mono/</a:t>
            </a:r>
            <a:r>
              <a:rPr lang="cs-CZ" dirty="0" err="1"/>
              <a:t>bi</a:t>
            </a:r>
            <a:r>
              <a:rPr lang="cs-CZ" dirty="0"/>
              <a:t>: kontroly v perinatologickém centru, preventivní hospitalizace od 36.t.t., porod do 37+0 vaginálně (IS! Rizikový porod) nebo per S.C.</a:t>
            </a:r>
          </a:p>
          <a:p>
            <a:r>
              <a:rPr lang="cs-CZ" dirty="0"/>
              <a:t>Mono/mono: kontroly v perinatologickém centru, preventivní hospitalizace od 32.t.t., porod do 35+0 per S.C.</a:t>
            </a:r>
          </a:p>
          <a:p>
            <a:r>
              <a:rPr lang="cs-CZ" dirty="0"/>
              <a:t>Tři a vícečetné totéž, porod do 36+0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9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Předčasný porod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b="990"/>
          <a:stretch>
            <a:fillRect/>
          </a:stretch>
        </p:blipFill>
        <p:spPr>
          <a:xfrm>
            <a:off x="971550" y="1916113"/>
            <a:ext cx="6840538" cy="4465637"/>
          </a:xfrm>
        </p:spPr>
      </p:pic>
    </p:spTree>
    <p:extLst>
      <p:ext uri="{BB962C8B-B14F-4D97-AF65-F5344CB8AC3E}">
        <p14:creationId xmlns:p14="http://schemas.microsoft.com/office/powerpoint/2010/main" val="377169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Porod před ukončeným 37.t.t.</a:t>
            </a:r>
          </a:p>
          <a:p>
            <a:r>
              <a:rPr lang="cs-CZ" dirty="0"/>
              <a:t>Frekvence 5-6 %</a:t>
            </a:r>
          </a:p>
          <a:p>
            <a:r>
              <a:rPr lang="cs-CZ" dirty="0"/>
              <a:t>Vysoká morbidita a mortalita novorozenců</a:t>
            </a:r>
          </a:p>
          <a:p>
            <a:r>
              <a:rPr lang="cs-CZ" dirty="0"/>
              <a:t>Klasifikace nezralosti</a:t>
            </a:r>
          </a:p>
          <a:p>
            <a:pPr lvl="1"/>
            <a:r>
              <a:rPr lang="cs-CZ" dirty="0"/>
              <a:t>Hraniční: 37 (36+1 – 36+6)</a:t>
            </a:r>
          </a:p>
          <a:p>
            <a:pPr lvl="1"/>
            <a:r>
              <a:rPr lang="cs-CZ" dirty="0"/>
              <a:t>Mírná: 34+</a:t>
            </a:r>
          </a:p>
          <a:p>
            <a:pPr lvl="1"/>
            <a:r>
              <a:rPr lang="cs-CZ" dirty="0"/>
              <a:t>Střední: 32+</a:t>
            </a:r>
          </a:p>
          <a:p>
            <a:pPr lvl="1"/>
            <a:r>
              <a:rPr lang="cs-CZ" dirty="0"/>
              <a:t>Těžká: 28+</a:t>
            </a:r>
          </a:p>
          <a:p>
            <a:pPr lvl="1"/>
            <a:r>
              <a:rPr lang="cs-CZ" dirty="0"/>
              <a:t>Extrémní: 24+</a:t>
            </a:r>
          </a:p>
        </p:txBody>
      </p:sp>
    </p:spTree>
    <p:extLst>
      <p:ext uri="{BB962C8B-B14F-4D97-AF65-F5344CB8AC3E}">
        <p14:creationId xmlns:p14="http://schemas.microsoft.com/office/powerpoint/2010/main" val="171689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 -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Infekce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Vícečetné těhotenství</a:t>
            </a:r>
          </a:p>
          <a:p>
            <a:r>
              <a:rPr lang="cs-CZ" dirty="0"/>
              <a:t>Inkompetence děložního hrdla</a:t>
            </a:r>
          </a:p>
          <a:p>
            <a:r>
              <a:rPr lang="cs-CZ" dirty="0"/>
              <a:t>PPROM</a:t>
            </a:r>
          </a:p>
          <a:p>
            <a:r>
              <a:rPr lang="cs-CZ" dirty="0"/>
              <a:t>Placentární dysfunkce – IUGR, </a:t>
            </a:r>
            <a:r>
              <a:rPr lang="cs-CZ" dirty="0" err="1"/>
              <a:t>preeklampsie</a:t>
            </a:r>
            <a:endParaRPr lang="cs-CZ" dirty="0"/>
          </a:p>
          <a:p>
            <a:r>
              <a:rPr lang="cs-CZ" dirty="0"/>
              <a:t>VVV plodu</a:t>
            </a:r>
          </a:p>
          <a:p>
            <a:r>
              <a:rPr lang="cs-CZ" dirty="0"/>
              <a:t>Závažné zdravotní faktory matky</a:t>
            </a:r>
          </a:p>
          <a:p>
            <a:r>
              <a:rPr lang="cs-CZ" dirty="0" err="1"/>
              <a:t>Iatrogenní</a:t>
            </a:r>
            <a:r>
              <a:rPr lang="cs-CZ" dirty="0"/>
              <a:t> (IU zákroky), toxikologické faktory (drogy)</a:t>
            </a:r>
          </a:p>
        </p:txBody>
      </p:sp>
    </p:spTree>
    <p:extLst>
      <p:ext uri="{BB962C8B-B14F-4D97-AF65-F5344CB8AC3E}">
        <p14:creationId xmlns:p14="http://schemas.microsoft.com/office/powerpoint/2010/main" val="20397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 – klinická stadia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Partus </a:t>
            </a:r>
            <a:r>
              <a:rPr lang="cs-CZ" dirty="0" err="1"/>
              <a:t>praematurus</a:t>
            </a:r>
            <a:r>
              <a:rPr lang="cs-CZ" dirty="0"/>
              <a:t> </a:t>
            </a:r>
            <a:r>
              <a:rPr lang="cs-CZ" dirty="0" err="1"/>
              <a:t>imminens</a:t>
            </a:r>
            <a:r>
              <a:rPr lang="cs-CZ" dirty="0"/>
              <a:t> – hrozící PP</a:t>
            </a:r>
          </a:p>
          <a:p>
            <a:r>
              <a:rPr lang="cs-CZ" dirty="0"/>
              <a:t>Partus </a:t>
            </a:r>
            <a:r>
              <a:rPr lang="cs-CZ" dirty="0" err="1"/>
              <a:t>praematurus</a:t>
            </a:r>
            <a:r>
              <a:rPr lang="cs-CZ" dirty="0"/>
              <a:t> </a:t>
            </a:r>
            <a:r>
              <a:rPr lang="cs-CZ" dirty="0" err="1"/>
              <a:t>incipiens</a:t>
            </a:r>
            <a:r>
              <a:rPr lang="cs-CZ" dirty="0"/>
              <a:t> – počínající PP</a:t>
            </a:r>
          </a:p>
          <a:p>
            <a:r>
              <a:rPr lang="cs-CZ" dirty="0"/>
              <a:t>Partus </a:t>
            </a:r>
            <a:r>
              <a:rPr lang="cs-CZ" dirty="0" err="1"/>
              <a:t>praematurus</a:t>
            </a:r>
            <a:r>
              <a:rPr lang="cs-CZ" dirty="0"/>
              <a:t> in </a:t>
            </a:r>
            <a:r>
              <a:rPr lang="cs-CZ" dirty="0" err="1"/>
              <a:t>cursu</a:t>
            </a:r>
            <a:r>
              <a:rPr lang="cs-CZ" dirty="0"/>
              <a:t> – běžící PP</a:t>
            </a:r>
          </a:p>
          <a:p>
            <a:r>
              <a:rPr lang="cs-CZ" dirty="0"/>
              <a:t>PPROM – předčasný odtok plodové vody bez děložní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03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 -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Anamnéza, fyzikální vyš. (tlak, teplota!), zevní vyš., CTG</a:t>
            </a:r>
          </a:p>
          <a:p>
            <a:r>
              <a:rPr lang="cs-CZ" dirty="0" err="1"/>
              <a:t>Vag</a:t>
            </a:r>
            <a:r>
              <a:rPr lang="cs-CZ" dirty="0"/>
              <a:t>. vyš.</a:t>
            </a:r>
          </a:p>
          <a:p>
            <a:r>
              <a:rPr lang="cs-CZ" dirty="0"/>
              <a:t>UZ vyš. – abdominální (poloha, odhad hmotnosti), vaginální (CM)</a:t>
            </a:r>
          </a:p>
          <a:p>
            <a:r>
              <a:rPr lang="cs-CZ" dirty="0"/>
              <a:t>Odběry KO, BCH, KTC pochvy a moči, ev. stolice (infekce!!!), při nesledované graviditě toxikologie, HIV, žloutenky, syfilis</a:t>
            </a:r>
          </a:p>
        </p:txBody>
      </p:sp>
    </p:spTree>
    <p:extLst>
      <p:ext uri="{BB962C8B-B14F-4D97-AF65-F5344CB8AC3E}">
        <p14:creationId xmlns:p14="http://schemas.microsoft.com/office/powerpoint/2010/main" val="383445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Tokolýza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beta – sympatomimetika (</a:t>
            </a:r>
            <a:r>
              <a:rPr lang="cs-CZ" dirty="0" err="1"/>
              <a:t>Gynipral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Atosiban</a:t>
            </a:r>
            <a:r>
              <a:rPr lang="cs-CZ" dirty="0"/>
              <a:t> (</a:t>
            </a:r>
            <a:r>
              <a:rPr lang="cs-CZ" dirty="0" err="1"/>
              <a:t>Tractocile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Magnesium </a:t>
            </a:r>
            <a:r>
              <a:rPr lang="cs-CZ" dirty="0" err="1"/>
              <a:t>sulfuricum</a:t>
            </a:r>
            <a:endParaRPr lang="cs-CZ" dirty="0"/>
          </a:p>
          <a:p>
            <a:endParaRPr lang="cs-CZ" dirty="0"/>
          </a:p>
          <a:p>
            <a:r>
              <a:rPr lang="cs-CZ" dirty="0"/>
              <a:t>Kortikoidy do 33+6 (</a:t>
            </a:r>
            <a:r>
              <a:rPr lang="cs-CZ" dirty="0" err="1"/>
              <a:t>Dexona</a:t>
            </a:r>
            <a:r>
              <a:rPr lang="cs-CZ" dirty="0"/>
              <a:t>, </a:t>
            </a:r>
            <a:r>
              <a:rPr lang="cs-CZ" dirty="0" err="1"/>
              <a:t>Diprophos</a:t>
            </a:r>
            <a:r>
              <a:rPr lang="cs-CZ" dirty="0"/>
              <a:t>) – na 48 hod</a:t>
            </a:r>
          </a:p>
          <a:p>
            <a:endParaRPr lang="cs-CZ" dirty="0"/>
          </a:p>
          <a:p>
            <a:r>
              <a:rPr lang="cs-CZ" dirty="0"/>
              <a:t>ATB – Penicilin, Ampicilin, </a:t>
            </a:r>
            <a:r>
              <a:rPr lang="cs-CZ" dirty="0" err="1"/>
              <a:t>Klindamycin</a:t>
            </a:r>
            <a:r>
              <a:rPr lang="cs-CZ" dirty="0"/>
              <a:t>, </a:t>
            </a:r>
            <a:r>
              <a:rPr lang="cs-CZ" dirty="0" err="1"/>
              <a:t>Gentamicin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54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Předčasný porod - PPROM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PPROM: prodlužování těhotenství dle gestačního týdne, známek infekce a prospívání plodu (CTG, UZ)</a:t>
            </a:r>
          </a:p>
          <a:p>
            <a:pPr lvl="1"/>
            <a:r>
              <a:rPr lang="cs-CZ" dirty="0"/>
              <a:t>Od 34 jako TPROM, s individuálním vyčkáváním</a:t>
            </a:r>
          </a:p>
          <a:p>
            <a:pPr lvl="1"/>
            <a:r>
              <a:rPr lang="cs-CZ" dirty="0"/>
              <a:t>24-34:perinatologické centrum, ATB, kortikoidy, </a:t>
            </a:r>
            <a:r>
              <a:rPr lang="cs-CZ" dirty="0" err="1"/>
              <a:t>tokolýza</a:t>
            </a:r>
            <a:endParaRPr lang="cs-CZ" dirty="0"/>
          </a:p>
          <a:p>
            <a:pPr lvl="2"/>
            <a:r>
              <a:rPr lang="cs-CZ" dirty="0"/>
              <a:t>Po ukončení kortikoterapie odběr VP – KTC </a:t>
            </a:r>
            <a:r>
              <a:rPr lang="cs-CZ" dirty="0" err="1"/>
              <a:t>bakt.DNA</a:t>
            </a:r>
            <a:r>
              <a:rPr lang="cs-CZ" dirty="0"/>
              <a:t>, IL-6</a:t>
            </a:r>
          </a:p>
          <a:p>
            <a:pPr lvl="3"/>
            <a:r>
              <a:rPr lang="cs-CZ" dirty="0" err="1"/>
              <a:t>Negat</a:t>
            </a:r>
            <a:r>
              <a:rPr lang="cs-CZ" dirty="0"/>
              <a:t>.:ATB na 7 dní, pak ex, sledování CRP, při nástupu porodu netlumíme, při </a:t>
            </a:r>
            <a:r>
              <a:rPr lang="cs-CZ" dirty="0" err="1"/>
              <a:t>zn.ohrožení</a:t>
            </a:r>
            <a:r>
              <a:rPr lang="cs-CZ" dirty="0"/>
              <a:t> plodu či matky ihned ukončíme</a:t>
            </a:r>
          </a:p>
          <a:p>
            <a:pPr lvl="3"/>
            <a:r>
              <a:rPr lang="cs-CZ" dirty="0" err="1"/>
              <a:t>Pozit</a:t>
            </a:r>
            <a:r>
              <a:rPr lang="cs-CZ" dirty="0"/>
              <a:t>: indukce či S.C.</a:t>
            </a:r>
          </a:p>
          <a:p>
            <a:endParaRPr lang="cs-CZ" dirty="0"/>
          </a:p>
          <a:p>
            <a:r>
              <a:rPr lang="cs-CZ" dirty="0" err="1"/>
              <a:t>Cerclage</a:t>
            </a:r>
            <a:r>
              <a:rPr lang="cs-CZ" dirty="0"/>
              <a:t> u inkompetence děložního hrdla</a:t>
            </a:r>
          </a:p>
        </p:txBody>
      </p:sp>
    </p:spTree>
    <p:extLst>
      <p:ext uri="{BB962C8B-B14F-4D97-AF65-F5344CB8AC3E}">
        <p14:creationId xmlns:p14="http://schemas.microsoft.com/office/powerpoint/2010/main" val="300382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</p:spTree>
    <p:extLst>
      <p:ext uri="{BB962C8B-B14F-4D97-AF65-F5344CB8AC3E}">
        <p14:creationId xmlns:p14="http://schemas.microsoft.com/office/powerpoint/2010/main" val="5635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r="897"/>
          <a:stretch>
            <a:fillRect/>
          </a:stretch>
        </p:blipFill>
        <p:spPr>
          <a:xfrm>
            <a:off x="1187450" y="1773238"/>
            <a:ext cx="6480175" cy="4392612"/>
          </a:xfrm>
        </p:spPr>
      </p:pic>
    </p:spTree>
    <p:extLst>
      <p:ext uri="{BB962C8B-B14F-4D97-AF65-F5344CB8AC3E}">
        <p14:creationId xmlns:p14="http://schemas.microsoft.com/office/powerpoint/2010/main" val="355430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Potermínová</a:t>
            </a:r>
            <a:r>
              <a:rPr lang="cs-CZ" dirty="0"/>
              <a:t> gravidita po 40+0</a:t>
            </a:r>
          </a:p>
          <a:p>
            <a:r>
              <a:rPr lang="cs-CZ" dirty="0"/>
              <a:t>Pravé přenášení, </a:t>
            </a:r>
            <a:r>
              <a:rPr lang="cs-CZ" dirty="0" err="1"/>
              <a:t>dysmaturita</a:t>
            </a:r>
            <a:r>
              <a:rPr lang="cs-CZ" dirty="0"/>
              <a:t> po 42+0</a:t>
            </a:r>
          </a:p>
          <a:p>
            <a:endParaRPr lang="cs-CZ" dirty="0"/>
          </a:p>
          <a:p>
            <a:r>
              <a:rPr lang="cs-CZ" dirty="0"/>
              <a:t>Rizika: </a:t>
            </a:r>
            <a:r>
              <a:rPr lang="cs-CZ" dirty="0" err="1"/>
              <a:t>makrosomie</a:t>
            </a:r>
            <a:r>
              <a:rPr lang="cs-CZ" dirty="0"/>
              <a:t> plodu, aspirace zkalené plodové vody, hypoxie při porodu, odumření plodu – </a:t>
            </a:r>
            <a:r>
              <a:rPr lang="cs-CZ" dirty="0" err="1"/>
              <a:t>dyfunkční</a:t>
            </a:r>
            <a:r>
              <a:rPr lang="cs-CZ" dirty="0"/>
              <a:t> placenta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19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termínu CTG dvakrát týdně</a:t>
            </a:r>
          </a:p>
          <a:p>
            <a:r>
              <a:rPr lang="cs-CZ" dirty="0"/>
              <a:t>Indukce porodu do 42+0 – podle cervix </a:t>
            </a:r>
            <a:r>
              <a:rPr lang="cs-CZ" dirty="0" err="1"/>
              <a:t>score</a:t>
            </a:r>
            <a:r>
              <a:rPr lang="cs-CZ" dirty="0"/>
              <a:t> zahájení </a:t>
            </a:r>
            <a:r>
              <a:rPr lang="cs-CZ" dirty="0" err="1"/>
              <a:t>preindukce</a:t>
            </a:r>
            <a:r>
              <a:rPr lang="cs-CZ" dirty="0"/>
              <a:t> 41+4, indukce nejpozději 41+6</a:t>
            </a:r>
          </a:p>
          <a:p>
            <a:r>
              <a:rPr lang="cs-CZ" dirty="0" err="1"/>
              <a:t>Preindukce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Mechanická: </a:t>
            </a:r>
            <a:r>
              <a:rPr lang="cs-CZ" dirty="0" err="1"/>
              <a:t>Hamiltonův</a:t>
            </a:r>
            <a:r>
              <a:rPr lang="cs-CZ" dirty="0"/>
              <a:t> hmat, dilatátory, </a:t>
            </a:r>
            <a:r>
              <a:rPr lang="cs-CZ" dirty="0" err="1"/>
              <a:t>foley</a:t>
            </a:r>
            <a:endParaRPr lang="cs-CZ" dirty="0"/>
          </a:p>
          <a:p>
            <a:pPr lvl="1"/>
            <a:r>
              <a:rPr lang="cs-CZ" dirty="0" err="1"/>
              <a:t>Medikamentozní</a:t>
            </a:r>
            <a:r>
              <a:rPr lang="cs-CZ" dirty="0"/>
              <a:t>: Prostaglandiny do pochvy, </a:t>
            </a:r>
            <a:r>
              <a:rPr lang="cs-CZ" dirty="0" err="1"/>
              <a:t>Misoprostol</a:t>
            </a:r>
            <a:r>
              <a:rPr lang="cs-CZ" dirty="0"/>
              <a:t> </a:t>
            </a:r>
            <a:r>
              <a:rPr lang="cs-CZ" dirty="0" err="1"/>
              <a:t>p.o</a:t>
            </a:r>
            <a:r>
              <a:rPr lang="cs-CZ" dirty="0"/>
              <a:t>.</a:t>
            </a:r>
          </a:p>
          <a:p>
            <a:r>
              <a:rPr lang="cs-CZ" dirty="0"/>
              <a:t>Indukce:</a:t>
            </a:r>
          </a:p>
          <a:p>
            <a:pPr lvl="1"/>
            <a:r>
              <a:rPr lang="cs-CZ" dirty="0"/>
              <a:t>Mechanická: </a:t>
            </a:r>
            <a:r>
              <a:rPr lang="cs-CZ" dirty="0" err="1"/>
              <a:t>dirupce</a:t>
            </a:r>
            <a:r>
              <a:rPr lang="cs-CZ" dirty="0"/>
              <a:t> VB</a:t>
            </a:r>
          </a:p>
          <a:p>
            <a:pPr lvl="1"/>
            <a:r>
              <a:rPr lang="cs-CZ" dirty="0" err="1"/>
              <a:t>Medikamentozní</a:t>
            </a:r>
            <a:r>
              <a:rPr lang="cs-CZ" dirty="0"/>
              <a:t>: prostaglandiny do čípku, oxytocin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56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Pravidla:</a:t>
            </a:r>
          </a:p>
          <a:p>
            <a:pPr lvl="1"/>
            <a:r>
              <a:rPr lang="cs-CZ" dirty="0"/>
              <a:t>Farmakologické metody jen za hospitalizace</a:t>
            </a:r>
          </a:p>
          <a:p>
            <a:pPr lvl="1"/>
            <a:r>
              <a:rPr lang="cs-CZ" dirty="0" err="1"/>
              <a:t>Preindukce</a:t>
            </a:r>
            <a:r>
              <a:rPr lang="cs-CZ" dirty="0"/>
              <a:t> maximálně třikrát po sobě</a:t>
            </a:r>
          </a:p>
          <a:p>
            <a:pPr lvl="1"/>
            <a:r>
              <a:rPr lang="cs-CZ" dirty="0"/>
              <a:t>Indukce jen při zralém hrdle</a:t>
            </a:r>
          </a:p>
          <a:p>
            <a:pPr lvl="1"/>
            <a:r>
              <a:rPr lang="cs-CZ" dirty="0"/>
              <a:t>Informovaný souhlas</a:t>
            </a:r>
          </a:p>
        </p:txBody>
      </p:sp>
    </p:spTree>
    <p:extLst>
      <p:ext uri="{BB962C8B-B14F-4D97-AF65-F5344CB8AC3E}">
        <p14:creationId xmlns:p14="http://schemas.microsoft.com/office/powerpoint/2010/main" val="391260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Prodloužené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Prostaglandiny:</a:t>
            </a:r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dirty="0" err="1"/>
              <a:t>Dinoproston</a:t>
            </a:r>
            <a:r>
              <a:rPr lang="cs-CZ" dirty="0"/>
              <a:t>, Prostaglandin E2</a:t>
            </a:r>
          </a:p>
          <a:p>
            <a:pPr lvl="2"/>
            <a:r>
              <a:rPr lang="cs-CZ" dirty="0"/>
              <a:t>3 mg do zadní klenby poševní (</a:t>
            </a:r>
            <a:r>
              <a:rPr lang="cs-CZ" dirty="0" err="1"/>
              <a:t>preindukce</a:t>
            </a:r>
            <a:r>
              <a:rPr lang="cs-CZ" dirty="0"/>
              <a:t> při nezralém hrdle), opakovat lze za 6 hod, 40 min po aplikaci CTG </a:t>
            </a:r>
          </a:p>
          <a:p>
            <a:pPr lvl="2"/>
            <a:r>
              <a:rPr lang="cs-CZ" dirty="0"/>
              <a:t>0,5 mg </a:t>
            </a:r>
            <a:r>
              <a:rPr lang="cs-CZ" dirty="0" err="1"/>
              <a:t>intracervikálně</a:t>
            </a:r>
            <a:r>
              <a:rPr lang="cs-CZ" dirty="0"/>
              <a:t> (indukce při CS nad 5), opakovat za 2 hod, ihned po aplikaci CTG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r>
              <a:rPr lang="cs-CZ" dirty="0"/>
              <a:t>- </a:t>
            </a:r>
            <a:r>
              <a:rPr lang="cs-CZ" dirty="0" err="1"/>
              <a:t>Misoprostol</a:t>
            </a:r>
            <a:r>
              <a:rPr lang="cs-CZ" dirty="0"/>
              <a:t> 25 </a:t>
            </a:r>
            <a:r>
              <a:rPr lang="cs-CZ" dirty="0" err="1"/>
              <a:t>ug</a:t>
            </a:r>
            <a:r>
              <a:rPr lang="cs-CZ" dirty="0"/>
              <a:t> (</a:t>
            </a:r>
            <a:r>
              <a:rPr lang="cs-CZ" dirty="0" err="1"/>
              <a:t>Angusta</a:t>
            </a:r>
            <a:r>
              <a:rPr lang="cs-CZ" dirty="0"/>
              <a:t>) – á 2 hod </a:t>
            </a:r>
            <a:r>
              <a:rPr lang="cs-CZ" dirty="0" err="1"/>
              <a:t>p.o</a:t>
            </a:r>
            <a:r>
              <a:rPr lang="cs-CZ" dirty="0"/>
              <a:t>. do 6. dávky nebo 2 </a:t>
            </a:r>
            <a:r>
              <a:rPr lang="cs-CZ" dirty="0" err="1"/>
              <a:t>tbl</a:t>
            </a:r>
            <a:r>
              <a:rPr lang="cs-CZ" dirty="0"/>
              <a:t> á 4 hod do 3.dávky</a:t>
            </a:r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r>
              <a:rPr lang="cs-CZ" dirty="0"/>
              <a:t>! Pouze za hospitalizace</a:t>
            </a:r>
          </a:p>
          <a:p>
            <a:pPr marL="914400" lvl="2" indent="0">
              <a:buNone/>
            </a:pPr>
            <a:r>
              <a:rPr lang="cs-CZ" dirty="0"/>
              <a:t>! </a:t>
            </a:r>
            <a:r>
              <a:rPr lang="cs-CZ" dirty="0" err="1"/>
              <a:t>Preindukce</a:t>
            </a:r>
            <a:r>
              <a:rPr lang="cs-CZ" dirty="0"/>
              <a:t> 2 dny, pak 2 dny indukce, pak DVB, oxytocin, S.C.</a:t>
            </a:r>
          </a:p>
        </p:txBody>
      </p:sp>
    </p:spTree>
    <p:extLst>
      <p:ext uri="{BB962C8B-B14F-4D97-AF65-F5344CB8AC3E}">
        <p14:creationId xmlns:p14="http://schemas.microsoft.com/office/powerpoint/2010/main" val="424288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b="17160"/>
          <a:stretch>
            <a:fillRect/>
          </a:stretch>
        </p:blipFill>
        <p:spPr>
          <a:xfrm>
            <a:off x="1042988" y="1484313"/>
            <a:ext cx="7345362" cy="4824412"/>
          </a:xfrm>
        </p:spPr>
      </p:pic>
    </p:spTree>
    <p:extLst>
      <p:ext uri="{BB962C8B-B14F-4D97-AF65-F5344CB8AC3E}">
        <p14:creationId xmlns:p14="http://schemas.microsoft.com/office/powerpoint/2010/main" val="15092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Gemini</a:t>
            </a:r>
            <a:r>
              <a:rPr lang="cs-CZ" dirty="0"/>
              <a:t>, </a:t>
            </a:r>
            <a:r>
              <a:rPr lang="cs-CZ" dirty="0" err="1"/>
              <a:t>trigemini</a:t>
            </a:r>
            <a:r>
              <a:rPr lang="cs-CZ" dirty="0"/>
              <a:t>, </a:t>
            </a:r>
            <a:r>
              <a:rPr lang="cs-CZ" dirty="0" err="1"/>
              <a:t>quadrigemini</a:t>
            </a:r>
            <a:r>
              <a:rPr lang="cs-CZ" dirty="0"/>
              <a:t>, </a:t>
            </a:r>
            <a:r>
              <a:rPr lang="cs-CZ" dirty="0" err="1"/>
              <a:t>quintigemini</a:t>
            </a:r>
            <a:endParaRPr lang="cs-CZ" dirty="0"/>
          </a:p>
          <a:p>
            <a:endParaRPr lang="cs-CZ" dirty="0"/>
          </a:p>
          <a:p>
            <a:r>
              <a:rPr lang="cs-CZ" dirty="0"/>
              <a:t>Jednovaječná – </a:t>
            </a:r>
            <a:r>
              <a:rPr lang="cs-CZ" dirty="0" err="1"/>
              <a:t>monozygotická</a:t>
            </a:r>
            <a:r>
              <a:rPr lang="cs-CZ" dirty="0"/>
              <a:t> X dvojvaječná – </a:t>
            </a:r>
            <a:r>
              <a:rPr lang="cs-CZ" dirty="0" err="1"/>
              <a:t>dizygotická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Bichoriální</a:t>
            </a:r>
            <a:r>
              <a:rPr lang="cs-CZ" dirty="0"/>
              <a:t> </a:t>
            </a:r>
            <a:r>
              <a:rPr lang="cs-CZ" dirty="0" err="1"/>
              <a:t>biamniální</a:t>
            </a:r>
            <a:r>
              <a:rPr lang="cs-CZ" dirty="0"/>
              <a:t>, </a:t>
            </a:r>
            <a:r>
              <a:rPr lang="cs-CZ" dirty="0" err="1"/>
              <a:t>monochoriální</a:t>
            </a:r>
            <a:r>
              <a:rPr lang="cs-CZ" dirty="0"/>
              <a:t> </a:t>
            </a:r>
            <a:r>
              <a:rPr lang="cs-CZ" dirty="0" err="1"/>
              <a:t>biamniální</a:t>
            </a:r>
            <a:r>
              <a:rPr lang="cs-CZ" dirty="0"/>
              <a:t>, </a:t>
            </a:r>
            <a:r>
              <a:rPr lang="cs-CZ" dirty="0" err="1"/>
              <a:t>monochoriální</a:t>
            </a:r>
            <a:r>
              <a:rPr lang="cs-CZ" dirty="0"/>
              <a:t> </a:t>
            </a:r>
            <a:r>
              <a:rPr lang="cs-CZ" dirty="0" err="1"/>
              <a:t>monoamniální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61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3" y="1268413"/>
            <a:ext cx="7789573" cy="50403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50040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3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1496924"/>
            <a:ext cx="6118578" cy="4583289"/>
          </a:xfrm>
        </p:spPr>
      </p:pic>
    </p:spTree>
    <p:extLst>
      <p:ext uri="{BB962C8B-B14F-4D97-AF65-F5344CB8AC3E}">
        <p14:creationId xmlns:p14="http://schemas.microsoft.com/office/powerpoint/2010/main" val="246198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980728"/>
            <a:ext cx="6696744" cy="5400600"/>
          </a:xfrm>
        </p:spPr>
      </p:pic>
    </p:spTree>
    <p:extLst>
      <p:ext uri="{BB962C8B-B14F-4D97-AF65-F5344CB8AC3E}">
        <p14:creationId xmlns:p14="http://schemas.microsoft.com/office/powerpoint/2010/main" val="389364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Gemini</a:t>
            </a:r>
            <a:r>
              <a:rPr lang="cs-CZ" dirty="0"/>
              <a:t> 1,7 -2,2 % (úprava programu asistované reprodukce) – momentálně klesající trend</a:t>
            </a:r>
          </a:p>
          <a:p>
            <a:r>
              <a:rPr lang="cs-CZ" dirty="0"/>
              <a:t>Riziková gravidita</a:t>
            </a:r>
          </a:p>
          <a:p>
            <a:r>
              <a:rPr lang="cs-CZ" dirty="0"/>
              <a:t>Častější kontroly, UZ monitorace </a:t>
            </a:r>
            <a:r>
              <a:rPr lang="cs-CZ" dirty="0" err="1"/>
              <a:t>cervikometrie</a:t>
            </a:r>
            <a:r>
              <a:rPr lang="cs-CZ" dirty="0"/>
              <a:t>, růstu, VP a </a:t>
            </a:r>
            <a:r>
              <a:rPr lang="cs-CZ" dirty="0" err="1"/>
              <a:t>flowmetrie</a:t>
            </a:r>
            <a:r>
              <a:rPr lang="cs-CZ" dirty="0"/>
              <a:t>; časná </a:t>
            </a:r>
            <a:r>
              <a:rPr lang="cs-CZ" dirty="0" err="1"/>
              <a:t>diagnoza</a:t>
            </a:r>
            <a:r>
              <a:rPr lang="cs-CZ" dirty="0"/>
              <a:t> </a:t>
            </a:r>
            <a:r>
              <a:rPr lang="cs-CZ" dirty="0" err="1"/>
              <a:t>chorionicity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295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komplikace:</a:t>
            </a:r>
          </a:p>
          <a:p>
            <a:pPr lvl="1"/>
            <a:r>
              <a:rPr lang="cs-CZ" dirty="0"/>
              <a:t>Předčasný porod (70% před 37+0)</a:t>
            </a:r>
          </a:p>
          <a:p>
            <a:pPr lvl="1"/>
            <a:r>
              <a:rPr lang="cs-CZ" dirty="0"/>
              <a:t>Placentární poruchy – IUGR, </a:t>
            </a:r>
            <a:r>
              <a:rPr lang="cs-CZ" dirty="0" err="1"/>
              <a:t>preeklampsie</a:t>
            </a:r>
            <a:r>
              <a:rPr lang="cs-CZ" dirty="0"/>
              <a:t>, transfuzní syndrom (TTTS - </a:t>
            </a:r>
            <a:r>
              <a:rPr lang="cs-CZ" dirty="0" err="1"/>
              <a:t>monochoriální</a:t>
            </a:r>
            <a:r>
              <a:rPr lang="cs-CZ" dirty="0"/>
              <a:t> dvojčata)</a:t>
            </a:r>
          </a:p>
          <a:p>
            <a:pPr lvl="1"/>
            <a:r>
              <a:rPr lang="cs-CZ" dirty="0"/>
              <a:t>Porod: nevhodná pozice pro vaginální porod, distenze dělohy, hypoxie druhého dvojčete, hypotonické krvácení, </a:t>
            </a:r>
            <a:r>
              <a:rPr lang="cs-CZ" dirty="0" err="1"/>
              <a:t>transuzní</a:t>
            </a:r>
            <a:r>
              <a:rPr lang="cs-CZ" dirty="0"/>
              <a:t> syndrom u </a:t>
            </a:r>
            <a:r>
              <a:rPr lang="cs-CZ" dirty="0" err="1"/>
              <a:t>monochoriálních</a:t>
            </a:r>
            <a:r>
              <a:rPr lang="cs-CZ" dirty="0"/>
              <a:t> při porodu</a:t>
            </a:r>
          </a:p>
        </p:txBody>
      </p:sp>
    </p:spTree>
    <p:extLst>
      <p:ext uri="{BB962C8B-B14F-4D97-AF65-F5344CB8AC3E}">
        <p14:creationId xmlns:p14="http://schemas.microsoft.com/office/powerpoint/2010/main" val="28376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5307"/>
            <a:ext cx="4038600" cy="3403962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Vícečetné těhotenství - TTTS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2319338"/>
            <a:ext cx="3670300" cy="2755900"/>
          </a:xfrm>
        </p:spPr>
      </p:pic>
    </p:spTree>
    <p:extLst>
      <p:ext uri="{BB962C8B-B14F-4D97-AF65-F5344CB8AC3E}">
        <p14:creationId xmlns:p14="http://schemas.microsoft.com/office/powerpoint/2010/main" val="2311223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1106</Words>
  <Application>Microsoft Macintosh PowerPoint</Application>
  <PresentationFormat>Předvádění na obrazovce (4:3)</PresentationFormat>
  <Paragraphs>139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Tahoma</vt:lpstr>
      <vt:lpstr>Motiv systému Office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</vt:lpstr>
      <vt:lpstr>Vícečetné těhotenství - TTTS</vt:lpstr>
      <vt:lpstr>Vícečetné těhotenství</vt:lpstr>
      <vt:lpstr>Vícečetné těhotenství</vt:lpstr>
      <vt:lpstr>Předčasný porod</vt:lpstr>
      <vt:lpstr>Předčasný porod</vt:lpstr>
      <vt:lpstr>Předčasný porod - etiologie</vt:lpstr>
      <vt:lpstr>Předčasný porod – klinická stadia</vt:lpstr>
      <vt:lpstr>Předčasný porod - vyšetření</vt:lpstr>
      <vt:lpstr>Předčasný porod - terapie</vt:lpstr>
      <vt:lpstr>Předčasný porod - PPROM</vt:lpstr>
      <vt:lpstr>Prodloužené těhotenství</vt:lpstr>
      <vt:lpstr>Prodloužené těhotenství</vt:lpstr>
      <vt:lpstr>Prodloužené těhotenství</vt:lpstr>
      <vt:lpstr>Prodloužené těhotenství</vt:lpstr>
      <vt:lpstr>Prodloužené těhotenství</vt:lpstr>
      <vt:lpstr>Děkuji za pozornost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50</cp:revision>
  <dcterms:created xsi:type="dcterms:W3CDTF">2015-02-10T12:34:11Z</dcterms:created>
  <dcterms:modified xsi:type="dcterms:W3CDTF">2025-09-14T11:25:21Z</dcterms:modified>
</cp:coreProperties>
</file>