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94" r:id="rId5"/>
    <p:sldId id="267" r:id="rId6"/>
    <p:sldId id="300" r:id="rId7"/>
    <p:sldId id="268" r:id="rId8"/>
    <p:sldId id="293" r:id="rId9"/>
    <p:sldId id="269" r:id="rId10"/>
    <p:sldId id="272" r:id="rId11"/>
    <p:sldId id="292" r:id="rId12"/>
    <p:sldId id="298" r:id="rId13"/>
    <p:sldId id="299" r:id="rId14"/>
    <p:sldId id="301" r:id="rId15"/>
    <p:sldId id="274" r:id="rId16"/>
    <p:sldId id="275" r:id="rId17"/>
    <p:sldId id="276" r:id="rId18"/>
    <p:sldId id="277" r:id="rId19"/>
    <p:sldId id="296" r:id="rId20"/>
    <p:sldId id="279" r:id="rId21"/>
    <p:sldId id="302" r:id="rId22"/>
    <p:sldId id="304" r:id="rId23"/>
    <p:sldId id="303" r:id="rId24"/>
    <p:sldId id="297" r:id="rId25"/>
    <p:sldId id="295" r:id="rId26"/>
    <p:sldId id="305" r:id="rId27"/>
    <p:sldId id="306" r:id="rId28"/>
    <p:sldId id="278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307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01.10.2017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Polohy KP, příčné, šikmé, </a:t>
            </a:r>
            <a:r>
              <a:rPr lang="cs-CZ" dirty="0" err="1" smtClean="0"/>
              <a:t>deflexní</a:t>
            </a:r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7.10.2015</a:t>
            </a:r>
            <a:endParaRPr lang="cs-CZ" dirty="0"/>
          </a:p>
        </p:txBody>
      </p:sp>
      <p:pic>
        <p:nvPicPr>
          <p:cNvPr id="7" name="Zástupný symbol pro 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xfrm>
            <a:off x="6732240" y="4365104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PPKP – mechanismus porodu </a:t>
            </a:r>
            <a:r>
              <a:rPr lang="cs-CZ" dirty="0" smtClean="0"/>
              <a:t>hlavičky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Hlavička vstupuje do pánevního vchodu, když se ve východu rodí bříško s úponem pupečníku – komprese pupečníku – porod do 2 minut</a:t>
            </a:r>
          </a:p>
          <a:p>
            <a:r>
              <a:rPr lang="cs-CZ" dirty="0"/>
              <a:t>Hlavička flektována, obvod </a:t>
            </a:r>
            <a:r>
              <a:rPr lang="cs-CZ" dirty="0" err="1"/>
              <a:t>subokcipitobregmatický</a:t>
            </a:r>
            <a:r>
              <a:rPr lang="cs-CZ" dirty="0"/>
              <a:t> – 32 cm – šev šípový v šikmém </a:t>
            </a:r>
            <a:r>
              <a:rPr lang="cs-CZ" dirty="0" smtClean="0"/>
              <a:t>průměru</a:t>
            </a:r>
          </a:p>
          <a:p>
            <a:r>
              <a:rPr lang="cs-CZ" dirty="0"/>
              <a:t>Vnitřní rotace hlavičky – šev šípový v přímém průměru úžiny pánevní </a:t>
            </a:r>
          </a:p>
          <a:p>
            <a:r>
              <a:rPr lang="cs-CZ" dirty="0" err="1"/>
              <a:t>Subokciput</a:t>
            </a:r>
            <a:r>
              <a:rPr lang="cs-CZ" dirty="0"/>
              <a:t> se opírá o </a:t>
            </a:r>
            <a:r>
              <a:rPr lang="cs-CZ" dirty="0" err="1"/>
              <a:t>arcus</a:t>
            </a:r>
            <a:r>
              <a:rPr lang="cs-CZ" dirty="0"/>
              <a:t> </a:t>
            </a:r>
            <a:r>
              <a:rPr lang="cs-CZ" dirty="0" err="1"/>
              <a:t>osis</a:t>
            </a:r>
            <a:r>
              <a:rPr lang="cs-CZ" dirty="0"/>
              <a:t> </a:t>
            </a:r>
            <a:r>
              <a:rPr lang="cs-CZ" dirty="0" err="1"/>
              <a:t>pubis</a:t>
            </a:r>
            <a:r>
              <a:rPr lang="cs-CZ" dirty="0"/>
              <a:t> – </a:t>
            </a:r>
            <a:r>
              <a:rPr lang="cs-CZ" dirty="0" err="1"/>
              <a:t>hypomochlion</a:t>
            </a:r>
            <a:r>
              <a:rPr lang="cs-CZ" dirty="0"/>
              <a:t> – porod brady, obličeje, čela a záhlaví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4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PPKP – mechanismus porodu hlavičky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48" y="1268413"/>
            <a:ext cx="7922304" cy="5040312"/>
          </a:xfrm>
        </p:spPr>
      </p:pic>
    </p:spTree>
    <p:extLst>
      <p:ext uri="{BB962C8B-B14F-4D97-AF65-F5344CB8AC3E}">
        <p14:creationId xmlns:p14="http://schemas.microsoft.com/office/powerpoint/2010/main" val="385560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PPKP - </a:t>
            </a:r>
            <a:r>
              <a:rPr lang="cs-CZ" dirty="0" err="1" smtClean="0"/>
              <a:t>poroditelnost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PPKP jsou </a:t>
            </a:r>
            <a:r>
              <a:rPr lang="cs-CZ" dirty="0" err="1" smtClean="0"/>
              <a:t>poroditelné</a:t>
            </a:r>
            <a:r>
              <a:rPr lang="cs-CZ" dirty="0" smtClean="0"/>
              <a:t> za stejných podmínek jako PPHL, pokud je neporušené držení a jsou pravidelné kontrakce</a:t>
            </a:r>
          </a:p>
          <a:p>
            <a:pPr lvl="0"/>
            <a:r>
              <a:rPr lang="cs-CZ" dirty="0" smtClean="0"/>
              <a:t>U PPKP změny nastávají až v průběhu porodu a následky jsou dramatičtější než u PPHL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99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PPKP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Nejprve procházejí měkké a menší části (obvod hýždí 27 cm), naposled pevná hlavička (obvod 32 cm) – při nedostatečné dilataci branky či spazmu může hlava uváznout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 porodu bříška pupečník komprimován vstupující hlavičkou, od této chvíle přerušen oběh a plod trpí hypoxií – nutno porodit do 5 min, lépe do 3 min</a:t>
            </a:r>
          </a:p>
        </p:txBody>
      </p:sp>
    </p:spTree>
    <p:extLst>
      <p:ext uri="{BB962C8B-B14F-4D97-AF65-F5344CB8AC3E}">
        <p14:creationId xmlns:p14="http://schemas.microsoft.com/office/powerpoint/2010/main" val="1607775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PPKP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porodu plodu po pupek nastupuje děložní </a:t>
            </a:r>
            <a:r>
              <a:rPr lang="cs-CZ" dirty="0" err="1"/>
              <a:t>retrakce</a:t>
            </a:r>
            <a:r>
              <a:rPr lang="cs-CZ" dirty="0"/>
              <a:t> – snížení </a:t>
            </a:r>
            <a:r>
              <a:rPr lang="cs-CZ" dirty="0" smtClean="0"/>
              <a:t>průtoku na mateřské straně placenty + mechanický </a:t>
            </a:r>
            <a:r>
              <a:rPr lang="cs-CZ" dirty="0"/>
              <a:t>útlak </a:t>
            </a:r>
            <a:r>
              <a:rPr lang="cs-CZ" dirty="0" smtClean="0"/>
              <a:t>hlavičky dělohou působící </a:t>
            </a:r>
            <a:r>
              <a:rPr lang="cs-CZ" dirty="0"/>
              <a:t>jako ligatura</a:t>
            </a:r>
          </a:p>
          <a:p>
            <a:endParaRPr lang="cs-CZ" dirty="0" smtClean="0"/>
          </a:p>
          <a:p>
            <a:r>
              <a:rPr lang="cs-CZ" dirty="0" smtClean="0"/>
              <a:t>Tlak tvrdé hlavičky na fundus – možná mechanická komprese fetální strany placenty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06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mechanismu porodu u PPKP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Odtok nadměrného množství VP – děložní apozice, porucha děložní činnosti a </a:t>
            </a:r>
            <a:r>
              <a:rPr lang="cs-CZ" dirty="0" err="1" smtClean="0"/>
              <a:t>oxygenace</a:t>
            </a:r>
            <a:r>
              <a:rPr lang="cs-CZ" dirty="0" smtClean="0"/>
              <a:t> plodu</a:t>
            </a:r>
          </a:p>
          <a:p>
            <a:r>
              <a:rPr lang="cs-CZ" dirty="0" smtClean="0"/>
              <a:t>Prevence: zachovat VB co nejdéle</a:t>
            </a:r>
          </a:p>
          <a:p>
            <a:endParaRPr lang="cs-CZ" dirty="0"/>
          </a:p>
          <a:p>
            <a:r>
              <a:rPr lang="cs-CZ" dirty="0" smtClean="0"/>
              <a:t>Nadměrná přestávka po porodu hýždí – komprese pupečníku!</a:t>
            </a:r>
          </a:p>
          <a:p>
            <a:r>
              <a:rPr lang="cs-CZ" dirty="0" smtClean="0"/>
              <a:t>Terapie: oxytocin, operativní extrakce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22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mechanismu porodu u PPKP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Vztyčení nebo zaklínění ruček při porodu </a:t>
            </a:r>
            <a:r>
              <a:rPr lang="cs-CZ" dirty="0" smtClean="0"/>
              <a:t>ramének při extenzi páteře, </a:t>
            </a:r>
            <a:r>
              <a:rPr lang="cs-CZ" dirty="0" smtClean="0"/>
              <a:t>nevybavitelná raménka či hlavička při KP nepoměru</a:t>
            </a:r>
          </a:p>
          <a:p>
            <a:pPr lvl="1"/>
            <a:r>
              <a:rPr lang="cs-CZ" dirty="0" smtClean="0"/>
              <a:t>Prevence: primární S.C. nad 3500 </a:t>
            </a:r>
            <a:r>
              <a:rPr lang="cs-CZ" dirty="0" smtClean="0"/>
              <a:t>g</a:t>
            </a:r>
          </a:p>
          <a:p>
            <a:pPr lvl="1"/>
            <a:r>
              <a:rPr lang="cs-CZ" dirty="0" smtClean="0"/>
              <a:t>Terapie: poloviční extrakce KP</a:t>
            </a:r>
            <a:endParaRPr lang="cs-CZ" dirty="0" smtClean="0"/>
          </a:p>
          <a:p>
            <a:r>
              <a:rPr lang="cs-CZ" dirty="0" smtClean="0"/>
              <a:t>Spazmus branky po porodu ramének (malé plody, neúplný PPKP nožkami či kolínky)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ihned </a:t>
            </a:r>
            <a:r>
              <a:rPr lang="cs-CZ" dirty="0" err="1" smtClean="0"/>
              <a:t>Dolsin</a:t>
            </a:r>
            <a:r>
              <a:rPr lang="cs-CZ" dirty="0" smtClean="0"/>
              <a:t>, v nouzi nástřih branky – rizikové!</a:t>
            </a:r>
            <a:endParaRPr lang="cs-CZ" dirty="0" smtClean="0"/>
          </a:p>
          <a:p>
            <a:pPr lvl="1"/>
            <a:r>
              <a:rPr lang="cs-CZ" dirty="0" smtClean="0"/>
              <a:t>Prevence: primární S.C. pod 2500 g</a:t>
            </a:r>
          </a:p>
        </p:txBody>
      </p:sp>
    </p:spTree>
    <p:extLst>
      <p:ext uri="{BB962C8B-B14F-4D97-AF65-F5344CB8AC3E}">
        <p14:creationId xmlns:p14="http://schemas.microsoft.com/office/powerpoint/2010/main" val="4252806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mechanismu porodu u PPKP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Deflexe hlavičky – při </a:t>
            </a:r>
            <a:r>
              <a:rPr lang="cs-CZ" dirty="0" smtClean="0"/>
              <a:t>extenzi plodu, při KP </a:t>
            </a:r>
            <a:r>
              <a:rPr lang="cs-CZ" dirty="0" smtClean="0"/>
              <a:t>nepoměru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prevence: </a:t>
            </a:r>
            <a:r>
              <a:rPr lang="cs-CZ" dirty="0" smtClean="0"/>
              <a:t>netáhnout za plod, primární </a:t>
            </a:r>
            <a:r>
              <a:rPr lang="cs-CZ" dirty="0" smtClean="0"/>
              <a:t>S.C</a:t>
            </a:r>
            <a:r>
              <a:rPr lang="cs-CZ" dirty="0" smtClean="0"/>
              <a:t>. u nepoměru</a:t>
            </a:r>
            <a:endParaRPr lang="cs-CZ" dirty="0" smtClean="0"/>
          </a:p>
          <a:p>
            <a:pPr lvl="1"/>
            <a:r>
              <a:rPr lang="cs-CZ" dirty="0"/>
              <a:t> </a:t>
            </a:r>
            <a:r>
              <a:rPr lang="cs-CZ" dirty="0" smtClean="0"/>
              <a:t>terapie: </a:t>
            </a:r>
            <a:r>
              <a:rPr lang="cs-CZ" dirty="0" smtClean="0"/>
              <a:t>manuální vybavení hlavičky, </a:t>
            </a:r>
            <a:r>
              <a:rPr lang="cs-CZ" dirty="0" err="1" smtClean="0"/>
              <a:t>forceps</a:t>
            </a:r>
            <a:r>
              <a:rPr lang="cs-CZ" dirty="0" smtClean="0"/>
              <a:t> na hlavičku – velmi rizikové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Vztyčení ruček </a:t>
            </a:r>
          </a:p>
          <a:p>
            <a:pPr lvl="1"/>
            <a:r>
              <a:rPr lang="cs-CZ" dirty="0" smtClean="0"/>
              <a:t>Prevence: </a:t>
            </a:r>
            <a:r>
              <a:rPr lang="cs-CZ" dirty="0" err="1" smtClean="0"/>
              <a:t>Thiessenův</a:t>
            </a:r>
            <a:r>
              <a:rPr lang="cs-CZ" dirty="0" smtClean="0"/>
              <a:t> hmat na udržení flexe plodu</a:t>
            </a:r>
          </a:p>
          <a:p>
            <a:pPr lvl="1"/>
            <a:r>
              <a:rPr lang="cs-CZ" dirty="0" smtClean="0"/>
              <a:t>Terapie: Mullerův hmat na vybavení ruček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125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I.doba</a:t>
            </a:r>
            <a:r>
              <a:rPr lang="cs-CZ" dirty="0"/>
              <a:t> porodní</a:t>
            </a:r>
          </a:p>
          <a:p>
            <a:pPr lvl="1"/>
            <a:r>
              <a:rPr lang="cs-CZ" dirty="0"/>
              <a:t>Informován vedoucí lékař porodních sálů</a:t>
            </a:r>
          </a:p>
          <a:p>
            <a:pPr lvl="1"/>
            <a:r>
              <a:rPr lang="cs-CZ" dirty="0"/>
              <a:t>Rozhodnutí o vedení porodu </a:t>
            </a:r>
          </a:p>
          <a:p>
            <a:pPr lvl="1"/>
            <a:r>
              <a:rPr lang="cs-CZ" dirty="0"/>
              <a:t>Zachovat vak blan</a:t>
            </a:r>
          </a:p>
          <a:p>
            <a:pPr lvl="1"/>
            <a:r>
              <a:rPr lang="cs-CZ" dirty="0" err="1"/>
              <a:t>Analgézie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Kontinuální monitorování</a:t>
            </a:r>
          </a:p>
          <a:p>
            <a:pPr lvl="1"/>
            <a:r>
              <a:rPr lang="cs-CZ" dirty="0"/>
              <a:t>Infuse s oxytocinem při slabých kontrakcích</a:t>
            </a:r>
          </a:p>
          <a:p>
            <a:r>
              <a:rPr lang="cs-CZ" dirty="0" smtClean="0"/>
              <a:t>Nepříznivé stavy: PROM, slabá děložní činnost, mužské pohlaví (edém varlat)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855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II.doba</a:t>
            </a:r>
            <a:r>
              <a:rPr lang="cs-CZ" dirty="0"/>
              <a:t> porodní</a:t>
            </a:r>
          </a:p>
          <a:p>
            <a:pPr lvl="1"/>
            <a:r>
              <a:rPr lang="cs-CZ" dirty="0"/>
              <a:t>Zánik branky – </a:t>
            </a:r>
            <a:r>
              <a:rPr lang="cs-CZ" dirty="0" err="1" smtClean="0"/>
              <a:t>dirupce</a:t>
            </a:r>
            <a:r>
              <a:rPr lang="cs-CZ" dirty="0" smtClean="0"/>
              <a:t> </a:t>
            </a:r>
            <a:r>
              <a:rPr lang="cs-CZ" dirty="0"/>
              <a:t>vaku blan</a:t>
            </a:r>
          </a:p>
          <a:p>
            <a:pPr lvl="1"/>
            <a:r>
              <a:rPr lang="cs-CZ" dirty="0"/>
              <a:t>Hýždě na pánevním dnu – rodička tlačí</a:t>
            </a:r>
          </a:p>
          <a:p>
            <a:pPr lvl="1"/>
            <a:r>
              <a:rPr lang="cs-CZ" dirty="0" smtClean="0"/>
              <a:t>Lokální analgezie</a:t>
            </a:r>
            <a:endParaRPr lang="cs-CZ" dirty="0"/>
          </a:p>
          <a:p>
            <a:pPr lvl="1"/>
            <a:r>
              <a:rPr lang="cs-CZ" dirty="0" smtClean="0"/>
              <a:t>Vycévkování</a:t>
            </a:r>
          </a:p>
          <a:p>
            <a:pPr lvl="1"/>
            <a:r>
              <a:rPr lang="cs-CZ" dirty="0" smtClean="0"/>
              <a:t>Infuze s oxytocinem, připraven bolus oxytocinu a </a:t>
            </a:r>
            <a:r>
              <a:rPr lang="cs-CZ" dirty="0" err="1" smtClean="0"/>
              <a:t>dolsin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/>
              <a:t>O</a:t>
            </a:r>
            <a:r>
              <a:rPr lang="cs-CZ" baseline="-25000" dirty="0"/>
              <a:t>2</a:t>
            </a:r>
            <a:endParaRPr lang="cs-CZ" dirty="0"/>
          </a:p>
          <a:p>
            <a:pPr lvl="1"/>
            <a:r>
              <a:rPr lang="cs-CZ" dirty="0"/>
              <a:t>Ochrana </a:t>
            </a:r>
            <a:r>
              <a:rPr lang="cs-CZ" dirty="0" smtClean="0"/>
              <a:t>hráze a prostor pro manipulaci </a:t>
            </a:r>
            <a:r>
              <a:rPr lang="cs-CZ" dirty="0"/>
              <a:t>- episiotomie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90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Nepravidelné a patologické polohy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Plod v poloze podélné koncem pánevním</a:t>
            </a:r>
          </a:p>
          <a:p>
            <a:r>
              <a:rPr lang="cs-CZ" dirty="0" smtClean="0"/>
              <a:t>Příčná poloha</a:t>
            </a:r>
          </a:p>
          <a:p>
            <a:r>
              <a:rPr lang="cs-CZ" dirty="0" smtClean="0"/>
              <a:t>Šikmé polohy</a:t>
            </a:r>
          </a:p>
          <a:p>
            <a:r>
              <a:rPr lang="cs-CZ" dirty="0" err="1" smtClean="0"/>
              <a:t>Deflexní</a:t>
            </a:r>
            <a:r>
              <a:rPr lang="cs-CZ" dirty="0" smtClean="0"/>
              <a:t> polohy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3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Vybavení </a:t>
            </a:r>
            <a:r>
              <a:rPr lang="cs-CZ" dirty="0" smtClean="0"/>
              <a:t>plodu – dle </a:t>
            </a:r>
            <a:r>
              <a:rPr lang="cs-CZ" dirty="0" err="1" smtClean="0">
                <a:solidFill>
                  <a:srgbClr val="FF0000"/>
                </a:solidFill>
              </a:rPr>
              <a:t>Covjanova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Ruce </a:t>
            </a:r>
            <a:r>
              <a:rPr lang="cs-CZ" dirty="0" smtClean="0"/>
              <a:t>se opřou o RODIDLA, NE PLOD, vytvoří prodloužení pánevního dna (prevence zatáhnutí za plod)</a:t>
            </a:r>
          </a:p>
          <a:p>
            <a:r>
              <a:rPr lang="cs-CZ" dirty="0" smtClean="0"/>
              <a:t>V TEPLÉ ROUŠCE podpírají plod (prevence předčasného nádechu)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Thiessenova</a:t>
            </a:r>
            <a:r>
              <a:rPr lang="cs-CZ" dirty="0" smtClean="0"/>
              <a:t> metoda – kladení odporu rodícím se hýždím – maximální držení a flexe</a:t>
            </a:r>
            <a:endParaRPr lang="cs-CZ" dirty="0"/>
          </a:p>
          <a:p>
            <a:r>
              <a:rPr lang="cs-CZ" dirty="0"/>
              <a:t>Porod úponu </a:t>
            </a:r>
            <a:r>
              <a:rPr lang="cs-CZ" dirty="0" smtClean="0"/>
              <a:t>pupečníku, povytáhnout a ověřit pulzaci</a:t>
            </a:r>
          </a:p>
          <a:p>
            <a:r>
              <a:rPr lang="cs-CZ" dirty="0" smtClean="0"/>
              <a:t>3 j. </a:t>
            </a:r>
            <a:r>
              <a:rPr lang="cs-CZ" dirty="0" err="1" smtClean="0"/>
              <a:t>i.v</a:t>
            </a:r>
            <a:r>
              <a:rPr lang="cs-CZ" dirty="0" smtClean="0"/>
              <a:t>. bolus, poté velká kontrakce a porod celého plodu</a:t>
            </a:r>
            <a:endParaRPr lang="cs-CZ" dirty="0"/>
          </a:p>
          <a:p>
            <a:r>
              <a:rPr lang="cs-CZ" dirty="0"/>
              <a:t>Porod hrudníku – trup </a:t>
            </a:r>
            <a:r>
              <a:rPr lang="cs-CZ" dirty="0" smtClean="0"/>
              <a:t>lehce skláněn </a:t>
            </a:r>
            <a:r>
              <a:rPr lang="cs-CZ" dirty="0"/>
              <a:t>ke sponě</a:t>
            </a:r>
          </a:p>
          <a:p>
            <a:r>
              <a:rPr lang="cs-CZ" dirty="0"/>
              <a:t>Porod ramének – přední </a:t>
            </a:r>
            <a:r>
              <a:rPr lang="cs-CZ" dirty="0" smtClean="0"/>
              <a:t>(sklon dolů) -  zadní (sklon nahoru)</a:t>
            </a:r>
            <a:endParaRPr lang="cs-CZ" dirty="0"/>
          </a:p>
          <a:p>
            <a:r>
              <a:rPr lang="cs-CZ" dirty="0" smtClean="0"/>
              <a:t>Plynulý mírný zdvih – </a:t>
            </a:r>
            <a:r>
              <a:rPr lang="cs-CZ" dirty="0"/>
              <a:t>porod hlavičky </a:t>
            </a:r>
          </a:p>
        </p:txBody>
      </p:sp>
    </p:spTree>
    <p:extLst>
      <p:ext uri="{BB962C8B-B14F-4D97-AF65-F5344CB8AC3E}">
        <p14:creationId xmlns:p14="http://schemas.microsoft.com/office/powerpoint/2010/main" val="3822094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dirty="0" smtClean="0"/>
              <a:t>xtrakce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Indikace: </a:t>
            </a:r>
          </a:p>
          <a:p>
            <a:pPr lvl="1"/>
            <a:r>
              <a:rPr lang="cs-CZ" dirty="0" smtClean="0"/>
              <a:t>akutní hypoxie plodu</a:t>
            </a:r>
          </a:p>
          <a:p>
            <a:pPr lvl="1"/>
            <a:r>
              <a:rPr lang="cs-CZ" dirty="0" smtClean="0"/>
              <a:t>Akutní život ohrožující stav matky</a:t>
            </a:r>
          </a:p>
          <a:p>
            <a:pPr lvl="1"/>
            <a:r>
              <a:rPr lang="cs-CZ" dirty="0" smtClean="0"/>
              <a:t>Nepostupující porod po aplikaci </a:t>
            </a:r>
            <a:r>
              <a:rPr lang="cs-CZ" dirty="0" err="1" smtClean="0"/>
              <a:t>uterotonik</a:t>
            </a:r>
            <a:endParaRPr lang="cs-CZ" dirty="0" smtClean="0"/>
          </a:p>
          <a:p>
            <a:pPr lvl="1"/>
            <a:r>
              <a:rPr lang="cs-CZ" dirty="0" smtClean="0"/>
              <a:t>Akutní krvácení při zašlé brance</a:t>
            </a:r>
          </a:p>
          <a:p>
            <a:endParaRPr lang="cs-CZ" dirty="0"/>
          </a:p>
          <a:p>
            <a:r>
              <a:rPr lang="cs-CZ" dirty="0" smtClean="0"/>
              <a:t>Podmínky:</a:t>
            </a:r>
          </a:p>
          <a:p>
            <a:pPr lvl="1"/>
            <a:r>
              <a:rPr lang="cs-CZ" dirty="0" smtClean="0"/>
              <a:t>Prostorná </a:t>
            </a:r>
            <a:r>
              <a:rPr lang="cs-CZ" dirty="0" err="1" smtClean="0"/>
              <a:t>páne</a:t>
            </a:r>
            <a:endParaRPr lang="cs-CZ" dirty="0" smtClean="0"/>
          </a:p>
          <a:p>
            <a:pPr lvl="1"/>
            <a:r>
              <a:rPr lang="cs-CZ" dirty="0" smtClean="0"/>
              <a:t>Zašlá branka, </a:t>
            </a:r>
            <a:r>
              <a:rPr lang="cs-CZ" dirty="0" err="1" smtClean="0"/>
              <a:t>odteklá</a:t>
            </a:r>
            <a:r>
              <a:rPr lang="cs-CZ" dirty="0" smtClean="0"/>
              <a:t> plodová voda</a:t>
            </a:r>
          </a:p>
          <a:p>
            <a:pPr lvl="1"/>
            <a:r>
              <a:rPr lang="cs-CZ" dirty="0" smtClean="0"/>
              <a:t>Normálně velký a živý plod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982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Vybavení hlavičky</a:t>
            </a:r>
          </a:p>
          <a:p>
            <a:r>
              <a:rPr lang="cs-CZ" dirty="0" smtClean="0"/>
              <a:t>Parciální (poloviční) extrakce plodu – raménka a hlava</a:t>
            </a:r>
          </a:p>
          <a:p>
            <a:r>
              <a:rPr lang="cs-CZ" dirty="0" smtClean="0"/>
              <a:t>Totální (úplná) extrakce plodu – hýždě, raménka, hlava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781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Manuální pomoc hlavičce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Vázne-li porod hlavičky, hmat </a:t>
            </a:r>
            <a:r>
              <a:rPr lang="cs-CZ" dirty="0" err="1" smtClean="0">
                <a:solidFill>
                  <a:srgbClr val="FF0000"/>
                </a:solidFill>
              </a:rPr>
              <a:t>Mauriceau-Levret-Smellie</a:t>
            </a:r>
            <a:endParaRPr lang="cs-CZ" dirty="0" smtClean="0"/>
          </a:p>
          <a:p>
            <a:pPr lvl="1"/>
            <a:r>
              <a:rPr lang="cs-CZ" dirty="0" smtClean="0"/>
              <a:t>Porozený trup položen jízdmo na předloktí</a:t>
            </a:r>
          </a:p>
          <a:p>
            <a:pPr lvl="1"/>
            <a:r>
              <a:rPr lang="cs-CZ" dirty="0" smtClean="0"/>
              <a:t>Druhá ruka po zádech na raménka, prostředník na </a:t>
            </a:r>
            <a:r>
              <a:rPr lang="cs-CZ" dirty="0" err="1" smtClean="0"/>
              <a:t>occiput</a:t>
            </a:r>
            <a:r>
              <a:rPr lang="cs-CZ" dirty="0" smtClean="0"/>
              <a:t>, ukazovák a prsteník na raménka</a:t>
            </a:r>
          </a:p>
          <a:p>
            <a:pPr lvl="1"/>
            <a:r>
              <a:rPr lang="cs-CZ" dirty="0" smtClean="0"/>
              <a:t>Vnitřní ruka: prostředník do úst, okolní prsty na jařmové oblouky</a:t>
            </a:r>
          </a:p>
          <a:p>
            <a:pPr lvl="1"/>
            <a:r>
              <a:rPr lang="cs-CZ" dirty="0" smtClean="0"/>
              <a:t>Udržování flexe, tah za raménka vodorovně, pak mírně nahoru</a:t>
            </a:r>
          </a:p>
          <a:p>
            <a:pPr lvl="1"/>
            <a:r>
              <a:rPr lang="cs-CZ" dirty="0" err="1" smtClean="0"/>
              <a:t>Suprabubický</a:t>
            </a:r>
            <a:r>
              <a:rPr lang="cs-CZ" dirty="0" smtClean="0"/>
              <a:t> tlak zevně pomáhá flexi hlavičky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811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Vybavení plodu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48" y="1268413"/>
            <a:ext cx="7922304" cy="5040312"/>
          </a:xfrm>
        </p:spPr>
      </p:pic>
      <p:pic>
        <p:nvPicPr>
          <p:cNvPr id="5" name="Picture 2" descr="C:\Dokumenty\Obrázky\obr\sekce\pelv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878155"/>
            <a:ext cx="7391400" cy="59928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1175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Vybavení plodu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48" y="1268413"/>
            <a:ext cx="7922304" cy="5040312"/>
          </a:xfrm>
        </p:spPr>
      </p:pic>
    </p:spTree>
    <p:extLst>
      <p:ext uri="{BB962C8B-B14F-4D97-AF65-F5344CB8AC3E}">
        <p14:creationId xmlns:p14="http://schemas.microsoft.com/office/powerpoint/2010/main" val="1729943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Poloviční extrakce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vztyčených ručkách plodu, hypoxii, nepostupujícím porodu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Mullerův hmat </a:t>
            </a:r>
            <a:r>
              <a:rPr lang="cs-CZ" dirty="0" smtClean="0"/>
              <a:t>na raménka – </a:t>
            </a:r>
            <a:r>
              <a:rPr lang="cs-CZ" dirty="0" err="1" smtClean="0"/>
              <a:t>stíravým</a:t>
            </a:r>
            <a:r>
              <a:rPr lang="cs-CZ" dirty="0" smtClean="0"/>
              <a:t> pohybem stažení ručky zezadu po raménku dopředu</a:t>
            </a:r>
          </a:p>
          <a:p>
            <a:r>
              <a:rPr lang="cs-CZ" dirty="0" smtClean="0"/>
              <a:t>Vybavení zadní ručky, pak sklon plodu dozadu, pod symfýzou vybavení přední ručky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075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Úplná extrakce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Akutní ukončení porodu KP při dosažitelných </a:t>
            </a:r>
            <a:r>
              <a:rPr lang="cs-CZ" dirty="0" err="1" smtClean="0"/>
              <a:t>inguinách</a:t>
            </a:r>
            <a:r>
              <a:rPr lang="cs-CZ" dirty="0" smtClean="0"/>
              <a:t> plodu</a:t>
            </a:r>
          </a:p>
          <a:p>
            <a:endParaRPr lang="cs-CZ" dirty="0"/>
          </a:p>
          <a:p>
            <a:r>
              <a:rPr lang="cs-CZ" dirty="0" smtClean="0"/>
              <a:t>Digitální extrakce nožek: zavedení ukazováku do přední </a:t>
            </a:r>
            <a:r>
              <a:rPr lang="cs-CZ" dirty="0" err="1" smtClean="0"/>
              <a:t>inguiny</a:t>
            </a:r>
            <a:r>
              <a:rPr lang="cs-CZ" dirty="0" smtClean="0"/>
              <a:t>, palce na kost křížovou, extrakce během kontrakce</a:t>
            </a:r>
          </a:p>
          <a:p>
            <a:r>
              <a:rPr lang="cs-CZ" dirty="0" smtClean="0"/>
              <a:t>Pokud je dosažitelná zadní </a:t>
            </a:r>
            <a:r>
              <a:rPr lang="cs-CZ" dirty="0" err="1" smtClean="0"/>
              <a:t>inguina</a:t>
            </a:r>
            <a:r>
              <a:rPr lang="cs-CZ" dirty="0" smtClean="0"/>
              <a:t>, extrakce zadní hýždě, jinak manuální extrakce za staženou přední nožku</a:t>
            </a:r>
          </a:p>
          <a:p>
            <a:r>
              <a:rPr lang="cs-CZ" dirty="0" smtClean="0"/>
              <a:t>Následuje vybavení trupu, ramének a hlavičky</a:t>
            </a:r>
          </a:p>
        </p:txBody>
      </p:sp>
    </p:spTree>
    <p:extLst>
      <p:ext uri="{BB962C8B-B14F-4D97-AF65-F5344CB8AC3E}">
        <p14:creationId xmlns:p14="http://schemas.microsoft.com/office/powerpoint/2010/main" val="239013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Vaginální vedení porodu </a:t>
            </a:r>
            <a:r>
              <a:rPr lang="cs-CZ" dirty="0" smtClean="0"/>
              <a:t>není </a:t>
            </a:r>
            <a:r>
              <a:rPr lang="cs-CZ" dirty="0" smtClean="0"/>
              <a:t>doporučeno</a:t>
            </a:r>
            <a:r>
              <a:rPr lang="cs-CZ" dirty="0"/>
              <a:t>:</a:t>
            </a:r>
          </a:p>
          <a:p>
            <a:r>
              <a:rPr lang="cs-CZ" dirty="0"/>
              <a:t>• </a:t>
            </a:r>
            <a:r>
              <a:rPr lang="cs-CZ" dirty="0" smtClean="0"/>
              <a:t>Při </a:t>
            </a:r>
            <a:r>
              <a:rPr lang="cs-CZ" dirty="0"/>
              <a:t>jiných kontraindikacích vaginálního porodu (placenta</a:t>
            </a:r>
          </a:p>
          <a:p>
            <a:r>
              <a:rPr lang="cs-CZ" dirty="0" err="1"/>
              <a:t>praevia</a:t>
            </a:r>
            <a:r>
              <a:rPr lang="cs-CZ" dirty="0"/>
              <a:t>, zúžená pánev apod.);</a:t>
            </a:r>
          </a:p>
          <a:p>
            <a:r>
              <a:rPr lang="cs-CZ" dirty="0"/>
              <a:t>• </a:t>
            </a:r>
            <a:r>
              <a:rPr lang="cs-CZ" dirty="0" smtClean="0"/>
              <a:t>Při </a:t>
            </a:r>
            <a:r>
              <a:rPr lang="cs-CZ" dirty="0"/>
              <a:t>ultrazvukovém odhadu hmotnosti plodu nad 3500</a:t>
            </a:r>
          </a:p>
          <a:p>
            <a:r>
              <a:rPr lang="cs-CZ" dirty="0"/>
              <a:t>gramu (u primipary) nebo 3800 gramu (u </a:t>
            </a:r>
            <a:r>
              <a:rPr lang="cs-CZ" dirty="0" err="1"/>
              <a:t>multipary</a:t>
            </a:r>
            <a:r>
              <a:rPr lang="cs-CZ" dirty="0"/>
              <a:t> -</a:t>
            </a:r>
          </a:p>
          <a:p>
            <a:r>
              <a:rPr lang="cs-CZ" dirty="0"/>
              <a:t>vždy s </a:t>
            </a:r>
            <a:r>
              <a:rPr lang="cs-CZ" dirty="0" smtClean="0"/>
              <a:t>přihlédnutím </a:t>
            </a:r>
            <a:r>
              <a:rPr lang="cs-CZ" dirty="0"/>
              <a:t>k porodní hmotnosti již narozených</a:t>
            </a:r>
          </a:p>
          <a:p>
            <a:r>
              <a:rPr lang="cs-CZ" dirty="0" smtClean="0"/>
              <a:t>dětí</a:t>
            </a:r>
            <a:r>
              <a:rPr lang="cs-CZ" dirty="0"/>
              <a:t>);</a:t>
            </a:r>
          </a:p>
          <a:p>
            <a:r>
              <a:rPr lang="cs-CZ" dirty="0"/>
              <a:t>• </a:t>
            </a:r>
            <a:r>
              <a:rPr lang="cs-CZ" dirty="0" smtClean="0"/>
              <a:t>Při </a:t>
            </a:r>
            <a:r>
              <a:rPr lang="cs-CZ" dirty="0"/>
              <a:t>porušeném držení plodu s výjimkou naléhání ř</a:t>
            </a:r>
            <a:r>
              <a:rPr lang="cs-CZ" dirty="0" smtClean="0"/>
              <a:t>ití</a:t>
            </a:r>
            <a:r>
              <a:rPr lang="cs-CZ" dirty="0"/>
              <a:t>;</a:t>
            </a:r>
          </a:p>
          <a:p>
            <a:r>
              <a:rPr lang="pl-PL" dirty="0"/>
              <a:t>• </a:t>
            </a:r>
            <a:r>
              <a:rPr lang="pl-PL" dirty="0" smtClean="0"/>
              <a:t>Při </a:t>
            </a:r>
            <a:r>
              <a:rPr lang="pl-PL" dirty="0"/>
              <a:t>myomatózní </a:t>
            </a:r>
            <a:r>
              <a:rPr lang="pl-PL" dirty="0" smtClean="0"/>
              <a:t>děloze </a:t>
            </a:r>
            <a:r>
              <a:rPr lang="pl-PL" dirty="0"/>
              <a:t>nebo po predchozí operaci na</a:t>
            </a:r>
          </a:p>
          <a:p>
            <a:r>
              <a:rPr lang="cs-CZ" dirty="0" smtClean="0"/>
              <a:t>děloze</a:t>
            </a:r>
            <a:r>
              <a:rPr lang="cs-CZ" dirty="0"/>
              <a:t>;</a:t>
            </a:r>
          </a:p>
          <a:p>
            <a:r>
              <a:rPr lang="cs-CZ" dirty="0"/>
              <a:t>• U IUGR (obvykle definovány jako menší než 2500 g);</a:t>
            </a:r>
          </a:p>
          <a:p>
            <a:r>
              <a:rPr lang="cs-CZ" dirty="0"/>
              <a:t>• </a:t>
            </a:r>
            <a:r>
              <a:rPr lang="cs-CZ" dirty="0" smtClean="0"/>
              <a:t>Při </a:t>
            </a:r>
            <a:r>
              <a:rPr lang="cs-CZ" dirty="0" err="1"/>
              <a:t>hyperextenzi</a:t>
            </a:r>
            <a:r>
              <a:rPr lang="cs-CZ" dirty="0"/>
              <a:t> </a:t>
            </a:r>
            <a:r>
              <a:rPr lang="cs-CZ" dirty="0" smtClean="0"/>
              <a:t>krčku </a:t>
            </a:r>
            <a:r>
              <a:rPr lang="cs-CZ" dirty="0"/>
              <a:t>plodu </a:t>
            </a:r>
            <a:r>
              <a:rPr lang="cs-CZ" dirty="0" smtClean="0"/>
              <a:t>během </a:t>
            </a:r>
            <a:r>
              <a:rPr lang="cs-CZ" dirty="0"/>
              <a:t>porodu (potvrzeno</a:t>
            </a:r>
          </a:p>
          <a:p>
            <a:r>
              <a:rPr lang="cs-CZ" dirty="0"/>
              <a:t>ultrazvukem);</a:t>
            </a:r>
          </a:p>
          <a:p>
            <a:r>
              <a:rPr lang="cs-CZ" dirty="0"/>
              <a:t>• </a:t>
            </a:r>
            <a:r>
              <a:rPr lang="cs-CZ" dirty="0" smtClean="0"/>
              <a:t>Při </a:t>
            </a:r>
            <a:r>
              <a:rPr lang="cs-CZ" dirty="0"/>
              <a:t>nezkušeném a netrénovaném zdravotnickém personálu.</a:t>
            </a:r>
          </a:p>
        </p:txBody>
      </p:sp>
    </p:spTree>
    <p:extLst>
      <p:ext uri="{BB962C8B-B14F-4D97-AF65-F5344CB8AC3E}">
        <p14:creationId xmlns:p14="http://schemas.microsoft.com/office/powerpoint/2010/main" val="3615944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Příčná poloha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223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Stav, kdy je plod otočen hýžděmi do pánevního vchodu a hlavička v oblasti fundu. Podélná osa trupu plodu je paralelní s podélnou osou dělohy.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Úplný – naléhá hýžděmi a </a:t>
            </a:r>
            <a:r>
              <a:rPr lang="cs-CZ" dirty="0" smtClean="0"/>
              <a:t>nožkami (5%)</a:t>
            </a:r>
            <a:endParaRPr lang="cs-CZ" dirty="0" smtClean="0"/>
          </a:p>
          <a:p>
            <a:r>
              <a:rPr lang="cs-CZ" dirty="0" smtClean="0"/>
              <a:t>Neúplný </a:t>
            </a:r>
          </a:p>
          <a:p>
            <a:pPr lvl="1"/>
            <a:r>
              <a:rPr lang="cs-CZ" dirty="0" smtClean="0"/>
              <a:t>řitní (příznivý</a:t>
            </a:r>
            <a:r>
              <a:rPr lang="cs-CZ" dirty="0" smtClean="0"/>
              <a:t>) – 75 %</a:t>
            </a:r>
            <a:endParaRPr lang="cs-CZ" dirty="0" smtClean="0"/>
          </a:p>
          <a:p>
            <a:pPr lvl="1"/>
            <a:r>
              <a:rPr lang="cs-CZ" dirty="0" smtClean="0"/>
              <a:t>Nožkami (9%), </a:t>
            </a:r>
            <a:r>
              <a:rPr lang="cs-CZ" dirty="0" smtClean="0"/>
              <a:t>kolínkem, oběma kolínky, kolínkem a nožkou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0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Příčná poloha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Definice: osa plodu kolmá na podélnou osu dělohy</a:t>
            </a:r>
          </a:p>
          <a:p>
            <a:r>
              <a:rPr lang="cs-CZ" dirty="0" smtClean="0"/>
              <a:t>Frekvence: 0,5 %</a:t>
            </a:r>
          </a:p>
          <a:p>
            <a:r>
              <a:rPr lang="cs-CZ" dirty="0" smtClean="0"/>
              <a:t>Patologická</a:t>
            </a:r>
            <a:endParaRPr lang="cs-CZ" dirty="0" smtClean="0"/>
          </a:p>
          <a:p>
            <a:r>
              <a:rPr lang="cs-CZ" dirty="0" smtClean="0"/>
              <a:t>Příčiny: ochablý DDS, vícečetné těhotenství, </a:t>
            </a:r>
            <a:r>
              <a:rPr lang="cs-CZ" dirty="0" err="1" smtClean="0"/>
              <a:t>polyhydramnion</a:t>
            </a:r>
            <a:r>
              <a:rPr lang="cs-CZ" dirty="0" smtClean="0"/>
              <a:t>, myom v DDS, placenta </a:t>
            </a:r>
            <a:r>
              <a:rPr lang="cs-CZ" dirty="0" err="1" smtClean="0"/>
              <a:t>praevia</a:t>
            </a:r>
            <a:r>
              <a:rPr lang="cs-CZ" dirty="0" smtClean="0"/>
              <a:t>, zúžená pánev, krátký pupečník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6699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Příčná poloha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Dg: příčně ovoidní tvar dělohy, prázdný DDS, UZ</a:t>
            </a:r>
          </a:p>
          <a:p>
            <a:endParaRPr lang="cs-CZ" dirty="0"/>
          </a:p>
          <a:p>
            <a:r>
              <a:rPr lang="cs-CZ" dirty="0" smtClean="0"/>
              <a:t>Spontánní porod jen u velmi malých mrtvých macerovaných plodů</a:t>
            </a:r>
          </a:p>
          <a:p>
            <a:endParaRPr lang="cs-CZ" dirty="0"/>
          </a:p>
          <a:p>
            <a:r>
              <a:rPr lang="cs-CZ" dirty="0" smtClean="0"/>
              <a:t>T: S.C.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115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Poloha šikmá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25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 šikmá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Def</a:t>
            </a:r>
            <a:r>
              <a:rPr lang="cs-CZ" dirty="0" smtClean="0"/>
              <a:t>. Stav, kdy hlava nebo konec pánevní plodu naléhá excentricky na vchod pánevní, podélná osa plodu šikmá k podélné ose dělohy</a:t>
            </a:r>
          </a:p>
          <a:p>
            <a:endParaRPr lang="cs-CZ" dirty="0"/>
          </a:p>
          <a:p>
            <a:r>
              <a:rPr lang="cs-CZ" dirty="0" smtClean="0"/>
              <a:t>Příčiny: jako příčná poloha, </a:t>
            </a:r>
            <a:r>
              <a:rPr lang="cs-CZ" dirty="0" err="1" smtClean="0"/>
              <a:t>kefalopelvický</a:t>
            </a:r>
            <a:r>
              <a:rPr lang="cs-CZ" dirty="0" smtClean="0"/>
              <a:t> nepoměr</a:t>
            </a:r>
          </a:p>
          <a:p>
            <a:endParaRPr lang="cs-CZ" dirty="0"/>
          </a:p>
          <a:p>
            <a:r>
              <a:rPr lang="cs-CZ" dirty="0" smtClean="0"/>
              <a:t>Dg: </a:t>
            </a:r>
            <a:r>
              <a:rPr lang="cs-CZ" dirty="0" err="1" smtClean="0"/>
              <a:t>vag</a:t>
            </a:r>
            <a:r>
              <a:rPr lang="cs-CZ" dirty="0" smtClean="0"/>
              <a:t>. vyš., UZ</a:t>
            </a:r>
          </a:p>
          <a:p>
            <a:r>
              <a:rPr lang="cs-CZ" dirty="0" smtClean="0"/>
              <a:t>Přechodná poloha, možný pokus o zesílení děložní činnosti a polohování při příznivé poloze, jinak S.C.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6459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Deflexní</a:t>
            </a:r>
            <a:r>
              <a:rPr lang="cs-CZ" dirty="0" smtClean="0"/>
              <a:t> polohy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8136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Deflexní</a:t>
            </a:r>
            <a:r>
              <a:rPr lang="cs-CZ" dirty="0" smtClean="0"/>
              <a:t> polohy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Def</a:t>
            </a:r>
            <a:r>
              <a:rPr lang="cs-CZ" dirty="0" smtClean="0"/>
              <a:t>.: porucha držení, kdy je hlavička odkloněna (</a:t>
            </a:r>
            <a:r>
              <a:rPr lang="cs-CZ" dirty="0" err="1" smtClean="0"/>
              <a:t>deflektována</a:t>
            </a:r>
            <a:r>
              <a:rPr lang="cs-CZ" dirty="0" smtClean="0"/>
              <a:t>) od hrudníku)</a:t>
            </a:r>
          </a:p>
          <a:p>
            <a:endParaRPr lang="cs-CZ" dirty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předhlavím</a:t>
            </a:r>
            <a:r>
              <a:rPr lang="cs-CZ" dirty="0" smtClean="0"/>
              <a:t> (temenem) – 6%o</a:t>
            </a:r>
          </a:p>
          <a:p>
            <a:pPr lvl="1"/>
            <a:r>
              <a:rPr lang="cs-CZ" dirty="0" smtClean="0"/>
              <a:t>Čelní – 1%o</a:t>
            </a:r>
          </a:p>
          <a:p>
            <a:pPr lvl="1"/>
            <a:r>
              <a:rPr lang="cs-CZ" dirty="0" smtClean="0"/>
              <a:t>Obličejová – 5%o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1183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 </a:t>
            </a:r>
            <a:r>
              <a:rPr lang="cs-CZ" dirty="0" err="1" smtClean="0"/>
              <a:t>předhlavím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Prostupující obvod: </a:t>
            </a:r>
            <a:r>
              <a:rPr lang="cs-CZ" dirty="0" err="1" smtClean="0"/>
              <a:t>frontookcipitální</a:t>
            </a:r>
            <a:r>
              <a:rPr lang="cs-CZ" dirty="0" smtClean="0"/>
              <a:t> (34 cm)</a:t>
            </a:r>
          </a:p>
          <a:p>
            <a:r>
              <a:rPr lang="cs-CZ" dirty="0" smtClean="0"/>
              <a:t>Vedoucí bod: </a:t>
            </a:r>
            <a:r>
              <a:rPr lang="cs-CZ" dirty="0" err="1" smtClean="0"/>
              <a:t>bregma</a:t>
            </a:r>
            <a:r>
              <a:rPr lang="cs-CZ" dirty="0" smtClean="0"/>
              <a:t> (velká fontanela)</a:t>
            </a:r>
          </a:p>
          <a:p>
            <a:r>
              <a:rPr lang="cs-CZ" dirty="0" err="1" smtClean="0"/>
              <a:t>Hypomochlion</a:t>
            </a:r>
            <a:r>
              <a:rPr lang="cs-CZ" dirty="0" smtClean="0"/>
              <a:t>: čelo</a:t>
            </a:r>
          </a:p>
          <a:p>
            <a:endParaRPr lang="cs-CZ" dirty="0"/>
          </a:p>
          <a:p>
            <a:r>
              <a:rPr lang="cs-CZ" dirty="0" smtClean="0"/>
              <a:t>Dg. Hmatná velká fontanela jako vedoucí bod</a:t>
            </a:r>
          </a:p>
          <a:p>
            <a:r>
              <a:rPr lang="cs-CZ" dirty="0" err="1" smtClean="0"/>
              <a:t>Mech.porodu</a:t>
            </a:r>
            <a:r>
              <a:rPr lang="cs-CZ" dirty="0" smtClean="0"/>
              <a:t>: rotace </a:t>
            </a:r>
            <a:r>
              <a:rPr lang="cs-CZ" dirty="0" err="1" smtClean="0"/>
              <a:t>předhlavím</a:t>
            </a:r>
            <a:r>
              <a:rPr lang="cs-CZ" dirty="0" smtClean="0"/>
              <a:t> ke sponě</a:t>
            </a:r>
          </a:p>
          <a:p>
            <a:r>
              <a:rPr lang="cs-CZ" dirty="0" smtClean="0"/>
              <a:t>T: kontinuální CTG, vedoucí lékař, episiotomie, bránit prudké deflexi hlavičky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S.C.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32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Čelní poloha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Prostupující obvod: </a:t>
            </a:r>
            <a:r>
              <a:rPr lang="cs-CZ" dirty="0" err="1" smtClean="0"/>
              <a:t>maxiloparietální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36 </a:t>
            </a:r>
            <a:r>
              <a:rPr lang="cs-CZ" dirty="0"/>
              <a:t>cm)</a:t>
            </a:r>
          </a:p>
          <a:p>
            <a:r>
              <a:rPr lang="cs-CZ" dirty="0"/>
              <a:t>Vedoucí bod: </a:t>
            </a:r>
            <a:r>
              <a:rPr lang="cs-CZ" dirty="0" smtClean="0"/>
              <a:t>čelo</a:t>
            </a:r>
            <a:endParaRPr lang="cs-CZ" dirty="0"/>
          </a:p>
          <a:p>
            <a:r>
              <a:rPr lang="cs-CZ" dirty="0" err="1"/>
              <a:t>Hypomochlion</a:t>
            </a:r>
            <a:r>
              <a:rPr lang="cs-CZ" dirty="0"/>
              <a:t>: </a:t>
            </a:r>
            <a:r>
              <a:rPr lang="cs-CZ" dirty="0" smtClean="0"/>
              <a:t>maxila</a:t>
            </a:r>
          </a:p>
          <a:p>
            <a:endParaRPr lang="cs-CZ" dirty="0"/>
          </a:p>
          <a:p>
            <a:r>
              <a:rPr lang="cs-CZ" dirty="0" smtClean="0"/>
              <a:t>Dg: hmatné čelo, nos, UZ potvrzení</a:t>
            </a:r>
          </a:p>
          <a:p>
            <a:r>
              <a:rPr lang="cs-CZ" dirty="0" smtClean="0"/>
              <a:t>T: S.C.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200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Obličejová poloha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Prostupující obvod: </a:t>
            </a:r>
            <a:r>
              <a:rPr lang="cs-CZ" dirty="0" err="1" smtClean="0"/>
              <a:t>submentobregmatický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32 cm</a:t>
            </a:r>
            <a:r>
              <a:rPr lang="cs-CZ" dirty="0"/>
              <a:t>)</a:t>
            </a:r>
          </a:p>
          <a:p>
            <a:r>
              <a:rPr lang="cs-CZ" dirty="0"/>
              <a:t>Vedoucí bod: </a:t>
            </a:r>
            <a:r>
              <a:rPr lang="cs-CZ" dirty="0" smtClean="0"/>
              <a:t>bradička</a:t>
            </a:r>
            <a:endParaRPr lang="cs-CZ" dirty="0"/>
          </a:p>
          <a:p>
            <a:r>
              <a:rPr lang="cs-CZ" dirty="0" err="1"/>
              <a:t>Hypomochlion</a:t>
            </a:r>
            <a:r>
              <a:rPr lang="cs-CZ" dirty="0"/>
              <a:t>: </a:t>
            </a:r>
            <a:r>
              <a:rPr lang="cs-CZ" dirty="0" err="1" smtClean="0"/>
              <a:t>submentální</a:t>
            </a:r>
            <a:r>
              <a:rPr lang="cs-CZ" dirty="0" smtClean="0"/>
              <a:t> část</a:t>
            </a:r>
          </a:p>
          <a:p>
            <a:endParaRPr lang="cs-CZ" dirty="0"/>
          </a:p>
          <a:p>
            <a:r>
              <a:rPr lang="cs-CZ" dirty="0" smtClean="0"/>
              <a:t>Dg: hmatný obličej, UZ potvrzení</a:t>
            </a:r>
          </a:p>
          <a:p>
            <a:r>
              <a:rPr lang="cs-CZ" dirty="0" smtClean="0"/>
              <a:t>T: S.C. (lze porodit i vaginálně, výrazný porodní edém obličeje)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1821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980728"/>
            <a:ext cx="6624736" cy="5328592"/>
          </a:xfrm>
        </p:spPr>
      </p:pic>
    </p:spTree>
    <p:extLst>
      <p:ext uri="{BB962C8B-B14F-4D97-AF65-F5344CB8AC3E}">
        <p14:creationId xmlns:p14="http://schemas.microsoft.com/office/powerpoint/2010/main" val="383181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PPKP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48" y="1268413"/>
            <a:ext cx="7922304" cy="5040312"/>
          </a:xfrm>
        </p:spPr>
      </p:pic>
    </p:spTree>
    <p:extLst>
      <p:ext uri="{BB962C8B-B14F-4D97-AF65-F5344CB8AC3E}">
        <p14:creationId xmlns:p14="http://schemas.microsoft.com/office/powerpoint/2010/main" val="197891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PPKP – partus per </a:t>
            </a:r>
            <a:r>
              <a:rPr lang="cs-CZ" dirty="0" err="1" smtClean="0"/>
              <a:t>clunibus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konci těhotenství </a:t>
            </a:r>
            <a:r>
              <a:rPr lang="cs-CZ" dirty="0" smtClean="0"/>
              <a:t>4% </a:t>
            </a:r>
            <a:r>
              <a:rPr lang="cs-CZ" dirty="0" smtClean="0"/>
              <a:t>plodů</a:t>
            </a:r>
          </a:p>
          <a:p>
            <a:endParaRPr lang="cs-CZ" dirty="0"/>
          </a:p>
          <a:p>
            <a:r>
              <a:rPr lang="cs-CZ" dirty="0" smtClean="0"/>
              <a:t>Dg: DDS vyplněn velkou měkkou částí plodu, nehmatná krční rýha, při brance </a:t>
            </a:r>
            <a:r>
              <a:rPr lang="cs-CZ" dirty="0" err="1" smtClean="0"/>
              <a:t>genitoanální</a:t>
            </a:r>
            <a:r>
              <a:rPr lang="cs-CZ" dirty="0" smtClean="0"/>
              <a:t> rýha s hrotem kostrče, ev. nožky</a:t>
            </a:r>
          </a:p>
          <a:p>
            <a:pPr lvl="1"/>
            <a:r>
              <a:rPr lang="cs-CZ" dirty="0" smtClean="0"/>
              <a:t> UZ potvrzení + biometrie!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důkladné vyšetření pánve pro vyloučení KP </a:t>
            </a:r>
            <a:r>
              <a:rPr lang="cs-CZ" dirty="0" smtClean="0"/>
              <a:t>nepoměru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KI při primární deflexi hlavičky na UZ – pupečník!!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00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PPKP – partus per </a:t>
            </a:r>
            <a:r>
              <a:rPr lang="cs-CZ" dirty="0" err="1" smtClean="0"/>
              <a:t>clunibus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Kyčle od sebe vzdáleny 9 cm (hlavička 9,5 cm)</a:t>
            </a:r>
          </a:p>
          <a:p>
            <a:r>
              <a:rPr lang="cs-CZ" dirty="0" smtClean="0"/>
              <a:t>Obvod je 27 cm (hlavička 32 cm)</a:t>
            </a:r>
          </a:p>
          <a:p>
            <a:endParaRPr lang="cs-CZ" dirty="0"/>
          </a:p>
          <a:p>
            <a:r>
              <a:rPr lang="cs-CZ" dirty="0" smtClean="0"/>
              <a:t>Raménka: biakromiální průměr 12 cm</a:t>
            </a:r>
          </a:p>
          <a:p>
            <a:r>
              <a:rPr lang="cs-CZ" dirty="0" smtClean="0"/>
              <a:t>Obvod 35 cm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3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PPKP – mechanismus porodu hýždí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Hýždě prostupují v šikmém průměru, u </a:t>
            </a:r>
            <a:r>
              <a:rPr lang="cs-CZ" dirty="0" err="1" smtClean="0"/>
              <a:t>multipar</a:t>
            </a:r>
            <a:r>
              <a:rPr lang="cs-CZ" dirty="0" smtClean="0"/>
              <a:t> mohou v příčném (bez rotace)</a:t>
            </a:r>
            <a:endParaRPr lang="cs-CZ" dirty="0"/>
          </a:p>
          <a:p>
            <a:r>
              <a:rPr lang="cs-CZ" dirty="0"/>
              <a:t>Hýždě  vpředu – vedoucí bod</a:t>
            </a:r>
          </a:p>
          <a:p>
            <a:r>
              <a:rPr lang="cs-CZ" dirty="0"/>
              <a:t>Vnitřní </a:t>
            </a:r>
            <a:r>
              <a:rPr lang="cs-CZ" dirty="0" smtClean="0"/>
              <a:t>rotace </a:t>
            </a:r>
            <a:r>
              <a:rPr lang="cs-CZ" dirty="0"/>
              <a:t>na svalovém dnu pánevním – </a:t>
            </a:r>
            <a:r>
              <a:rPr lang="cs-CZ" dirty="0" err="1"/>
              <a:t>genitoanální</a:t>
            </a:r>
            <a:r>
              <a:rPr lang="cs-CZ" dirty="0"/>
              <a:t> rýha v </a:t>
            </a:r>
            <a:r>
              <a:rPr lang="cs-CZ" dirty="0" smtClean="0"/>
              <a:t>příčném </a:t>
            </a:r>
            <a:r>
              <a:rPr lang="cs-CZ" dirty="0"/>
              <a:t>průměru</a:t>
            </a:r>
          </a:p>
          <a:p>
            <a:r>
              <a:rPr lang="cs-CZ" dirty="0"/>
              <a:t>Přední hýždě se podsouvá pod </a:t>
            </a:r>
            <a:r>
              <a:rPr lang="cs-CZ" dirty="0" err="1"/>
              <a:t>arcus</a:t>
            </a:r>
            <a:r>
              <a:rPr lang="cs-CZ" dirty="0"/>
              <a:t> </a:t>
            </a:r>
            <a:r>
              <a:rPr lang="cs-CZ" dirty="0" err="1"/>
              <a:t>osis</a:t>
            </a:r>
            <a:r>
              <a:rPr lang="cs-CZ" dirty="0"/>
              <a:t> </a:t>
            </a:r>
            <a:r>
              <a:rPr lang="cs-CZ" dirty="0" err="1"/>
              <a:t>pubis</a:t>
            </a:r>
            <a:r>
              <a:rPr lang="cs-CZ" dirty="0"/>
              <a:t> – hřeben kyčelní kosti – </a:t>
            </a:r>
            <a:r>
              <a:rPr lang="cs-CZ" dirty="0" err="1"/>
              <a:t>hypomochlion</a:t>
            </a:r>
            <a:endParaRPr lang="cs-CZ" dirty="0"/>
          </a:p>
          <a:p>
            <a:r>
              <a:rPr lang="cs-CZ" dirty="0"/>
              <a:t>Porod </a:t>
            </a:r>
            <a:r>
              <a:rPr lang="cs-CZ" dirty="0" smtClean="0"/>
              <a:t>hýždě zadní, poté přední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92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PPKP – mechanismus porodu hýždí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48" y="1268413"/>
            <a:ext cx="7922304" cy="5040312"/>
          </a:xfrm>
        </p:spPr>
      </p:pic>
    </p:spTree>
    <p:extLst>
      <p:ext uri="{BB962C8B-B14F-4D97-AF65-F5344CB8AC3E}">
        <p14:creationId xmlns:p14="http://schemas.microsoft.com/office/powerpoint/2010/main" val="423531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PPKP – mechanismus </a:t>
            </a:r>
            <a:r>
              <a:rPr lang="cs-CZ" dirty="0" smtClean="0"/>
              <a:t>porodu ramének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Raménka vstupují do pánevního vchodu, když hýždě vystupují z </a:t>
            </a:r>
            <a:r>
              <a:rPr lang="cs-CZ" dirty="0" smtClean="0"/>
              <a:t>východu, biakromiální průměr ve stejném šikmém průměru jako prostupovaly hýždě (</a:t>
            </a:r>
            <a:r>
              <a:rPr lang="cs-CZ" dirty="0" err="1" smtClean="0"/>
              <a:t>promontorium</a:t>
            </a:r>
            <a:r>
              <a:rPr lang="cs-CZ" dirty="0" smtClean="0"/>
              <a:t> brání vstupovat v přímém průměru)</a:t>
            </a:r>
            <a:endParaRPr lang="cs-CZ" dirty="0"/>
          </a:p>
          <a:p>
            <a:r>
              <a:rPr lang="cs-CZ" dirty="0" smtClean="0"/>
              <a:t>Vnitřní </a:t>
            </a:r>
            <a:r>
              <a:rPr lang="cs-CZ" dirty="0"/>
              <a:t>rotace ramének do přímého průměru pánevního východu</a:t>
            </a:r>
          </a:p>
          <a:p>
            <a:r>
              <a:rPr lang="cs-CZ" dirty="0"/>
              <a:t>Přední raménko se opírá o </a:t>
            </a:r>
            <a:r>
              <a:rPr lang="cs-CZ" dirty="0" err="1"/>
              <a:t>arcus</a:t>
            </a:r>
            <a:r>
              <a:rPr lang="cs-CZ" dirty="0"/>
              <a:t> </a:t>
            </a:r>
            <a:r>
              <a:rPr lang="cs-CZ" dirty="0" err="1"/>
              <a:t>osis</a:t>
            </a:r>
            <a:r>
              <a:rPr lang="cs-CZ" dirty="0"/>
              <a:t> </a:t>
            </a:r>
            <a:r>
              <a:rPr lang="cs-CZ" dirty="0" err="1"/>
              <a:t>pubis</a:t>
            </a:r>
            <a:r>
              <a:rPr lang="cs-CZ" dirty="0"/>
              <a:t> – </a:t>
            </a:r>
            <a:r>
              <a:rPr lang="cs-CZ" dirty="0" err="1"/>
              <a:t>hypomochlion</a:t>
            </a:r>
            <a:r>
              <a:rPr lang="cs-CZ" dirty="0"/>
              <a:t> – porod raménka </a:t>
            </a:r>
            <a:r>
              <a:rPr lang="cs-CZ" dirty="0" smtClean="0"/>
              <a:t>předního, pak zadního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6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1459</Words>
  <Application>Microsoft Office PowerPoint</Application>
  <PresentationFormat>Předvádění na obrazovce (4:3)</PresentationFormat>
  <Paragraphs>205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Arial Narrow</vt:lpstr>
      <vt:lpstr>Calibri</vt:lpstr>
      <vt:lpstr>Tahoma</vt:lpstr>
      <vt:lpstr>Motiv systému Office</vt:lpstr>
      <vt:lpstr>Polohy KP, příčné, šikmé, deflexní</vt:lpstr>
      <vt:lpstr>Nepravidelné a patologické polohy</vt:lpstr>
      <vt:lpstr>PPKP</vt:lpstr>
      <vt:lpstr>PPKP</vt:lpstr>
      <vt:lpstr>PPKP – partus per clunibus</vt:lpstr>
      <vt:lpstr>PPKP – partus per clunibus</vt:lpstr>
      <vt:lpstr>PPKP – mechanismus porodu hýždí</vt:lpstr>
      <vt:lpstr>PPKP – mechanismus porodu hýždí</vt:lpstr>
      <vt:lpstr>PPKP – mechanismus porodu ramének</vt:lpstr>
      <vt:lpstr>PPKP – mechanismus porodu hlavičky</vt:lpstr>
      <vt:lpstr>PPKP – mechanismus porodu hlavičky</vt:lpstr>
      <vt:lpstr>PPKP - poroditelnost</vt:lpstr>
      <vt:lpstr>Specifika PPKP</vt:lpstr>
      <vt:lpstr>Specifika PPKP</vt:lpstr>
      <vt:lpstr>Poruchy mechanismu porodu u PPKP</vt:lpstr>
      <vt:lpstr>Poruchy mechanismu porodu u PPKP</vt:lpstr>
      <vt:lpstr>Poruchy mechanismu porodu u PPKP</vt:lpstr>
      <vt:lpstr>Vedení porodu</vt:lpstr>
      <vt:lpstr>Vedení porodu</vt:lpstr>
      <vt:lpstr>Vybavení plodu – dle Covjanova</vt:lpstr>
      <vt:lpstr>Extrakce KP</vt:lpstr>
      <vt:lpstr>Extrakce KP</vt:lpstr>
      <vt:lpstr>Manuální pomoc hlavičce</vt:lpstr>
      <vt:lpstr>Vybavení plodu</vt:lpstr>
      <vt:lpstr>Vybavení plodu</vt:lpstr>
      <vt:lpstr>Poloviční extrakce KP</vt:lpstr>
      <vt:lpstr>Úplná extrakce KP</vt:lpstr>
      <vt:lpstr>Doporučené postupy</vt:lpstr>
      <vt:lpstr>Příčná poloha</vt:lpstr>
      <vt:lpstr>Příčná poloha</vt:lpstr>
      <vt:lpstr>Příčná poloha</vt:lpstr>
      <vt:lpstr>Poloha šikmá</vt:lpstr>
      <vt:lpstr>Poloha šikmá</vt:lpstr>
      <vt:lpstr>Deflexní polohy</vt:lpstr>
      <vt:lpstr>Deflexní polohy</vt:lpstr>
      <vt:lpstr>Poloha předhlavím</vt:lpstr>
      <vt:lpstr>Čelní poloha</vt:lpstr>
      <vt:lpstr>Obličejová poloha</vt:lpstr>
      <vt:lpstr>Děkuji za pozornost</vt:lpstr>
    </vt:vector>
  </TitlesOfParts>
  <Company>Pražská energetika,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Majda</cp:lastModifiedBy>
  <cp:revision>59</cp:revision>
  <dcterms:created xsi:type="dcterms:W3CDTF">2015-02-10T12:34:11Z</dcterms:created>
  <dcterms:modified xsi:type="dcterms:W3CDTF">2017-10-01T12:27:45Z</dcterms:modified>
</cp:coreProperties>
</file>