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8" r:id="rId4"/>
    <p:sldId id="269" r:id="rId5"/>
    <p:sldId id="299" r:id="rId6"/>
    <p:sldId id="298" r:id="rId7"/>
    <p:sldId id="286" r:id="rId8"/>
    <p:sldId id="270" r:id="rId9"/>
    <p:sldId id="300" r:id="rId10"/>
    <p:sldId id="273" r:id="rId11"/>
    <p:sldId id="297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CCA"/>
    <a:srgbClr val="CD4DED"/>
    <a:srgbClr val="DBB1F4"/>
    <a:srgbClr val="AE75F4"/>
    <a:srgbClr val="5D269F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Bolest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Analgezie v porodnictví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10.11.2015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Analgezie při porodu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6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Analgezie při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arenR"/>
            </a:pPr>
            <a:r>
              <a:rPr lang="cs-CZ" alt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NEFARMAKOLOGICKÉ METODY</a:t>
            </a:r>
          </a:p>
          <a:p>
            <a:pPr marL="609600" indent="-609600"/>
            <a:r>
              <a:rPr lang="cs-CZ" alt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psychologické metody</a:t>
            </a:r>
          </a:p>
          <a:p>
            <a:pPr marL="609600" indent="-609600"/>
            <a:r>
              <a:rPr lang="cs-CZ" altLang="cs-CZ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hydroanalgezie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609600" indent="-609600"/>
            <a:r>
              <a:rPr lang="cs-CZ" altLang="cs-CZ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audioanalgezie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609600" indent="-609600"/>
            <a:r>
              <a:rPr lang="cs-CZ" alt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alternativní polohy při porodu, pomůcky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482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Analgezie při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2) FARMAKOLOGICKÉ METODY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spasmolytika –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supp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Belladonae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/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spasmopan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buscopan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inj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neuroleptika –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Plegomazin</a:t>
            </a: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Opioidy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–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Dolsin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Nalbuphin</a:t>
            </a: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Inhalační –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Entonox</a:t>
            </a: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Lokální analgezie –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Mesocain</a:t>
            </a: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Epidurální analgezie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Anestezie – celková, svodná (spinální, epidurální)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6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Buscopan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B92CCA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Scopolamin</a:t>
            </a:r>
            <a:endParaRPr lang="cs-CZ" altLang="cs-CZ" dirty="0" smtClean="0">
              <a:solidFill>
                <a:srgbClr val="B92CCA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B92CCA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Spasmolytikum = odstraňuje křeče hladkého svalstva, povoluje porodnickou branku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Dávka: jednorázově 20 mg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i.m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.,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i.v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., či v infuzi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 – málo časté, v důsledku anticholinergního působení: </a:t>
            </a:r>
            <a:r>
              <a:rPr lang="cs-CZ" altLang="cs-C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tachykardie, sucho v ústech, poruchy močení, kožní vyrážka</a:t>
            </a: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Plegomazin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B92CCA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Chlorpromazin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Neuroleptikum, antipsychotikum. Ovlivňuje komplexně CNS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Užití: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dolores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praesagientes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protrahovaný nástup porodu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Dávka: jednorázově 25 mg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i.m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 – málo časté, centrální – otoky, zmatenost, poruchy srdečního rytmu, snížená mikce, 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kopřivka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mdloba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7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Dolsin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B92CCA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Pethidin</a:t>
            </a:r>
            <a:endParaRPr lang="cs-CZ" altLang="cs-CZ" dirty="0" smtClean="0">
              <a:solidFill>
                <a:srgbClr val="B92CCA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Opioidní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analgetikum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Dávka: 50-100 mg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i.m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./v infuzi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 – nevolnost, zvracení, zácpa, ospalost, zmatenost, tlumení dechového centra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Nalbuphin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B92CCA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Nalbuphin</a:t>
            </a:r>
            <a:endParaRPr lang="cs-CZ" altLang="cs-CZ" dirty="0" smtClean="0">
              <a:solidFill>
                <a:srgbClr val="B92CCA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Opioidní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analgetikum, minimální útlum dechového centra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Dávka: 10-20 mg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i.m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./v infuzi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 – zklidnění, ospalost, zvracení, závratě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6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Entonox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B92CCA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Směs N2O a kyslíku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Inhalační analgetikum, nástup i odeznění do 5 minut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Střední analgetický účinek, zklidnění a relaxace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 – bolest hlavy, zvracení, závrať – rychle odeznívá</a:t>
            </a:r>
          </a:p>
          <a:p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Není hrazen pojišťovnou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00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Epidurální analgezie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Aplikace směsi lok.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nestetika a 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opioidu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do páteřního kanálu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Nejúčinnější forma analgezie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Snižuje intenzitu kontrakcí – možno poté podání Oxytocinu nebo užití jako parciální 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tokolýzy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(předčasný porod, nadměrné kontrakce)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Při přidání účinné látky anestetický účinek – možné k S.C., není-li urgentní indikace</a:t>
            </a:r>
          </a:p>
          <a:p>
            <a:pPr>
              <a:lnSpc>
                <a:spcPct val="90000"/>
              </a:lnSpc>
            </a:pPr>
            <a:endParaRPr lang="cs-CZ" altLang="cs-CZ" dirty="0" smtClean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39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Epidurální analgezie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ALE nutná spolupráce rodičky, vhodné anatomické podmínky, zkušený anesteziolog, dobré kontrakce, vhodný porodnický nález (branka 3-6 cm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KI: nesouhlas rodičky, poruchy srážlivosti, infekce v místě vpichu, sepse</a:t>
            </a:r>
            <a:endParaRPr lang="cs-CZ" altLang="cs-CZ" dirty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NÚ: 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lvl="1"/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HYPOTENZE </a:t>
            </a:r>
            <a:r>
              <a:rPr lang="cs-CZ" alt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(vazodilatace) – kolaps, tachykardie, bradykardie plodu – prevence: 1000 ml RF před podáním EPA. CTG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!!</a:t>
            </a:r>
          </a:p>
          <a:p>
            <a:pPr lvl="1"/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Postpunkční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cs-CZ" altLang="cs-CZ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cefalea</a:t>
            </a:r>
            <a:r>
              <a:rPr lang="cs-CZ" alt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, epidurální hematom, infekce</a:t>
            </a:r>
            <a:endParaRPr lang="cs-CZ" alt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>
              <a:lnSpc>
                <a:spcPct val="90000"/>
              </a:lnSpc>
            </a:pPr>
            <a:endParaRPr lang="cs-CZ" altLang="cs-CZ" dirty="0" smtClean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262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Bolest 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5" r="14835"/>
          <a:stretch>
            <a:fillRect/>
          </a:stretch>
        </p:blipFill>
        <p:spPr>
          <a:xfrm>
            <a:off x="250825" y="1773238"/>
            <a:ext cx="7273925" cy="4824412"/>
          </a:xfrm>
        </p:spPr>
      </p:pic>
    </p:spTree>
    <p:extLst>
      <p:ext uri="{BB962C8B-B14F-4D97-AF65-F5344CB8AC3E}">
        <p14:creationId xmlns:p14="http://schemas.microsoft.com/office/powerpoint/2010/main" val="35543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Epidurální analgezie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6696744" cy="4911849"/>
          </a:xfrm>
        </p:spPr>
      </p:pic>
    </p:spTree>
    <p:extLst>
      <p:ext uri="{BB962C8B-B14F-4D97-AF65-F5344CB8AC3E}">
        <p14:creationId xmlns:p14="http://schemas.microsoft.com/office/powerpoint/2010/main" val="289838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Lokální analgezie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1% </a:t>
            </a:r>
            <a:r>
              <a:rPr lang="cs-CZ" dirty="0" err="1" smtClean="0"/>
              <a:t>Mesocain</a:t>
            </a:r>
            <a:r>
              <a:rPr lang="cs-CZ" dirty="0" smtClean="0"/>
              <a:t> 1 – 2 ampule </a:t>
            </a:r>
            <a:r>
              <a:rPr lang="cs-CZ" dirty="0" err="1" smtClean="0"/>
              <a:t>s.c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Před profylaktickou epiziotomií, infiltrace při sutuře porodních poranění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7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Anestezie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S.C., manuální lýze placenty, ošetření velkého porodního poranění</a:t>
            </a:r>
          </a:p>
          <a:p>
            <a:r>
              <a:rPr lang="cs-CZ" dirty="0" smtClean="0"/>
              <a:t>Podává výhradně anesteziolog</a:t>
            </a:r>
          </a:p>
          <a:p>
            <a:endParaRPr lang="cs-CZ" dirty="0"/>
          </a:p>
          <a:p>
            <a:r>
              <a:rPr lang="cs-CZ" dirty="0" smtClean="0"/>
              <a:t>Celková – inhalační, intravenózní</a:t>
            </a:r>
          </a:p>
          <a:p>
            <a:pPr lvl="1"/>
            <a:r>
              <a:rPr lang="cs-CZ" dirty="0" err="1" smtClean="0"/>
              <a:t>Iatrogenně</a:t>
            </a:r>
            <a:r>
              <a:rPr lang="cs-CZ" dirty="0" smtClean="0"/>
              <a:t> navozené bezvědomí, složka analgetická, anestetická, amnestická, </a:t>
            </a:r>
            <a:r>
              <a:rPr lang="cs-CZ" dirty="0" err="1" smtClean="0"/>
              <a:t>myorelaxační</a:t>
            </a:r>
            <a:endParaRPr lang="cs-CZ" dirty="0" smtClean="0"/>
          </a:p>
          <a:p>
            <a:r>
              <a:rPr lang="cs-CZ" dirty="0" smtClean="0"/>
              <a:t>Svodná – epidurální, spinální</a:t>
            </a:r>
          </a:p>
        </p:txBody>
      </p:sp>
    </p:spTree>
    <p:extLst>
      <p:ext uri="{BB962C8B-B14F-4D97-AF65-F5344CB8AC3E}">
        <p14:creationId xmlns:p14="http://schemas.microsoft.com/office/powerpoint/2010/main" val="31158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Anestezie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CA:</a:t>
            </a:r>
          </a:p>
          <a:p>
            <a:pPr lvl="1"/>
            <a:r>
              <a:rPr lang="cs-CZ" dirty="0" smtClean="0"/>
              <a:t>Výhody: </a:t>
            </a:r>
            <a:r>
              <a:rPr lang="cs-CZ" b="1" dirty="0" smtClean="0"/>
              <a:t>rychlé</a:t>
            </a:r>
          </a:p>
          <a:p>
            <a:pPr lvl="1"/>
            <a:r>
              <a:rPr lang="cs-CZ" dirty="0" smtClean="0"/>
              <a:t>Nevýhody: 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řestup anestetika do řečiště plodu, nutná rychlá extrakce</a:t>
            </a:r>
          </a:p>
          <a:p>
            <a:pPr lvl="2"/>
            <a:r>
              <a:rPr lang="cs-CZ" dirty="0" smtClean="0"/>
              <a:t>Do vybavení plodu se nepodává analgezie – hypertenze, krvácení</a:t>
            </a:r>
          </a:p>
          <a:p>
            <a:pPr lvl="2"/>
            <a:r>
              <a:rPr lang="cs-CZ" dirty="0" smtClean="0"/>
              <a:t>Nutné zajištění dýchacích cest</a:t>
            </a:r>
          </a:p>
          <a:p>
            <a:pPr lvl="2"/>
            <a:r>
              <a:rPr lang="cs-CZ" dirty="0" smtClean="0"/>
              <a:t>Riziko aspirace</a:t>
            </a:r>
          </a:p>
        </p:txBody>
      </p:sp>
    </p:spTree>
    <p:extLst>
      <p:ext uri="{BB962C8B-B14F-4D97-AF65-F5344CB8AC3E}">
        <p14:creationId xmlns:p14="http://schemas.microsoft.com/office/powerpoint/2010/main" val="17800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Anestezie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SAB, EDA:</a:t>
            </a:r>
          </a:p>
          <a:p>
            <a:pPr lvl="1"/>
            <a:r>
              <a:rPr lang="cs-CZ" dirty="0" smtClean="0"/>
              <a:t>Výhody: </a:t>
            </a:r>
          </a:p>
          <a:p>
            <a:pPr lvl="2"/>
            <a:r>
              <a:rPr lang="cs-CZ" dirty="0" smtClean="0"/>
              <a:t>Více času na extrakci plodu</a:t>
            </a:r>
          </a:p>
          <a:p>
            <a:pPr lvl="2"/>
            <a:r>
              <a:rPr lang="cs-CZ" dirty="0" smtClean="0"/>
              <a:t>Neovlivňuje vědomí</a:t>
            </a:r>
          </a:p>
          <a:p>
            <a:pPr lvl="2"/>
            <a:r>
              <a:rPr lang="cs-CZ" dirty="0" smtClean="0"/>
              <a:t>Možnost časné realimentace</a:t>
            </a:r>
          </a:p>
          <a:p>
            <a:pPr lvl="1"/>
            <a:r>
              <a:rPr lang="cs-CZ" dirty="0" smtClean="0"/>
              <a:t>Nevýhody: </a:t>
            </a:r>
          </a:p>
          <a:p>
            <a:pPr lvl="2"/>
            <a:r>
              <a:rPr lang="cs-CZ" dirty="0" smtClean="0"/>
              <a:t>pomalý nástup (EDA 20 min, SAB 5 min)</a:t>
            </a:r>
          </a:p>
          <a:p>
            <a:pPr lvl="2"/>
            <a:r>
              <a:rPr lang="cs-CZ" dirty="0" smtClean="0"/>
              <a:t>možná prodleva z technických důvodů, někdy nelze nebo špatně nasedne 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72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4" b="9844"/>
          <a:stretch>
            <a:fillRect/>
          </a:stretch>
        </p:blipFill>
        <p:spPr>
          <a:xfrm>
            <a:off x="1187450" y="1700213"/>
            <a:ext cx="6913563" cy="4608512"/>
          </a:xfrm>
        </p:spPr>
      </p:pic>
    </p:spTree>
    <p:extLst>
      <p:ext uri="{BB962C8B-B14F-4D97-AF65-F5344CB8AC3E}">
        <p14:creationId xmlns:p14="http://schemas.microsoft.com/office/powerpoint/2010/main" val="1509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Nepříjemná senzorická a emocionální zkušenost spojená s poškozením tkání</a:t>
            </a:r>
          </a:p>
          <a:p>
            <a:endParaRPr lang="cs-CZ" dirty="0"/>
          </a:p>
          <a:p>
            <a:r>
              <a:rPr lang="cs-CZ" dirty="0" smtClean="0"/>
              <a:t>Je to, co pacient říká, že ho bolí, a je přítomno vždy, když to pacient tvrdí – individuální tolerance bolesti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85800" y="8586"/>
            <a:ext cx="7772400" cy="756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6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Komponenty a jejich měření</a:t>
            </a:r>
          </a:p>
          <a:p>
            <a:pPr lvl="1"/>
            <a:r>
              <a:rPr lang="cs-CZ" dirty="0" smtClean="0"/>
              <a:t>Senzorická = práh </a:t>
            </a:r>
            <a:r>
              <a:rPr lang="cs-CZ" dirty="0"/>
              <a:t>b</a:t>
            </a:r>
            <a:r>
              <a:rPr lang="cs-CZ" dirty="0" smtClean="0"/>
              <a:t>olesti, </a:t>
            </a:r>
            <a:r>
              <a:rPr lang="cs-CZ" dirty="0" err="1" smtClean="0"/>
              <a:t>algozita</a:t>
            </a:r>
            <a:r>
              <a:rPr lang="cs-CZ" dirty="0" smtClean="0"/>
              <a:t> (jak moc to bolí) Afektivní = nepříjemnost, tolerance (jak dlouho to vydrží)</a:t>
            </a:r>
          </a:p>
          <a:p>
            <a:pPr lvl="1"/>
            <a:r>
              <a:rPr lang="cs-CZ" dirty="0" smtClean="0"/>
              <a:t>Kognitivní = co ví o příčině a důsledku (porod a potrat)</a:t>
            </a:r>
          </a:p>
          <a:p>
            <a:pPr lvl="1"/>
            <a:r>
              <a:rPr lang="cs-CZ" dirty="0" smtClean="0"/>
              <a:t>Autonomní = aktivace sympatiku </a:t>
            </a:r>
          </a:p>
          <a:p>
            <a:pPr lvl="1"/>
            <a:r>
              <a:rPr lang="cs-CZ" dirty="0" smtClean="0"/>
              <a:t>Motorická = úlevové chování, mimika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složky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9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Akutní</a:t>
            </a:r>
          </a:p>
          <a:p>
            <a:r>
              <a:rPr lang="cs-CZ" dirty="0" smtClean="0"/>
              <a:t>Chronická</a:t>
            </a:r>
          </a:p>
          <a:p>
            <a:endParaRPr lang="cs-CZ" dirty="0"/>
          </a:p>
          <a:p>
            <a:r>
              <a:rPr lang="cs-CZ" dirty="0" smtClean="0"/>
              <a:t>Somatická</a:t>
            </a:r>
          </a:p>
          <a:p>
            <a:r>
              <a:rPr lang="cs-CZ" dirty="0" smtClean="0"/>
              <a:t>Viscerální</a:t>
            </a:r>
          </a:p>
          <a:p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klasifikace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5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klasifikace</a:t>
            </a:r>
            <a:endParaRPr lang="cs-CZ" dirty="0"/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1981200" y="1397000"/>
            <a:ext cx="18288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somatická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705600" y="1371600"/>
            <a:ext cx="19050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viscerální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1905000" cy="8731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povrchová bolest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3581400" y="2362200"/>
            <a:ext cx="1676400" cy="8731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hluboká bolest</a:t>
            </a: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52400" y="3581400"/>
            <a:ext cx="13716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1.bolest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752600" y="3581400"/>
            <a:ext cx="13716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2.bolest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" y="4826000"/>
            <a:ext cx="16764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kůže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685800" y="54102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píchání</a:t>
            </a:r>
          </a:p>
          <a:p>
            <a:pPr algn="ctr" eaLnBrk="1" hangingPunct="1"/>
            <a:r>
              <a:rPr lang="cs-CZ" altLang="cs-CZ" sz="2400">
                <a:latin typeface="Tahoma" pitchFamily="34" charset="0"/>
              </a:rPr>
              <a:t>zhmoždění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3048000" y="4495800"/>
            <a:ext cx="2895600" cy="8731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pojivové tkáně, svaly, kosti, klouby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429000" y="54102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svalové křeče</a:t>
            </a:r>
          </a:p>
          <a:p>
            <a:pPr algn="ctr" eaLnBrk="1" hangingPunct="1"/>
            <a:r>
              <a:rPr lang="cs-CZ" altLang="cs-CZ" sz="2400">
                <a:latin typeface="Tahoma" pitchFamily="34" charset="0"/>
              </a:rPr>
              <a:t>bolesti hlavy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6858000" y="4495800"/>
            <a:ext cx="1676400" cy="5080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>
                <a:latin typeface="Tahoma" pitchFamily="34" charset="0"/>
              </a:rPr>
              <a:t>útroby</a:t>
            </a: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6248400" y="5029200"/>
            <a:ext cx="2590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2400" dirty="0">
                <a:latin typeface="Tahoma" pitchFamily="34" charset="0"/>
              </a:rPr>
              <a:t>žlučníková kolika</a:t>
            </a:r>
          </a:p>
          <a:p>
            <a:pPr algn="ctr" eaLnBrk="1" hangingPunct="1"/>
            <a:r>
              <a:rPr lang="cs-CZ" altLang="cs-CZ" sz="2400" dirty="0">
                <a:latin typeface="Tahoma" pitchFamily="34" charset="0"/>
              </a:rPr>
              <a:t>vředová bolest</a:t>
            </a:r>
          </a:p>
          <a:p>
            <a:pPr algn="ctr" eaLnBrk="1" hangingPunct="1"/>
            <a:r>
              <a:rPr lang="cs-CZ" altLang="cs-CZ" sz="2400" dirty="0">
                <a:latin typeface="Tahoma" pitchFamily="34" charset="0"/>
              </a:rPr>
              <a:t>zánět červovitého přívěsku</a:t>
            </a:r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2895600" y="990600"/>
            <a:ext cx="1588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16"/>
          <p:cNvSpPr>
            <a:spLocks noChangeShapeType="1"/>
          </p:cNvSpPr>
          <p:nvPr/>
        </p:nvSpPr>
        <p:spPr bwMode="auto">
          <a:xfrm>
            <a:off x="2895600" y="990600"/>
            <a:ext cx="4800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7696200" y="990600"/>
            <a:ext cx="1588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>
            <a:off x="1524000" y="2057400"/>
            <a:ext cx="2819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19"/>
          <p:cNvSpPr>
            <a:spLocks noChangeShapeType="1"/>
          </p:cNvSpPr>
          <p:nvPr/>
        </p:nvSpPr>
        <p:spPr bwMode="auto">
          <a:xfrm>
            <a:off x="2895600" y="1905000"/>
            <a:ext cx="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1524000" y="2057400"/>
            <a:ext cx="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4343400" y="2057400"/>
            <a:ext cx="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H="1">
            <a:off x="990600" y="3276600"/>
            <a:ext cx="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>
            <a:off x="2057400" y="3276600"/>
            <a:ext cx="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24"/>
          <p:cNvSpPr>
            <a:spLocks noChangeShapeType="1"/>
          </p:cNvSpPr>
          <p:nvPr/>
        </p:nvSpPr>
        <p:spPr bwMode="auto">
          <a:xfrm>
            <a:off x="2057400" y="41910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4495800" y="32766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Line 26"/>
          <p:cNvSpPr>
            <a:spLocks noChangeShapeType="1"/>
          </p:cNvSpPr>
          <p:nvPr/>
        </p:nvSpPr>
        <p:spPr bwMode="auto">
          <a:xfrm>
            <a:off x="7696200" y="1981200"/>
            <a:ext cx="0" cy="251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Line 27"/>
          <p:cNvSpPr>
            <a:spLocks noChangeShapeType="1"/>
          </p:cNvSpPr>
          <p:nvPr/>
        </p:nvSpPr>
        <p:spPr bwMode="auto">
          <a:xfrm flipH="1">
            <a:off x="990600" y="41910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patofyziologie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5334000" cy="4937760"/>
          </a:xfrm>
        </p:spPr>
      </p:pic>
      <p:sp>
        <p:nvSpPr>
          <p:cNvPr id="6" name="TextovéPole 5"/>
          <p:cNvSpPr txBox="1"/>
          <p:nvPr/>
        </p:nvSpPr>
        <p:spPr>
          <a:xfrm>
            <a:off x="5940152" y="1340768"/>
            <a:ext cx="3096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D4DED"/>
                </a:solidFill>
              </a:rPr>
              <a:t>Ascendentní (vzestupný) dráha bolesti: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Receptor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Mícha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Mezimozek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Mozková kůra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Descendentní analgetický systém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Reflexní motorická a autonomní reakce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7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–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352928" cy="230425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51520" y="4365104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Subjektivně: VAS – visuální škála bolesti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Objektivně: při anestezii TK, TP, pupilární reflex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6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Bolest - terapie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7416824" cy="4968552"/>
          </a:xfrm>
        </p:spPr>
      </p:pic>
    </p:spTree>
    <p:extLst>
      <p:ext uri="{BB962C8B-B14F-4D97-AF65-F5344CB8AC3E}">
        <p14:creationId xmlns:p14="http://schemas.microsoft.com/office/powerpoint/2010/main" val="26923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683</Words>
  <Application>Microsoft Office PowerPoint</Application>
  <PresentationFormat>Předvádění na obrazovce (4:3)</PresentationFormat>
  <Paragraphs>148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Arial Narrow</vt:lpstr>
      <vt:lpstr>Calibri</vt:lpstr>
      <vt:lpstr>Tahoma</vt:lpstr>
      <vt:lpstr>Times New Roman</vt:lpstr>
      <vt:lpstr>Wingdings</vt:lpstr>
      <vt:lpstr>Wingdings 3</vt:lpstr>
      <vt:lpstr>Motiv systému Office</vt:lpstr>
      <vt:lpstr>Bolest</vt:lpstr>
      <vt:lpstr>Bolest </vt:lpstr>
      <vt:lpstr>Bolest - definice</vt:lpstr>
      <vt:lpstr>Bolest - složky</vt:lpstr>
      <vt:lpstr>Bolest - klasifikace</vt:lpstr>
      <vt:lpstr>Bolest - klasifikace</vt:lpstr>
      <vt:lpstr>Bolest - patofyziologie</vt:lpstr>
      <vt:lpstr>Bolest – diagnostika</vt:lpstr>
      <vt:lpstr>Bolest - terapie</vt:lpstr>
      <vt:lpstr>Analgezie při porodu</vt:lpstr>
      <vt:lpstr>Analgezie při porodu</vt:lpstr>
      <vt:lpstr>Analgezie při porodu</vt:lpstr>
      <vt:lpstr>Buscopan</vt:lpstr>
      <vt:lpstr>Plegomazin</vt:lpstr>
      <vt:lpstr>Dolsin</vt:lpstr>
      <vt:lpstr>Nalbuphin</vt:lpstr>
      <vt:lpstr>Entonox</vt:lpstr>
      <vt:lpstr>Epidurální analgezie</vt:lpstr>
      <vt:lpstr>Epidurální analgezie</vt:lpstr>
      <vt:lpstr>Epidurální analgezie</vt:lpstr>
      <vt:lpstr>Lokální analgezie</vt:lpstr>
      <vt:lpstr>Anestezie</vt:lpstr>
      <vt:lpstr>Anestezie</vt:lpstr>
      <vt:lpstr>Anestezie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73</cp:revision>
  <dcterms:created xsi:type="dcterms:W3CDTF">2015-02-10T12:34:11Z</dcterms:created>
  <dcterms:modified xsi:type="dcterms:W3CDTF">2017-10-09T12:04:47Z</dcterms:modified>
</cp:coreProperties>
</file>