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62" r:id="rId2"/>
    <p:sldId id="264" r:id="rId3"/>
    <p:sldId id="266" r:id="rId4"/>
    <p:sldId id="267" r:id="rId5"/>
    <p:sldId id="301" r:id="rId6"/>
    <p:sldId id="268" r:id="rId7"/>
    <p:sldId id="302" r:id="rId8"/>
    <p:sldId id="305" r:id="rId9"/>
    <p:sldId id="303" r:id="rId10"/>
    <p:sldId id="304" r:id="rId11"/>
    <p:sldId id="26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3" r:id="rId29"/>
    <p:sldId id="322" r:id="rId30"/>
    <p:sldId id="324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C948B-11D0-4260-8731-E5C4B073FF98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8AA95-38FB-456F-9F7F-4F4B936BC6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8AA95-38FB-456F-9F7F-4F4B936BC68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35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III. DP</a:t>
            </a:r>
            <a:br>
              <a:rPr lang="cs-CZ" dirty="0" smtClean="0"/>
            </a:br>
            <a:r>
              <a:rPr lang="cs-CZ" dirty="0" smtClean="0"/>
              <a:t>Patologické šestinedělí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6.1.2016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</a:t>
            </a:r>
            <a:r>
              <a:rPr lang="cs-CZ" dirty="0" err="1"/>
              <a:t>retrakce</a:t>
            </a:r>
            <a:r>
              <a:rPr lang="cs-CZ" dirty="0"/>
              <a:t> – hypotonie, atonie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T: lehká masáž těla dělohy, překlopení fundu</a:t>
            </a:r>
          </a:p>
          <a:p>
            <a:pPr lvl="1"/>
            <a:r>
              <a:rPr lang="cs-CZ" b="1" dirty="0" err="1"/>
              <a:t>Uterotonika</a:t>
            </a:r>
            <a:r>
              <a:rPr lang="cs-CZ" dirty="0"/>
              <a:t> – MEM, Oxytocin bolus + infuze</a:t>
            </a:r>
          </a:p>
          <a:p>
            <a:pPr lvl="1"/>
            <a:r>
              <a:rPr lang="cs-CZ" dirty="0"/>
              <a:t>Manuální </a:t>
            </a:r>
            <a:r>
              <a:rPr lang="cs-CZ" dirty="0" err="1"/>
              <a:t>lýza</a:t>
            </a:r>
            <a:r>
              <a:rPr lang="cs-CZ" dirty="0"/>
              <a:t> placenty, pokud se neodloučila</a:t>
            </a:r>
          </a:p>
          <a:p>
            <a:pPr lvl="1"/>
            <a:r>
              <a:rPr lang="cs-CZ" dirty="0"/>
              <a:t>RCUI, revize porodních poranění, vycévkování</a:t>
            </a:r>
          </a:p>
          <a:p>
            <a:pPr lvl="1"/>
            <a:r>
              <a:rPr lang="cs-CZ" dirty="0"/>
              <a:t>Prostaglandiny</a:t>
            </a:r>
          </a:p>
          <a:p>
            <a:pPr lvl="1"/>
            <a:r>
              <a:rPr lang="cs-CZ" dirty="0"/>
              <a:t>Podvaz </a:t>
            </a:r>
            <a:r>
              <a:rPr lang="cs-CZ" dirty="0" err="1"/>
              <a:t>aa.iliacae</a:t>
            </a:r>
            <a:r>
              <a:rPr lang="cs-CZ" dirty="0"/>
              <a:t> </a:t>
            </a:r>
            <a:r>
              <a:rPr lang="cs-CZ" dirty="0" err="1"/>
              <a:t>internae</a:t>
            </a:r>
            <a:r>
              <a:rPr lang="cs-CZ" dirty="0"/>
              <a:t>, </a:t>
            </a:r>
            <a:r>
              <a:rPr lang="cs-CZ" dirty="0" smtClean="0"/>
              <a:t>hysterektomie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366260"/>
            <a:ext cx="3063240" cy="237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13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šestinedělí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7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Subinvoluce</a:t>
            </a:r>
            <a:r>
              <a:rPr lang="cs-CZ" dirty="0" smtClean="0"/>
              <a:t> děložní, </a:t>
            </a:r>
            <a:r>
              <a:rPr lang="cs-CZ" dirty="0" err="1" smtClean="0"/>
              <a:t>lochiometra</a:t>
            </a:r>
            <a:endParaRPr lang="cs-CZ" dirty="0" smtClean="0"/>
          </a:p>
          <a:p>
            <a:r>
              <a:rPr lang="cs-CZ" dirty="0" smtClean="0"/>
              <a:t>Krvácení</a:t>
            </a:r>
          </a:p>
          <a:p>
            <a:r>
              <a:rPr lang="cs-CZ" dirty="0" smtClean="0"/>
              <a:t>Infekce</a:t>
            </a:r>
          </a:p>
          <a:p>
            <a:r>
              <a:rPr lang="cs-CZ" dirty="0" smtClean="0"/>
              <a:t>Poruchy laktace</a:t>
            </a:r>
          </a:p>
          <a:p>
            <a:r>
              <a:rPr lang="cs-CZ" dirty="0" smtClean="0"/>
              <a:t>Psychické poruchy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846640" cy="111615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Subinvoluce</a:t>
            </a:r>
            <a:r>
              <a:rPr lang="cs-CZ" dirty="0" smtClean="0"/>
              <a:t> děložní, </a:t>
            </a:r>
            <a:r>
              <a:rPr lang="cs-CZ" dirty="0" err="1" smtClean="0"/>
              <a:t>lochiometra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6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Subinvoluce</a:t>
            </a:r>
            <a:r>
              <a:rPr lang="cs-CZ" dirty="0"/>
              <a:t> děložní, </a:t>
            </a:r>
            <a:r>
              <a:rPr lang="cs-CZ" dirty="0" err="1"/>
              <a:t>lochiometra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Pomalé zavinování dělohy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zpomalená </a:t>
            </a:r>
            <a:r>
              <a:rPr lang="cs-CZ" dirty="0" err="1" smtClean="0"/>
              <a:t>retrakce</a:t>
            </a:r>
            <a:r>
              <a:rPr lang="cs-CZ" dirty="0" smtClean="0"/>
              <a:t> (</a:t>
            </a:r>
            <a:r>
              <a:rPr lang="cs-CZ" dirty="0" err="1" smtClean="0"/>
              <a:t>multipary</a:t>
            </a:r>
            <a:r>
              <a:rPr lang="cs-CZ" dirty="0" smtClean="0"/>
              <a:t>, protrahovaný porod, S.C., retence blan nebo placenty nebo moči, endometritida)</a:t>
            </a:r>
          </a:p>
          <a:p>
            <a:r>
              <a:rPr lang="cs-CZ" dirty="0" smtClean="0"/>
              <a:t>Dg: palpace fundu vysoko, děloha měkká, hojné očistky nebo krvácení, </a:t>
            </a:r>
            <a:r>
              <a:rPr lang="cs-CZ" u="sng" dirty="0" smtClean="0"/>
              <a:t>UZ</a:t>
            </a:r>
          </a:p>
          <a:p>
            <a:r>
              <a:rPr lang="cs-CZ" dirty="0" smtClean="0"/>
              <a:t>T: </a:t>
            </a:r>
            <a:r>
              <a:rPr lang="cs-CZ" dirty="0" err="1" smtClean="0"/>
              <a:t>uterotonika</a:t>
            </a:r>
            <a:r>
              <a:rPr lang="cs-CZ" dirty="0" smtClean="0"/>
              <a:t>, dilatace hrdla, vycévkování</a:t>
            </a:r>
          </a:p>
          <a:p>
            <a:pPr lvl="1"/>
            <a:r>
              <a:rPr lang="cs-CZ" dirty="0" smtClean="0"/>
              <a:t>ev. RCUI při retenci placenty, ATB při endometritidě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9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Krvácení v raném šestinedělí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1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Krvácení v raném šestinedělí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Děložní hypotonie, atonie</a:t>
            </a:r>
          </a:p>
          <a:p>
            <a:r>
              <a:rPr lang="cs-CZ" dirty="0" err="1" smtClean="0"/>
              <a:t>Subinvoluce</a:t>
            </a:r>
            <a:endParaRPr lang="cs-CZ" dirty="0" smtClean="0"/>
          </a:p>
          <a:p>
            <a:r>
              <a:rPr lang="cs-CZ" dirty="0" smtClean="0"/>
              <a:t>Rezidua</a:t>
            </a:r>
          </a:p>
          <a:p>
            <a:r>
              <a:rPr lang="cs-CZ" dirty="0" smtClean="0"/>
              <a:t>Hemokoagulační poruchy</a:t>
            </a:r>
          </a:p>
          <a:p>
            <a:r>
              <a:rPr lang="cs-CZ" dirty="0" smtClean="0"/>
              <a:t>Porodní poranění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6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Krvácení v </a:t>
            </a:r>
            <a:r>
              <a:rPr lang="cs-CZ" dirty="0" smtClean="0"/>
              <a:t>pozdním </a:t>
            </a:r>
            <a:r>
              <a:rPr lang="cs-CZ" dirty="0"/>
              <a:t>šestinedělí</a:t>
            </a:r>
          </a:p>
        </p:txBody>
      </p:sp>
    </p:spTree>
    <p:extLst>
      <p:ext uri="{BB962C8B-B14F-4D97-AF65-F5344CB8AC3E}">
        <p14:creationId xmlns:p14="http://schemas.microsoft.com/office/powerpoint/2010/main" val="832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Krvácení v pozdním šestinedělí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Placentární nebo deciduální polyp</a:t>
            </a:r>
          </a:p>
          <a:p>
            <a:r>
              <a:rPr lang="cs-CZ" dirty="0" smtClean="0"/>
              <a:t>Endometritida</a:t>
            </a:r>
          </a:p>
          <a:p>
            <a:r>
              <a:rPr lang="cs-CZ" dirty="0" smtClean="0"/>
              <a:t>Menstruace</a:t>
            </a:r>
          </a:p>
          <a:p>
            <a:r>
              <a:rPr lang="cs-CZ" dirty="0" err="1" smtClean="0"/>
              <a:t>Choriokarcinom</a:t>
            </a:r>
            <a:endParaRPr lang="cs-CZ" dirty="0" smtClean="0"/>
          </a:p>
          <a:p>
            <a:r>
              <a:rPr lang="cs-CZ" dirty="0" smtClean="0"/>
              <a:t>Karcinom děložního hrdla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8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Placentární nebo deciduální </a:t>
            </a:r>
            <a:r>
              <a:rPr lang="cs-CZ" dirty="0" smtClean="0"/>
              <a:t>polyp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Rezidua post </a:t>
            </a:r>
            <a:r>
              <a:rPr lang="cs-CZ" dirty="0" err="1" smtClean="0"/>
              <a:t>partum</a:t>
            </a:r>
            <a:r>
              <a:rPr lang="cs-CZ" dirty="0" smtClean="0"/>
              <a:t>, vzniká z </a:t>
            </a:r>
            <a:r>
              <a:rPr lang="cs-CZ" dirty="0" err="1" smtClean="0"/>
              <a:t>retinované</a:t>
            </a:r>
            <a:r>
              <a:rPr lang="cs-CZ" dirty="0" smtClean="0"/>
              <a:t> placentární tkáně se zachovalým cévním zásobením</a:t>
            </a:r>
          </a:p>
          <a:p>
            <a:r>
              <a:rPr lang="cs-CZ" dirty="0" smtClean="0"/>
              <a:t>Částečná degenerace a odlučování, kontrakce – snaha o vypuzení, silné nepravidelné krvácení</a:t>
            </a:r>
          </a:p>
          <a:p>
            <a:r>
              <a:rPr lang="cs-CZ" dirty="0" smtClean="0"/>
              <a:t>Dg: UZ</a:t>
            </a:r>
          </a:p>
          <a:p>
            <a:r>
              <a:rPr lang="cs-CZ" dirty="0" smtClean="0"/>
              <a:t>T: RCUI, ATB, </a:t>
            </a:r>
            <a:r>
              <a:rPr lang="cs-CZ" dirty="0" err="1" smtClean="0"/>
              <a:t>uterotonika</a:t>
            </a:r>
            <a:endParaRPr lang="cs-CZ" dirty="0" smtClean="0"/>
          </a:p>
          <a:p>
            <a:r>
              <a:rPr lang="cs-CZ" dirty="0" smtClean="0"/>
              <a:t>R: perforace, zánět, </a:t>
            </a:r>
            <a:r>
              <a:rPr lang="cs-CZ" dirty="0" err="1" smtClean="0"/>
              <a:t>Ashermanův</a:t>
            </a:r>
            <a:r>
              <a:rPr lang="cs-CZ" dirty="0" smtClean="0"/>
              <a:t> syndrom!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93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III. doby porodní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4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Endometritida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záněty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4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konci šestinedělí, častěji nekojící</a:t>
            </a:r>
          </a:p>
          <a:p>
            <a:r>
              <a:rPr lang="cs-CZ" dirty="0" smtClean="0"/>
              <a:t>Anovulační krvácení (</a:t>
            </a:r>
            <a:r>
              <a:rPr lang="cs-CZ" dirty="0" err="1" smtClean="0"/>
              <a:t>pseudomenstruace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0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Karcinomy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Vzácné</a:t>
            </a:r>
          </a:p>
          <a:p>
            <a:r>
              <a:rPr lang="cs-CZ" dirty="0" smtClean="0"/>
              <a:t>Dg: kolposkopie, histologie</a:t>
            </a:r>
          </a:p>
          <a:p>
            <a:r>
              <a:rPr lang="cs-CZ" dirty="0" smtClean="0"/>
              <a:t>T: Chemoterapie, </a:t>
            </a:r>
            <a:r>
              <a:rPr lang="cs-CZ" dirty="0" err="1" smtClean="0"/>
              <a:t>konizace</a:t>
            </a:r>
            <a:r>
              <a:rPr lang="cs-CZ" dirty="0" smtClean="0"/>
              <a:t>, hysterektomie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5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Puerperální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2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odloučení placenty velká </a:t>
            </a:r>
            <a:r>
              <a:rPr lang="cs-CZ" dirty="0" err="1" smtClean="0"/>
              <a:t>ranná</a:t>
            </a:r>
            <a:r>
              <a:rPr lang="cs-CZ" dirty="0" smtClean="0"/>
              <a:t> plocha</a:t>
            </a:r>
          </a:p>
          <a:p>
            <a:r>
              <a:rPr lang="cs-CZ" dirty="0" smtClean="0"/>
              <a:t>Porodní poranění, rána po S.C.</a:t>
            </a:r>
          </a:p>
          <a:p>
            <a:r>
              <a:rPr lang="cs-CZ" dirty="0" smtClean="0"/>
              <a:t>Nejčastěji ascendentní infekce z urogenitálního traktu</a:t>
            </a:r>
          </a:p>
          <a:p>
            <a:r>
              <a:rPr lang="cs-CZ" dirty="0" smtClean="0"/>
              <a:t>V 70% smíšené infekční agens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Infekce porodních poranění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Zarudnutí, otok, bolest</a:t>
            </a:r>
            <a:r>
              <a:rPr lang="cs-CZ" smtClean="0"/>
              <a:t>, hnisavý </a:t>
            </a:r>
            <a:r>
              <a:rPr lang="cs-CZ" dirty="0" smtClean="0"/>
              <a:t>sekret</a:t>
            </a:r>
          </a:p>
          <a:p>
            <a:r>
              <a:rPr lang="cs-CZ" dirty="0" smtClean="0"/>
              <a:t>T: lokální oplachy desinfekcí, lok. ATB, zvýšená hygiena, při hlubší dehiscenci vyčištění a </a:t>
            </a:r>
            <a:r>
              <a:rPr lang="cs-CZ" dirty="0" err="1" smtClean="0"/>
              <a:t>resutura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57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Endometritida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infekce po porodu a potratu</a:t>
            </a:r>
          </a:p>
          <a:p>
            <a:r>
              <a:rPr lang="cs-CZ" dirty="0" smtClean="0"/>
              <a:t>Dg: zvýšená teplota, hojné páchnoucí očistky, bolesti podbřišku, zpomalená involuce</a:t>
            </a:r>
          </a:p>
          <a:p>
            <a:r>
              <a:rPr lang="cs-CZ" dirty="0" smtClean="0"/>
              <a:t>LB: </a:t>
            </a:r>
            <a:r>
              <a:rPr lang="cs-CZ" dirty="0" err="1" smtClean="0"/>
              <a:t>leukocytoza</a:t>
            </a:r>
            <a:r>
              <a:rPr lang="cs-CZ" dirty="0" smtClean="0"/>
              <a:t>, zvýšené CRP</a:t>
            </a:r>
          </a:p>
          <a:p>
            <a:r>
              <a:rPr lang="cs-CZ" dirty="0" smtClean="0"/>
              <a:t>KTC – sterilní odběr z hrdla!</a:t>
            </a:r>
          </a:p>
          <a:p>
            <a:r>
              <a:rPr lang="cs-CZ" dirty="0" smtClean="0"/>
              <a:t>T: </a:t>
            </a:r>
            <a:r>
              <a:rPr lang="cs-CZ" dirty="0" err="1" smtClean="0"/>
              <a:t>i.v</a:t>
            </a:r>
            <a:r>
              <a:rPr lang="cs-CZ" dirty="0" smtClean="0"/>
              <a:t>. ATB, </a:t>
            </a:r>
            <a:r>
              <a:rPr lang="cs-CZ" dirty="0" err="1" smtClean="0"/>
              <a:t>uterotonika</a:t>
            </a:r>
            <a:endParaRPr lang="cs-CZ" dirty="0" smtClean="0"/>
          </a:p>
          <a:p>
            <a:r>
              <a:rPr lang="cs-CZ" dirty="0" smtClean="0"/>
              <a:t>K: </a:t>
            </a:r>
            <a:r>
              <a:rPr lang="cs-CZ" dirty="0" err="1" smtClean="0"/>
              <a:t>myometritida</a:t>
            </a:r>
            <a:r>
              <a:rPr lang="cs-CZ" dirty="0"/>
              <a:t> </a:t>
            </a:r>
            <a:r>
              <a:rPr lang="cs-CZ" dirty="0" smtClean="0"/>
              <a:t>(bouřlivý průběh, septické příznaky)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92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Šíření zánětu do okolí dělohy</a:t>
            </a:r>
          </a:p>
          <a:p>
            <a:r>
              <a:rPr lang="cs-CZ" dirty="0" smtClean="0"/>
              <a:t>Dg: bouřlivý zánět se septickým průběhem, bolest v </a:t>
            </a:r>
            <a:r>
              <a:rPr lang="cs-CZ" dirty="0" err="1" smtClean="0"/>
              <a:t>podbříšku</a:t>
            </a:r>
            <a:r>
              <a:rPr lang="cs-CZ" dirty="0" smtClean="0"/>
              <a:t> vystřeluje do stehen, peritoneální dráždění, časté nucení na močení, tenesmy, alterace stavu</a:t>
            </a:r>
          </a:p>
          <a:p>
            <a:r>
              <a:rPr lang="cs-CZ" dirty="0" smtClean="0"/>
              <a:t>T: širokospektrá ATB, infuze, drenáž abscesů</a:t>
            </a:r>
          </a:p>
          <a:p>
            <a:r>
              <a:rPr lang="cs-CZ" dirty="0" smtClean="0"/>
              <a:t>K: poruchy plodnosti, chronické bolesti, dyspareunie</a:t>
            </a:r>
          </a:p>
          <a:p>
            <a:endParaRPr lang="cs-CZ" dirty="0"/>
          </a:p>
          <a:p>
            <a:r>
              <a:rPr lang="cs-CZ" dirty="0" smtClean="0"/>
              <a:t>Dále salpingitida, peritonitida, </a:t>
            </a:r>
            <a:r>
              <a:rPr lang="cs-CZ" dirty="0" err="1" smtClean="0"/>
              <a:t>uroinfekce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0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Tromboflebitida pánevních žil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jako komplikace </a:t>
            </a:r>
            <a:r>
              <a:rPr lang="cs-CZ" dirty="0" err="1" smtClean="0"/>
              <a:t>lok.infekce</a:t>
            </a:r>
            <a:endParaRPr lang="cs-CZ" dirty="0" smtClean="0"/>
          </a:p>
          <a:p>
            <a:r>
              <a:rPr lang="cs-CZ" dirty="0" smtClean="0"/>
              <a:t>Riziko plicní embolizace</a:t>
            </a:r>
          </a:p>
          <a:p>
            <a:r>
              <a:rPr lang="cs-CZ" dirty="0" smtClean="0"/>
              <a:t>Dg. Horečky s třesavkou, tachykardie, bolest v </a:t>
            </a:r>
            <a:r>
              <a:rPr lang="cs-CZ" dirty="0" err="1" smtClean="0"/>
              <a:t>podbříšku</a:t>
            </a:r>
            <a:r>
              <a:rPr lang="cs-CZ" dirty="0" smtClean="0"/>
              <a:t>, někdy otok dolní končetiny</a:t>
            </a:r>
          </a:p>
          <a:p>
            <a:r>
              <a:rPr lang="cs-CZ" dirty="0" smtClean="0"/>
              <a:t>T: ATB, </a:t>
            </a:r>
            <a:r>
              <a:rPr lang="cs-CZ" dirty="0" err="1" smtClean="0"/>
              <a:t>heparinizace</a:t>
            </a:r>
            <a:r>
              <a:rPr lang="cs-CZ" dirty="0" smtClean="0"/>
              <a:t>, JIP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– po kriminálních potratech, rychlá progrese a úmrtí do 2-3 dnů</a:t>
            </a:r>
          </a:p>
          <a:p>
            <a:r>
              <a:rPr lang="cs-CZ" dirty="0" smtClean="0"/>
              <a:t>Sekundární – přechodem z lokální infekce</a:t>
            </a:r>
          </a:p>
          <a:p>
            <a:r>
              <a:rPr lang="cs-CZ" dirty="0" smtClean="0"/>
              <a:t>Dg: vysoká horečka, tachykardie, hypotenze, selhání orgánů</a:t>
            </a:r>
          </a:p>
          <a:p>
            <a:r>
              <a:rPr lang="cs-CZ" dirty="0" smtClean="0"/>
              <a:t>T: JIP, ATB, infuze, podpora oběhu, </a:t>
            </a:r>
            <a:r>
              <a:rPr lang="cs-CZ" dirty="0" err="1" smtClean="0"/>
              <a:t>heparinizace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33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od porodu plodu do porodu placenty</a:t>
            </a:r>
          </a:p>
          <a:p>
            <a:r>
              <a:rPr lang="cs-CZ" dirty="0" smtClean="0"/>
              <a:t>Fáze odlučovací, vypuzovací a hemostatická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oruchy odlučovaní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Poruchy vypuzování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Poruchy </a:t>
            </a:r>
            <a:r>
              <a:rPr lang="cs-CZ" dirty="0" err="1" smtClean="0"/>
              <a:t>retrakce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7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Mastitis </a:t>
            </a:r>
            <a:r>
              <a:rPr lang="cs-CZ" dirty="0" err="1" smtClean="0"/>
              <a:t>puerperalis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Staphylococcus</a:t>
            </a:r>
            <a:r>
              <a:rPr lang="cs-CZ" dirty="0" smtClean="0"/>
              <a:t> aureus, retence mléka</a:t>
            </a:r>
          </a:p>
          <a:p>
            <a:r>
              <a:rPr lang="cs-CZ" dirty="0" smtClean="0"/>
              <a:t>Dg: bolest jednoho prsu, zduření, zarudnutí, napjatá teplá kůže, horečka, únava, malátnost, palpace infiltrátu</a:t>
            </a:r>
          </a:p>
          <a:p>
            <a:r>
              <a:rPr lang="cs-CZ" dirty="0" smtClean="0"/>
              <a:t>LB: </a:t>
            </a:r>
            <a:r>
              <a:rPr lang="cs-CZ" dirty="0" err="1" smtClean="0"/>
              <a:t>leukocytoza</a:t>
            </a:r>
            <a:r>
              <a:rPr lang="cs-CZ" dirty="0" smtClean="0"/>
              <a:t>, elevace CRP (chybí u prosté retence mléka)</a:t>
            </a:r>
          </a:p>
          <a:p>
            <a:r>
              <a:rPr lang="cs-CZ" dirty="0" smtClean="0"/>
              <a:t>Teplé obklady před kojením(uvolnění mléka), ledování a fixace (podprsenka) mezi kojením, ATB, tekutiny, kojit nebo šetrně odstříkávat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5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Psychické poruchy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396279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Poporodní blues</a:t>
            </a:r>
          </a:p>
          <a:p>
            <a:r>
              <a:rPr lang="cs-CZ" dirty="0" smtClean="0"/>
              <a:t>Poporodní endogenní deprese</a:t>
            </a:r>
          </a:p>
          <a:p>
            <a:r>
              <a:rPr lang="cs-CZ" dirty="0" smtClean="0"/>
              <a:t>Laktační psychóza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99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blues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Až 80 % nedělek</a:t>
            </a:r>
          </a:p>
          <a:p>
            <a:pPr lvl="0"/>
            <a:r>
              <a:rPr lang="cs-CZ" dirty="0" smtClean="0"/>
              <a:t>1.den euforie, přechází v </a:t>
            </a:r>
            <a:r>
              <a:rPr lang="cs-CZ" dirty="0"/>
              <a:t>krátké epizody pláče z nepřiměřených důvodů</a:t>
            </a:r>
          </a:p>
          <a:p>
            <a:pPr lvl="0"/>
            <a:r>
              <a:rPr lang="cs-CZ" dirty="0"/>
              <a:t>labilita nálady, podrážděnost, smutek, úzkost, izolace, napětí, neklid, únava, zmatenost</a:t>
            </a:r>
          </a:p>
          <a:p>
            <a:pPr lvl="0"/>
            <a:r>
              <a:rPr lang="cs-CZ" dirty="0"/>
              <a:t>možnost somatizace – bol. </a:t>
            </a:r>
            <a:r>
              <a:rPr lang="cs-CZ" dirty="0" smtClean="0"/>
              <a:t>zad</a:t>
            </a:r>
            <a:r>
              <a:rPr lang="cs-CZ" dirty="0"/>
              <a:t>, hlavy, palpitace…</a:t>
            </a:r>
          </a:p>
          <a:p>
            <a:pPr lvl="0"/>
            <a:r>
              <a:rPr lang="cs-CZ" dirty="0"/>
              <a:t>spouštěč – nástup laktace a potíže s ní </a:t>
            </a:r>
            <a:r>
              <a:rPr lang="cs-CZ" dirty="0" smtClean="0"/>
              <a:t>spojené</a:t>
            </a:r>
          </a:p>
          <a:p>
            <a:pPr lvl="0"/>
            <a:r>
              <a:rPr lang="cs-CZ" dirty="0" smtClean="0"/>
              <a:t>Terapie netřeba, odpočinek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006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vyčerpání, sebeobviňování, </a:t>
            </a:r>
            <a:r>
              <a:rPr lang="cs-CZ" dirty="0" smtClean="0"/>
              <a:t>pesimismus, úzkost</a:t>
            </a:r>
            <a:r>
              <a:rPr lang="cs-CZ" dirty="0"/>
              <a:t>, sklon k </a:t>
            </a:r>
            <a:r>
              <a:rPr lang="cs-CZ" dirty="0" smtClean="0"/>
              <a:t>sociální izolaci, </a:t>
            </a:r>
            <a:r>
              <a:rPr lang="cs-CZ" dirty="0"/>
              <a:t>pocit neschopnosti postarat se o </a:t>
            </a:r>
            <a:r>
              <a:rPr lang="cs-CZ" dirty="0" smtClean="0"/>
              <a:t>dítě, riziko sebevraždy!</a:t>
            </a:r>
            <a:endParaRPr lang="cs-CZ" sz="3600" dirty="0"/>
          </a:p>
          <a:p>
            <a:pPr lvl="0"/>
            <a:r>
              <a:rPr lang="cs-CZ" dirty="0"/>
              <a:t>začíná později než </a:t>
            </a:r>
            <a:r>
              <a:rPr lang="cs-CZ" dirty="0" smtClean="0"/>
              <a:t>blues</a:t>
            </a:r>
            <a:r>
              <a:rPr lang="cs-CZ" sz="3600" dirty="0" smtClean="0"/>
              <a:t>, </a:t>
            </a:r>
            <a:r>
              <a:rPr lang="cs-CZ" dirty="0" smtClean="0"/>
              <a:t>přetrvává </a:t>
            </a:r>
            <a:r>
              <a:rPr lang="cs-CZ" dirty="0"/>
              <a:t>déle než 14 </a:t>
            </a:r>
            <a:r>
              <a:rPr lang="cs-CZ" dirty="0" smtClean="0"/>
              <a:t>dní, 10 %nedělek</a:t>
            </a:r>
          </a:p>
          <a:p>
            <a:pPr marL="0" lvl="0" indent="0">
              <a:buNone/>
            </a:pPr>
            <a:endParaRPr lang="cs-CZ" sz="3600" dirty="0"/>
          </a:p>
          <a:p>
            <a:r>
              <a:rPr lang="cs-CZ" dirty="0"/>
              <a:t>Klinický obraz</a:t>
            </a:r>
            <a:endParaRPr lang="cs-CZ" sz="3600" dirty="0"/>
          </a:p>
          <a:p>
            <a:pPr lvl="1"/>
            <a:r>
              <a:rPr lang="cs-CZ" dirty="0"/>
              <a:t>Insuficientní typ</a:t>
            </a:r>
          </a:p>
          <a:p>
            <a:pPr lvl="1"/>
            <a:r>
              <a:rPr lang="cs-CZ" dirty="0"/>
              <a:t>Nutkavý typ</a:t>
            </a:r>
          </a:p>
          <a:p>
            <a:pPr lvl="1"/>
            <a:r>
              <a:rPr lang="cs-CZ" dirty="0"/>
              <a:t>Panický </a:t>
            </a:r>
            <a:r>
              <a:rPr lang="cs-CZ" dirty="0" smtClean="0"/>
              <a:t>typ</a:t>
            </a:r>
          </a:p>
          <a:p>
            <a:pPr marL="457200" lvl="1" indent="0">
              <a:buNone/>
            </a:pPr>
            <a:endParaRPr lang="cs-CZ" dirty="0"/>
          </a:p>
          <a:p>
            <a:pPr lvl="0"/>
            <a:r>
              <a:rPr lang="cs-CZ" dirty="0"/>
              <a:t>obvykle závažnější spouštěče</a:t>
            </a:r>
            <a:endParaRPr lang="cs-CZ" sz="3600" dirty="0"/>
          </a:p>
          <a:p>
            <a:pPr lvl="1"/>
            <a:r>
              <a:rPr lang="cs-CZ" dirty="0"/>
              <a:t>porod postiženého dítěte (retardace, malformace)</a:t>
            </a:r>
            <a:endParaRPr lang="cs-CZ" sz="3200" dirty="0"/>
          </a:p>
          <a:p>
            <a:pPr lvl="1"/>
            <a:r>
              <a:rPr lang="cs-CZ" dirty="0"/>
              <a:t>úmrtí plodu, adopce, </a:t>
            </a:r>
            <a:r>
              <a:rPr lang="cs-CZ" dirty="0" err="1"/>
              <a:t>prematurita</a:t>
            </a:r>
            <a:endParaRPr lang="cs-CZ" sz="3200" dirty="0"/>
          </a:p>
          <a:p>
            <a:pPr lvl="0"/>
            <a:r>
              <a:rPr lang="cs-CZ" dirty="0"/>
              <a:t>kombinace se spánkovou deprivací</a:t>
            </a: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757527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deprese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 smtClean="0"/>
              <a:t>psychosociální podpora</a:t>
            </a:r>
          </a:p>
          <a:p>
            <a:pPr lvl="0"/>
            <a:r>
              <a:rPr lang="cs-CZ" sz="3600" dirty="0" smtClean="0"/>
              <a:t>Medikace – antidepresiva, zástava laktace</a:t>
            </a:r>
          </a:p>
          <a:p>
            <a:pPr lvl="0"/>
            <a:r>
              <a:rPr lang="cs-CZ" sz="3600" dirty="0" smtClean="0"/>
              <a:t>hospitalizace </a:t>
            </a:r>
            <a:r>
              <a:rPr lang="cs-CZ" sz="3600" dirty="0"/>
              <a:t>až detence (nedobrovolná hospitalizace)</a:t>
            </a:r>
            <a:endParaRPr lang="cs-CZ" sz="40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820352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psychóza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Nejzávažnější, 0,1% nedělek</a:t>
            </a:r>
          </a:p>
          <a:p>
            <a:r>
              <a:rPr lang="cs-CZ" dirty="0"/>
              <a:t>pocity silného rozrušení, extrémní výkyvy nálad, výpadky </a:t>
            </a:r>
            <a:r>
              <a:rPr lang="cs-CZ" dirty="0" smtClean="0"/>
              <a:t>paměti, </a:t>
            </a:r>
            <a:r>
              <a:rPr lang="cs-CZ" dirty="0"/>
              <a:t>změněné vnímání </a:t>
            </a:r>
            <a:r>
              <a:rPr lang="cs-CZ" dirty="0" smtClean="0"/>
              <a:t>času</a:t>
            </a:r>
          </a:p>
          <a:p>
            <a:r>
              <a:rPr lang="cs-CZ" dirty="0" smtClean="0"/>
              <a:t>Matka</a:t>
            </a:r>
            <a:r>
              <a:rPr lang="cs-CZ" dirty="0"/>
              <a:t> </a:t>
            </a:r>
            <a:r>
              <a:rPr lang="cs-CZ" b="1" dirty="0"/>
              <a:t>ztrácí kontakt s realitou</a:t>
            </a:r>
            <a:r>
              <a:rPr lang="cs-CZ" dirty="0"/>
              <a:t> (někdy ani neví, jak se jmenuje, jaký je den), často trpí bludy, zrakovými a sluchovými halucinacemi a </a:t>
            </a:r>
            <a:r>
              <a:rPr lang="cs-CZ" b="1" dirty="0"/>
              <a:t>ztrácí schopnost pečovat o </a:t>
            </a:r>
            <a:r>
              <a:rPr lang="cs-CZ" b="1" dirty="0" smtClean="0"/>
              <a:t>dítě</a:t>
            </a:r>
          </a:p>
          <a:p>
            <a:r>
              <a:rPr lang="cs-CZ" b="1" dirty="0"/>
              <a:t>„</a:t>
            </a:r>
            <a:r>
              <a:rPr lang="cs-CZ" b="1" dirty="0" err="1"/>
              <a:t>Capgrasův</a:t>
            </a:r>
            <a:r>
              <a:rPr lang="cs-CZ" b="1" dirty="0"/>
              <a:t> </a:t>
            </a:r>
            <a:r>
              <a:rPr lang="cs-CZ" b="1" dirty="0" smtClean="0"/>
              <a:t>příznak“</a:t>
            </a:r>
            <a:r>
              <a:rPr lang="cs-CZ" dirty="0"/>
              <a:t> </a:t>
            </a:r>
            <a:r>
              <a:rPr lang="cs-CZ" dirty="0" smtClean="0"/>
              <a:t>- přesvědčení, </a:t>
            </a:r>
            <a:r>
              <a:rPr lang="cs-CZ" dirty="0"/>
              <a:t>že vlastní dítě jí bylo vyměněno, ke kojení jí bylo doneseno cizí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0970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psychóza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Nástup od 1. dne až za dva měsíce</a:t>
            </a:r>
          </a:p>
          <a:p>
            <a:r>
              <a:rPr lang="cs-CZ" dirty="0" smtClean="0"/>
              <a:t>Nutná hospitalizace – riziko vraždy novorozence v 4%, sebevraždy v 5%</a:t>
            </a:r>
          </a:p>
          <a:p>
            <a:r>
              <a:rPr lang="cs-CZ" dirty="0" smtClean="0"/>
              <a:t>Své jednání si neuvědomuje</a:t>
            </a:r>
          </a:p>
          <a:p>
            <a:r>
              <a:rPr lang="cs-CZ" dirty="0" smtClean="0"/>
              <a:t>Nejvyšší riziko 1.měsíc po porodu, další RF: starší 35 let, psychiatrické </a:t>
            </a:r>
            <a:r>
              <a:rPr lang="cs-CZ" dirty="0" err="1" smtClean="0"/>
              <a:t>onem.před</a:t>
            </a:r>
            <a:r>
              <a:rPr lang="cs-CZ" dirty="0" smtClean="0"/>
              <a:t> těhotenstvím, psychóza v min. graviditě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473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Poporodní psychóza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Spánek</a:t>
            </a:r>
          </a:p>
          <a:p>
            <a:r>
              <a:rPr lang="cs-CZ" dirty="0" smtClean="0"/>
              <a:t>Zástava laktace</a:t>
            </a:r>
          </a:p>
          <a:p>
            <a:r>
              <a:rPr lang="cs-CZ" dirty="0" smtClean="0"/>
              <a:t>Hormonální terapie, antidepresiva</a:t>
            </a:r>
          </a:p>
          <a:p>
            <a:r>
              <a:rPr lang="cs-CZ" dirty="0" smtClean="0"/>
              <a:t>Psychoterapie</a:t>
            </a:r>
          </a:p>
          <a:p>
            <a:endParaRPr lang="cs-CZ" dirty="0"/>
          </a:p>
          <a:p>
            <a:r>
              <a:rPr lang="cs-CZ" dirty="0" smtClean="0"/>
              <a:t>Komplikace: sebevražda, vražda novorozence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743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laktace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odlučovaní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Placenta </a:t>
            </a:r>
            <a:r>
              <a:rPr lang="cs-CZ" dirty="0" err="1" smtClean="0"/>
              <a:t>adhaerens</a:t>
            </a:r>
            <a:r>
              <a:rPr lang="cs-CZ" dirty="0" smtClean="0"/>
              <a:t>, </a:t>
            </a:r>
            <a:r>
              <a:rPr lang="cs-CZ" dirty="0" err="1" smtClean="0"/>
              <a:t>accreta</a:t>
            </a:r>
            <a:r>
              <a:rPr lang="cs-CZ" dirty="0" smtClean="0"/>
              <a:t>, </a:t>
            </a:r>
            <a:r>
              <a:rPr lang="cs-CZ" dirty="0" err="1" smtClean="0"/>
              <a:t>increta</a:t>
            </a:r>
            <a:r>
              <a:rPr lang="cs-CZ" dirty="0" smtClean="0"/>
              <a:t>, </a:t>
            </a:r>
            <a:r>
              <a:rPr lang="cs-CZ" dirty="0" err="1" smtClean="0"/>
              <a:t>percreta</a:t>
            </a:r>
            <a:endParaRPr lang="cs-CZ" dirty="0" smtClean="0"/>
          </a:p>
          <a:p>
            <a:r>
              <a:rPr lang="cs-CZ" dirty="0" smtClean="0"/>
              <a:t>Únava děložní svaloviny</a:t>
            </a:r>
          </a:p>
          <a:p>
            <a:r>
              <a:rPr lang="cs-CZ" dirty="0" smtClean="0"/>
              <a:t>Děložní hypoplazie, myomy</a:t>
            </a:r>
          </a:p>
          <a:p>
            <a:endParaRPr lang="cs-CZ" dirty="0"/>
          </a:p>
          <a:p>
            <a:r>
              <a:rPr lang="cs-CZ" dirty="0" smtClean="0"/>
              <a:t>Spontánní odloučení do 1 hodiny, po </a:t>
            </a:r>
            <a:r>
              <a:rPr lang="cs-CZ" dirty="0" err="1" smtClean="0"/>
              <a:t>uterotonicích</a:t>
            </a:r>
            <a:r>
              <a:rPr lang="cs-CZ" dirty="0" smtClean="0"/>
              <a:t> 30 min</a:t>
            </a:r>
          </a:p>
          <a:p>
            <a:r>
              <a:rPr lang="cs-CZ" dirty="0" smtClean="0"/>
              <a:t>T: </a:t>
            </a:r>
            <a:r>
              <a:rPr lang="cs-CZ" dirty="0" err="1" smtClean="0"/>
              <a:t>uterotonika</a:t>
            </a:r>
            <a:r>
              <a:rPr lang="cs-CZ" dirty="0" smtClean="0"/>
              <a:t>, spasmolytika, vycévkování, masáž dělohy</a:t>
            </a:r>
          </a:p>
          <a:p>
            <a:pPr lvl="1"/>
            <a:r>
              <a:rPr lang="cs-CZ" dirty="0" smtClean="0"/>
              <a:t>Manuální </a:t>
            </a:r>
            <a:r>
              <a:rPr lang="cs-CZ" dirty="0" err="1" smtClean="0"/>
              <a:t>lýza</a:t>
            </a:r>
            <a:r>
              <a:rPr lang="cs-CZ" dirty="0" smtClean="0"/>
              <a:t> placenty</a:t>
            </a:r>
          </a:p>
          <a:p>
            <a:pPr lvl="1"/>
            <a:r>
              <a:rPr lang="cs-CZ" dirty="0" smtClean="0"/>
              <a:t>Hysterektomie u </a:t>
            </a:r>
            <a:r>
              <a:rPr lang="cs-CZ" dirty="0" err="1" smtClean="0"/>
              <a:t>accrety</a:t>
            </a:r>
            <a:r>
              <a:rPr lang="cs-CZ" dirty="0" smtClean="0"/>
              <a:t> a vyšších stupňů placentární invaze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laktace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Hypogalakcie</a:t>
            </a:r>
            <a:endParaRPr lang="cs-CZ" dirty="0" smtClean="0"/>
          </a:p>
          <a:p>
            <a:r>
              <a:rPr lang="cs-CZ" dirty="0" err="1" smtClean="0"/>
              <a:t>Hypergalakcie</a:t>
            </a:r>
            <a:endParaRPr lang="cs-CZ" dirty="0" smtClean="0"/>
          </a:p>
          <a:p>
            <a:r>
              <a:rPr lang="cs-CZ" dirty="0" smtClean="0"/>
              <a:t>Retence mléka</a:t>
            </a:r>
          </a:p>
          <a:p>
            <a:r>
              <a:rPr lang="cs-CZ" dirty="0" smtClean="0"/>
              <a:t>Poruchy bradavek</a:t>
            </a:r>
          </a:p>
          <a:p>
            <a:r>
              <a:rPr lang="cs-CZ" dirty="0" smtClean="0"/>
              <a:t>Zástava laktace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3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Hypogalakcie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Nedostatečná tvorba mléka</a:t>
            </a:r>
          </a:p>
          <a:p>
            <a:r>
              <a:rPr lang="cs-CZ" dirty="0" smtClean="0"/>
              <a:t>Primární při hypotrofii mléčné žlázy</a:t>
            </a:r>
          </a:p>
          <a:p>
            <a:r>
              <a:rPr lang="cs-CZ" dirty="0" smtClean="0"/>
              <a:t>Sekundární – protrahovaný porod, velká krevní ztráta, operační porody, celková onemocnění, nesprávná technika, podvýživa…</a:t>
            </a:r>
          </a:p>
          <a:p>
            <a:r>
              <a:rPr lang="cs-CZ" dirty="0" smtClean="0"/>
              <a:t>T: režimová opatření (technika kojení, dostatek tekutin a bílkovin, nahřívání před kojením), při neúspěchu dokrm, umělá výživa</a:t>
            </a:r>
          </a:p>
        </p:txBody>
      </p:sp>
    </p:spTree>
    <p:extLst>
      <p:ext uri="{BB962C8B-B14F-4D97-AF65-F5344CB8AC3E}">
        <p14:creationId xmlns:p14="http://schemas.microsoft.com/office/powerpoint/2010/main" val="36215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Hypergalakcie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Hypertrofie mléčné žlázy</a:t>
            </a:r>
          </a:p>
          <a:p>
            <a:r>
              <a:rPr lang="cs-CZ" dirty="0" smtClean="0"/>
              <a:t>Zduření a bolestivost prsů</a:t>
            </a:r>
          </a:p>
          <a:p>
            <a:r>
              <a:rPr lang="cs-CZ" dirty="0" smtClean="0"/>
              <a:t>T: </a:t>
            </a:r>
            <a:r>
              <a:rPr lang="cs-CZ" dirty="0" err="1" smtClean="0"/>
              <a:t>odstříkávání</a:t>
            </a:r>
            <a:r>
              <a:rPr lang="cs-CZ" dirty="0" smtClean="0"/>
              <a:t>, studené obklady, většinou </a:t>
            </a:r>
            <a:r>
              <a:rPr lang="cs-CZ" dirty="0" err="1" smtClean="0"/>
              <a:t>samoúprava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bradavek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Vrozené poruchy – vpáčené bradavky, ploché, rozštěpené</a:t>
            </a:r>
          </a:p>
          <a:p>
            <a:r>
              <a:rPr lang="cs-CZ" dirty="0" smtClean="0"/>
              <a:t>Získané poruchy – rekonstrukční operace, po zánětech, karcinomech</a:t>
            </a:r>
          </a:p>
          <a:p>
            <a:r>
              <a:rPr lang="cs-CZ" dirty="0" smtClean="0"/>
              <a:t>Poškození kojením – fisury, eroze, ragády</a:t>
            </a:r>
          </a:p>
          <a:p>
            <a:endParaRPr lang="cs-CZ" dirty="0"/>
          </a:p>
          <a:p>
            <a:r>
              <a:rPr lang="cs-CZ" dirty="0" smtClean="0"/>
              <a:t>T: kloboučky, správná technika kojení, lokální ošetření </a:t>
            </a:r>
            <a:r>
              <a:rPr lang="cs-CZ" dirty="0" err="1" smtClean="0"/>
              <a:t>bepanthenem</a:t>
            </a:r>
            <a:r>
              <a:rPr lang="cs-CZ" dirty="0" smtClean="0"/>
              <a:t>, kolostrem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66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Retence mléka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</a:t>
            </a:r>
            <a:r>
              <a:rPr lang="cs-CZ" dirty="0" err="1" smtClean="0"/>
              <a:t>hypergalakcii</a:t>
            </a:r>
            <a:r>
              <a:rPr lang="cs-CZ" dirty="0" smtClean="0"/>
              <a:t>, nesprávné technice kojení, nedostatečném sání dítěte</a:t>
            </a:r>
          </a:p>
          <a:p>
            <a:r>
              <a:rPr lang="cs-CZ" dirty="0" smtClean="0"/>
              <a:t>Zduření a bolestivost prsů, hmatné zatvrdliny, teplota bez celkové alterace stavu, negativní zánětlivé </a:t>
            </a:r>
            <a:r>
              <a:rPr lang="cs-CZ" dirty="0" err="1" smtClean="0"/>
              <a:t>markery</a:t>
            </a:r>
            <a:endParaRPr lang="cs-CZ" dirty="0" smtClean="0"/>
          </a:p>
          <a:p>
            <a:r>
              <a:rPr lang="cs-CZ" dirty="0" smtClean="0"/>
              <a:t>T: paralen, teplé obklady před kojením, studené mezi kojením, </a:t>
            </a:r>
            <a:r>
              <a:rPr lang="cs-CZ" dirty="0" err="1" smtClean="0"/>
              <a:t>odstříkávání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Zástava laktace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porodu mrtvého plodu, celková onemocnění, toxické léky, laktační psychóza</a:t>
            </a:r>
          </a:p>
          <a:p>
            <a:r>
              <a:rPr lang="cs-CZ" dirty="0" err="1" smtClean="0"/>
              <a:t>Dostinex</a:t>
            </a:r>
            <a:r>
              <a:rPr lang="cs-CZ" dirty="0" smtClean="0"/>
              <a:t> </a:t>
            </a:r>
            <a:r>
              <a:rPr lang="cs-CZ" dirty="0" err="1" smtClean="0"/>
              <a:t>tbl</a:t>
            </a:r>
            <a:r>
              <a:rPr lang="cs-CZ" dirty="0" smtClean="0"/>
              <a:t>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8460432" cy="6048672"/>
          </a:xfrm>
        </p:spPr>
      </p:pic>
    </p:spTree>
    <p:extLst>
      <p:ext uri="{BB962C8B-B14F-4D97-AF65-F5344CB8AC3E}">
        <p14:creationId xmlns:p14="http://schemas.microsoft.com/office/powerpoint/2010/main" val="38104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Zarouškování</a:t>
            </a:r>
            <a:r>
              <a:rPr lang="cs-CZ" dirty="0" smtClean="0"/>
              <a:t>, desinfekce</a:t>
            </a:r>
          </a:p>
          <a:p>
            <a:r>
              <a:rPr lang="cs-CZ" dirty="0" smtClean="0"/>
              <a:t>Celková anestezie</a:t>
            </a:r>
          </a:p>
          <a:p>
            <a:r>
              <a:rPr lang="cs-CZ" dirty="0" smtClean="0"/>
              <a:t>Zavedení ruky do dělohy pod proudem vody</a:t>
            </a:r>
          </a:p>
          <a:p>
            <a:r>
              <a:rPr lang="cs-CZ" dirty="0" smtClean="0"/>
              <a:t>Hranou ruky odloučení lnoucí placenty</a:t>
            </a:r>
          </a:p>
          <a:p>
            <a:r>
              <a:rPr lang="cs-CZ" dirty="0" smtClean="0"/>
              <a:t>Vyjmutí placenty, ideálně vcelku</a:t>
            </a:r>
          </a:p>
          <a:p>
            <a:r>
              <a:rPr lang="cs-CZ" dirty="0" smtClean="0"/>
              <a:t>Většinou následuje RCUI</a:t>
            </a:r>
          </a:p>
          <a:p>
            <a:r>
              <a:rPr lang="cs-CZ" dirty="0" smtClean="0"/>
              <a:t>UZ kontrola děložní dutiny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7" r="16917"/>
          <a:stretch>
            <a:fillRect/>
          </a:stretch>
        </p:blipFill>
        <p:spPr>
          <a:xfrm>
            <a:off x="5076056" y="1628800"/>
            <a:ext cx="3240360" cy="3672756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Manuální </a:t>
            </a:r>
            <a:r>
              <a:rPr lang="cs-CZ" dirty="0" err="1" smtClean="0"/>
              <a:t>lýza</a:t>
            </a:r>
            <a:r>
              <a:rPr lang="cs-CZ" dirty="0" smtClean="0"/>
              <a:t> placenty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8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Manuální </a:t>
            </a:r>
            <a:r>
              <a:rPr lang="cs-CZ" dirty="0" err="1" smtClean="0"/>
              <a:t>lýza</a:t>
            </a:r>
            <a:r>
              <a:rPr lang="cs-CZ" dirty="0" smtClean="0"/>
              <a:t>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Větší krevní ztráta – kontrola KO druhý den, dostatek tekutin, kontrola </a:t>
            </a:r>
            <a:r>
              <a:rPr lang="cs-CZ" dirty="0" err="1" smtClean="0"/>
              <a:t>retrakce</a:t>
            </a:r>
            <a:r>
              <a:rPr lang="cs-CZ" dirty="0" smtClean="0"/>
              <a:t> dělohy</a:t>
            </a:r>
          </a:p>
          <a:p>
            <a:r>
              <a:rPr lang="cs-CZ" dirty="0" smtClean="0"/>
              <a:t>3.den UZ kontrola </a:t>
            </a:r>
          </a:p>
          <a:p>
            <a:endParaRPr lang="cs-CZ" dirty="0"/>
          </a:p>
          <a:p>
            <a:r>
              <a:rPr lang="cs-CZ" dirty="0" smtClean="0"/>
              <a:t>Placenta </a:t>
            </a:r>
            <a:r>
              <a:rPr lang="cs-CZ" dirty="0" err="1" smtClean="0"/>
              <a:t>adhaerens</a:t>
            </a:r>
            <a:r>
              <a:rPr lang="cs-CZ" dirty="0" smtClean="0"/>
              <a:t> – častěji po předchozí RCUI, hypoplazie děložní sliznice, záněty, ale i bez předchozí anamnézy</a:t>
            </a:r>
          </a:p>
        </p:txBody>
      </p:sp>
    </p:spTree>
    <p:extLst>
      <p:ext uri="{BB962C8B-B14F-4D97-AF65-F5344CB8AC3E}">
        <p14:creationId xmlns:p14="http://schemas.microsoft.com/office/powerpoint/2010/main" val="211782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vypuzování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Retence tkání – část placenty, obalů, koagul – REZIDUA</a:t>
            </a:r>
          </a:p>
          <a:p>
            <a:r>
              <a:rPr lang="cs-CZ" dirty="0" smtClean="0"/>
              <a:t>Dg: UZ</a:t>
            </a:r>
          </a:p>
          <a:p>
            <a:r>
              <a:rPr lang="cs-CZ" dirty="0" smtClean="0"/>
              <a:t>T: RCUI</a:t>
            </a:r>
          </a:p>
          <a:p>
            <a:r>
              <a:rPr lang="cs-CZ" dirty="0" smtClean="0"/>
              <a:t>K: krvácení,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5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4038600" cy="3028950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16832"/>
            <a:ext cx="3168352" cy="252028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 po porodu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3" y="5289748"/>
            <a:ext cx="411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 UZ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528974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rezidua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28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</a:t>
            </a:r>
            <a:r>
              <a:rPr lang="cs-CZ" dirty="0" err="1" smtClean="0"/>
              <a:t>retrakce</a:t>
            </a:r>
            <a:r>
              <a:rPr lang="cs-CZ" dirty="0" smtClean="0"/>
              <a:t> – hypotonie, atonie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Porucha mechanismu zástavy poporodního krvácení – děloha chabá, krvácení přetrvává nebo sílí, někdy až život ohrožující stav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356992"/>
            <a:ext cx="2376264" cy="24330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068960"/>
            <a:ext cx="453650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8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1091</Words>
  <Application>Microsoft Office PowerPoint</Application>
  <PresentationFormat>Předvádění na obrazovce (4:3)</PresentationFormat>
  <Paragraphs>209</Paragraphs>
  <Slides>46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Arial Narrow</vt:lpstr>
      <vt:lpstr>Calibri</vt:lpstr>
      <vt:lpstr>Tahoma</vt:lpstr>
      <vt:lpstr>Wingdings</vt:lpstr>
      <vt:lpstr>Motiv systému Office</vt:lpstr>
      <vt:lpstr>Poruchy III. DP Patologické šestinedělí</vt:lpstr>
      <vt:lpstr>Poruchy III. doby porodní</vt:lpstr>
      <vt:lpstr>III. DP</vt:lpstr>
      <vt:lpstr>Poruchy odlučovaní</vt:lpstr>
      <vt:lpstr>Manuální lýza placenty</vt:lpstr>
      <vt:lpstr>Manuální lýza placenty</vt:lpstr>
      <vt:lpstr>Poruchy vypuzování</vt:lpstr>
      <vt:lpstr>UZ po porodu</vt:lpstr>
      <vt:lpstr>Poruchy retrakce – hypotonie, atonie</vt:lpstr>
      <vt:lpstr>Poruchy retrakce – hypotonie, atonie</vt:lpstr>
      <vt:lpstr>Poruchy šestinedělí</vt:lpstr>
      <vt:lpstr>Poruchy šestinedělí</vt:lpstr>
      <vt:lpstr>Subinvoluce děložní, lochiometra</vt:lpstr>
      <vt:lpstr>Subinvoluce děložní, lochiometra</vt:lpstr>
      <vt:lpstr>Krvácení v raném šestinedělí</vt:lpstr>
      <vt:lpstr>Krvácení v raném šestinedělí</vt:lpstr>
      <vt:lpstr>Krvácení v pozdním šestinedělí</vt:lpstr>
      <vt:lpstr>Krvácení v pozdním šestinedělí</vt:lpstr>
      <vt:lpstr>Placentární nebo deciduální polyp</vt:lpstr>
      <vt:lpstr>Endometritida</vt:lpstr>
      <vt:lpstr>Menstruace</vt:lpstr>
      <vt:lpstr>Karcinomy</vt:lpstr>
      <vt:lpstr>Puerperální infekce</vt:lpstr>
      <vt:lpstr>Infekce</vt:lpstr>
      <vt:lpstr>Infekce porodních poranění</vt:lpstr>
      <vt:lpstr>Endometritida</vt:lpstr>
      <vt:lpstr>Parametritida</vt:lpstr>
      <vt:lpstr>Tromboflebitida pánevních žil</vt:lpstr>
      <vt:lpstr>Sepse</vt:lpstr>
      <vt:lpstr>Mastitis puerperalis</vt:lpstr>
      <vt:lpstr>Psychické poruchy</vt:lpstr>
      <vt:lpstr>Psychické poruchy</vt:lpstr>
      <vt:lpstr>Poporodní blues</vt:lpstr>
      <vt:lpstr>Poporodní deprese</vt:lpstr>
      <vt:lpstr>Poporodní deprese - terapie</vt:lpstr>
      <vt:lpstr>Poporodní psychóza</vt:lpstr>
      <vt:lpstr>Poporodní psychóza</vt:lpstr>
      <vt:lpstr>Poporodní psychóza - terapie</vt:lpstr>
      <vt:lpstr>Poruchy laktace</vt:lpstr>
      <vt:lpstr>Poruchy laktace</vt:lpstr>
      <vt:lpstr>Hypogalakcie</vt:lpstr>
      <vt:lpstr>Hypergalakcie</vt:lpstr>
      <vt:lpstr>Poruchy bradavek</vt:lpstr>
      <vt:lpstr>Retence mléka</vt:lpstr>
      <vt:lpstr>Zástava laktace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69</cp:revision>
  <dcterms:created xsi:type="dcterms:W3CDTF">2015-02-10T12:34:11Z</dcterms:created>
  <dcterms:modified xsi:type="dcterms:W3CDTF">2017-10-04T16:11:22Z</dcterms:modified>
</cp:coreProperties>
</file>