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CB521FAD-E93B-2A44-BD3C-D668C80C3CE6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4"/>
            <p14:sldId id="266"/>
            <p14:sldId id="265"/>
            <p14:sldId id="267"/>
          </p14:sldIdLst>
        </p14:section>
        <p14:section name="Oddíl bez názvu" id="{2BF99F85-B9FC-ED44-9FE5-1DB00156AAA5}">
          <p14:sldIdLst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63"/>
    <p:restoredTop sz="91298"/>
  </p:normalViewPr>
  <p:slideViewPr>
    <p:cSldViewPr snapToGrid="0">
      <p:cViewPr varScale="1">
        <p:scale>
          <a:sx n="101" d="100"/>
          <a:sy n="101" d="100"/>
        </p:scale>
        <p:origin x="124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6DDBCD-837B-20FE-65E6-2FCDC3E0B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5EDC494-4969-4EE1-495B-FDE89AD5E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4BC47D-CB3B-8B57-E3C6-F9A9D5BA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46BA-1E8B-5241-898A-82D5D34EECA9}" type="datetimeFigureOut">
              <a:rPr lang="cs-CZ" smtClean="0"/>
              <a:t>26.11.2025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F4D89E-DDAC-7214-2D1F-F510CDA43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291BA7-09D7-17CD-09FA-988D002D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7C28-7E69-3740-9067-B712E51AF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34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53AF64-8B9E-5A82-8DF7-95E6CF9C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77730D6-F363-2BEF-805B-5C726BC97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00B0F5-08EB-0A27-6174-49E80A171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46BA-1E8B-5241-898A-82D5D34EECA9}" type="datetimeFigureOut">
              <a:rPr lang="cs-CZ" smtClean="0"/>
              <a:t>26.11.2025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AE7341-C154-51EE-6C49-FAF314E1A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73E74E-8641-84EB-2CBA-A6369D94C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7C28-7E69-3740-9067-B712E51AF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1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7013699-58E6-8440-863F-5D5791E89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458AB6B-CDC8-E9A6-9698-13890391E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73BCEC-90AA-A9AC-1476-B1256D999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46BA-1E8B-5241-898A-82D5D34EECA9}" type="datetimeFigureOut">
              <a:rPr lang="cs-CZ" smtClean="0"/>
              <a:t>26.11.2025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08AD76-1124-64F7-DD03-8D3FE40C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163E3D-8CCD-0F95-7631-2BE3A3329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7C28-7E69-3740-9067-B712E51AF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23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E57D0B-2294-C770-AE58-AFCCC4BCD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651FAB-F5C0-1C0C-CBE4-8215FAD07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FF3C9F-4F43-CAE6-698E-8DF155516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46BA-1E8B-5241-898A-82D5D34EECA9}" type="datetimeFigureOut">
              <a:rPr lang="cs-CZ" smtClean="0"/>
              <a:t>26.11.2025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7845FC-7664-EB7F-0164-A2ED24E6D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A869DA-151B-1F81-81B7-6589D877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7C28-7E69-3740-9067-B712E51AF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03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98BF2-D765-775A-9B55-4C9424046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17ABA-F974-2F39-3654-AAFA136CA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96D851-A32A-3136-F905-68BAD573B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46BA-1E8B-5241-898A-82D5D34EECA9}" type="datetimeFigureOut">
              <a:rPr lang="cs-CZ" smtClean="0"/>
              <a:t>26.11.2025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C44DFE-B654-0B43-D5C8-2AD4DAD9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19C6D9-C9FC-C524-11F8-9DD67A57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7C28-7E69-3740-9067-B712E51AF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98163-9A52-0468-F710-F33BAFED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0790C6-2433-76FE-E8AA-B79EC8198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F2CA75-5690-3FE4-17B0-50B178415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82EFDD-E529-CD73-0357-D9D921AB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46BA-1E8B-5241-898A-82D5D34EECA9}" type="datetimeFigureOut">
              <a:rPr lang="cs-CZ" smtClean="0"/>
              <a:t>26.11.2025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23F21C2-4EB3-66E9-73E3-A9604D15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69A08C-FDB2-6C8D-108D-7902075B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7C28-7E69-3740-9067-B712E51AF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20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630C0-5D18-D001-C372-5CE67A54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2D6E62-596E-0DCB-27A2-3E2D04FE0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1429CD-D5DE-85A9-394F-E0504D011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4334872-AD35-DCB1-BBB4-DF3256937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8514B4A-48CA-2219-5A02-F35B453E6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57A0A5B-ED38-EB54-4931-0785869E2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46BA-1E8B-5241-898A-82D5D34EECA9}" type="datetimeFigureOut">
              <a:rPr lang="cs-CZ" smtClean="0"/>
              <a:t>26.11.2025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D1748E0-4EE5-5EB0-E5BA-20BA6BA8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91DE89-6C5F-BCEC-9398-BF8F4B72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7C28-7E69-3740-9067-B712E51AF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81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F592AC-DB3D-605B-AE05-865BD26A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35EEF0D-DDB9-F470-8E2E-942886DE1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46BA-1E8B-5241-898A-82D5D34EECA9}" type="datetimeFigureOut">
              <a:rPr lang="cs-CZ" smtClean="0"/>
              <a:t>26.11.2025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B54618-4DE9-B0AB-7C57-CFD1E199F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AD95B6E-9D95-E710-BCD6-B7077726D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7C28-7E69-3740-9067-B712E51AF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99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822EF4E-A338-FECE-E219-AAFAED7A9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46BA-1E8B-5241-898A-82D5D34EECA9}" type="datetimeFigureOut">
              <a:rPr lang="cs-CZ" smtClean="0"/>
              <a:t>26.11.2025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CF04D16-0A12-B01B-E852-60BC2A6B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85CBBA-E98D-E364-0D15-0946B482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7C28-7E69-3740-9067-B712E51AF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69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7BB794-9A60-142E-E4CF-4C08950D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5545FE-2D42-C415-64E3-A7698415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F479598-534D-4206-75A8-AF94939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AAB8731-DCF1-606F-829A-4DCEF479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46BA-1E8B-5241-898A-82D5D34EECA9}" type="datetimeFigureOut">
              <a:rPr lang="cs-CZ" smtClean="0"/>
              <a:t>26.11.2025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13B4B7-5CD8-EA48-F2FD-3ED8AECD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3B1BEE-8D18-E1D1-1A09-5611E253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7C28-7E69-3740-9067-B712E51AF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885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4206F-9E22-9EE7-5B45-B50E14AA0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668B807-B63E-D3B3-5B01-B50A52779A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D4DE203-EE9E-54A7-AEBD-57D663AE2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6AA786-5E35-BFAD-19CE-E05844F1E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46BA-1E8B-5241-898A-82D5D34EECA9}" type="datetimeFigureOut">
              <a:rPr lang="cs-CZ" smtClean="0"/>
              <a:t>26.11.2025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91898D-8B19-4EFD-E230-FAE965C13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1A069A-38D1-6320-12B6-B19174B5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7C28-7E69-3740-9067-B712E51AF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45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C801418-3608-9D77-EE3B-3FCF7A11B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518A2D-381E-0B33-B340-632A0FF9D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F084E8-53F8-3703-E2DF-6D3D32C8E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C546BA-1E8B-5241-898A-82D5D34EECA9}" type="datetimeFigureOut">
              <a:rPr lang="cs-CZ" smtClean="0"/>
              <a:t>26.11.2025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CEE309-3271-03E7-5D37-738F65D58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CCECC2-9297-E54E-B51F-1D3BC99D1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137C28-7E69-3740-9067-B712E51AF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07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C7BB85-C634-51F9-4E14-D67B70511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cs-CZ" sz="6600" dirty="0"/>
              <a:t>INTRAPARTÁLNÍ VYŠETŘENÍ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603900-E719-BE60-8130-B08E69FB1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>
            <a:normAutofit/>
          </a:bodyPr>
          <a:lstStyle/>
          <a:p>
            <a:pPr algn="l"/>
            <a:endParaRPr lang="cs-CZ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71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5FE7CB-4751-98B0-9F2D-8643F701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Porodní mechanismus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41DDBA-CC53-764B-25D1-CA0A69FBA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Flexe</a:t>
            </a:r>
          </a:p>
          <a:p>
            <a:r>
              <a:rPr lang="en-US" sz="2200"/>
              <a:t>Progrese</a:t>
            </a:r>
          </a:p>
          <a:p>
            <a:r>
              <a:rPr lang="en-US" sz="2200"/>
              <a:t>Vnitřní rotace</a:t>
            </a:r>
          </a:p>
          <a:p>
            <a:r>
              <a:rPr lang="en-US" sz="2200"/>
              <a:t>Deflexe</a:t>
            </a:r>
          </a:p>
          <a:p>
            <a:r>
              <a:rPr lang="en-US" sz="2200"/>
              <a:t>Zevní rotace</a:t>
            </a:r>
          </a:p>
          <a:p>
            <a:endParaRPr lang="en-US" sz="2200"/>
          </a:p>
        </p:txBody>
      </p:sp>
      <p:pic>
        <p:nvPicPr>
          <p:cNvPr id="6" name="Zástupný obsah 5" descr="Obsah obrázku pokrývka hlavy, oblečení, kresba, klobouk&#10;&#10;Obsah generovaný pomocí AI může být nesprávný.">
            <a:extLst>
              <a:ext uri="{FF2B5EF4-FFF2-40B4-BE49-F238E27FC236}">
                <a16:creationId xmlns:a16="http://schemas.microsoft.com/office/drawing/2014/main" id="{4FA3C15E-10AD-CD9E-BD22-66C699533C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30799" y="640080"/>
            <a:ext cx="435071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5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Obsah generovaný pomocí AI může být nesprávný.">
            <a:extLst>
              <a:ext uri="{FF2B5EF4-FFF2-40B4-BE49-F238E27FC236}">
                <a16:creationId xmlns:a16="http://schemas.microsoft.com/office/drawing/2014/main" id="{203FEBD3-62E4-6AF7-E1F4-4F64BA1F5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1" b="3187"/>
          <a:stretch>
            <a:fillRect/>
          </a:stretch>
        </p:blipFill>
        <p:spPr>
          <a:xfrm>
            <a:off x="20" y="10"/>
            <a:ext cx="5409897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4EB9EC-F933-AD15-AAFA-F7C16099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000" y="1253266"/>
            <a:ext cx="4110197" cy="907199"/>
          </a:xfrm>
        </p:spPr>
        <p:txBody>
          <a:bodyPr anchor="b">
            <a:normAutofit/>
          </a:bodyPr>
          <a:lstStyle/>
          <a:p>
            <a:pPr algn="ctr"/>
            <a:r>
              <a:rPr lang="cs-CZ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Porodní mechanismus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04FC66-1B6C-CF13-04E9-5D5A70CE4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001" y="2458095"/>
            <a:ext cx="4110198" cy="3075480"/>
          </a:xfrm>
        </p:spPr>
        <p:txBody>
          <a:bodyPr anchor="t">
            <a:norm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Vnitřní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rotace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mezi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úžinou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východem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33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7FAAC1-02D8-6417-343D-624C05A6F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Vaginální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vyšetření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jednotlivých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pánevních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rovinách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1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B8ACB-2A07-60FF-A194-097366B1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Hlava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naléhá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vchod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velký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oddíl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nad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vchodem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Lidská tvář, kresba, skica, ilustrace&#10;&#10;Obsah generovaný pomocí AI může být nesprávný.">
            <a:extLst>
              <a:ext uri="{FF2B5EF4-FFF2-40B4-BE49-F238E27FC236}">
                <a16:creationId xmlns:a16="http://schemas.microsoft.com/office/drawing/2014/main" id="{ECE1CA00-E504-6BD3-818F-4506EA27C4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634"/>
          <a:stretch>
            <a:fillRect/>
          </a:stretch>
        </p:blipFill>
        <p:spPr>
          <a:xfrm>
            <a:off x="20" y="-40"/>
            <a:ext cx="6095980" cy="4172827"/>
          </a:xfrm>
          <a:prstGeom prst="rect">
            <a:avLst/>
          </a:prstGeom>
        </p:spPr>
      </p:pic>
      <p:pic>
        <p:nvPicPr>
          <p:cNvPr id="7" name="Zástupný obsah 6" descr="Obsah obrázku text, snímek obrazovky, Písmo&#10;&#10;Obsah generovaný pomocí AI může být nesprávný.">
            <a:extLst>
              <a:ext uri="{FF2B5EF4-FFF2-40B4-BE49-F238E27FC236}">
                <a16:creationId xmlns:a16="http://schemas.microsoft.com/office/drawing/2014/main" id="{6AE6AB91-3223-808D-9E09-07C4CC8ED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9634"/>
          <a:stretch>
            <a:fillRect/>
          </a:stretch>
        </p:blipFill>
        <p:spPr>
          <a:xfrm>
            <a:off x="6096000" y="-43"/>
            <a:ext cx="6096000" cy="417282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033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E0B106-7805-1DC9-957E-F55A44E8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000"/>
              <a:t>Hlava vstouplá malým oddílem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 descr="Obsah obrázku text, snímek obrazovky, Písmo&#10;&#10;Obsah generovaný pomocí AI může být nesprávný.">
            <a:extLst>
              <a:ext uri="{FF2B5EF4-FFF2-40B4-BE49-F238E27FC236}">
                <a16:creationId xmlns:a16="http://schemas.microsoft.com/office/drawing/2014/main" id="{1C491DBF-46F2-CB00-21DD-46117377F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763" y="2926568"/>
            <a:ext cx="4243387" cy="3213077"/>
          </a:xfrm>
        </p:spPr>
      </p:pic>
      <p:pic>
        <p:nvPicPr>
          <p:cNvPr id="5" name="Zástupný obsah 4" descr="Obsah obrázku kresba, skica, ilustrace, Dětské kresby&#10;&#10;Obsah generovaný pomocí AI může být nesprávný.">
            <a:extLst>
              <a:ext uri="{FF2B5EF4-FFF2-40B4-BE49-F238E27FC236}">
                <a16:creationId xmlns:a16="http://schemas.microsoft.com/office/drawing/2014/main" id="{066E274D-2A96-532E-D0E8-0B709664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77" r="12445" b="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0836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AF7B84-DCD0-D66D-C0F1-60722D126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dirty="0"/>
              <a:t>Hlava </a:t>
            </a:r>
            <a:r>
              <a:rPr lang="en-US" sz="4600" dirty="0" err="1"/>
              <a:t>vstouplá</a:t>
            </a:r>
            <a:r>
              <a:rPr lang="en-US" sz="4600" dirty="0"/>
              <a:t> </a:t>
            </a:r>
            <a:r>
              <a:rPr lang="en-US" sz="4600" dirty="0" err="1"/>
              <a:t>velkým</a:t>
            </a:r>
            <a:r>
              <a:rPr lang="en-US" sz="4600" dirty="0"/>
              <a:t> </a:t>
            </a:r>
            <a:r>
              <a:rPr lang="en-US" sz="4600" dirty="0" err="1"/>
              <a:t>oddílem</a:t>
            </a:r>
            <a:r>
              <a:rPr lang="en-US" sz="4600" dirty="0"/>
              <a:t>, v </a:t>
            </a:r>
            <a:r>
              <a:rPr lang="en-US" sz="4600" dirty="0" err="1"/>
              <a:t>rovině</a:t>
            </a:r>
            <a:r>
              <a:rPr lang="en-US" sz="4600" dirty="0"/>
              <a:t> </a:t>
            </a:r>
            <a:r>
              <a:rPr lang="en-US" sz="4600" dirty="0" err="1"/>
              <a:t>pánevního</a:t>
            </a:r>
            <a:r>
              <a:rPr lang="en-US" sz="4600" dirty="0"/>
              <a:t> </a:t>
            </a:r>
            <a:r>
              <a:rPr lang="en-US" sz="4600" dirty="0" err="1"/>
              <a:t>vchodu</a:t>
            </a:r>
            <a:endParaRPr lang="en-US" sz="4600" dirty="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text, snímek obrazovky, Písmo&#10;&#10;Obsah generovaný pomocí AI může být nesprávný.">
            <a:extLst>
              <a:ext uri="{FF2B5EF4-FFF2-40B4-BE49-F238E27FC236}">
                <a16:creationId xmlns:a16="http://schemas.microsoft.com/office/drawing/2014/main" id="{537C99D9-74CA-C436-F422-8ADF7FF9D0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7192" y="2642616"/>
            <a:ext cx="4760111" cy="3605784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70012F7-3321-E6F1-01B1-89CB0EEE6B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81648" y="2642616"/>
            <a:ext cx="4760111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76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49BABE-1D4B-568B-5BB7-5AAC759A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Hlava v </a:t>
            </a:r>
            <a:r>
              <a:rPr lang="en-US" sz="6600" dirty="0" err="1"/>
              <a:t>rovině</a:t>
            </a:r>
            <a:r>
              <a:rPr lang="en-US" sz="6600" dirty="0"/>
              <a:t> </a:t>
            </a:r>
            <a:r>
              <a:rPr lang="en-US" sz="6600" dirty="0" err="1"/>
              <a:t>pánevní</a:t>
            </a:r>
            <a:r>
              <a:rPr lang="en-US" sz="6600" dirty="0"/>
              <a:t> </a:t>
            </a:r>
            <a:r>
              <a:rPr lang="en-US" sz="6600" dirty="0" err="1"/>
              <a:t>šíře</a:t>
            </a:r>
            <a:endParaRPr lang="en-US" sz="6600" dirty="0"/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3036DB91-6453-8E9F-CBA1-521EBE2506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7192" y="2642616"/>
            <a:ext cx="4760111" cy="3605784"/>
          </a:xfrm>
          <a:prstGeom prst="rect">
            <a:avLst/>
          </a:prstGeom>
        </p:spPr>
      </p:pic>
      <p:pic>
        <p:nvPicPr>
          <p:cNvPr id="8" name="Zástupný obsah 7" descr="Obsah obrázku kresba, skica, ilustrace, Dětské kresby&#10;&#10;Obsah generovaný pomocí AI může být nesprávný.">
            <a:extLst>
              <a:ext uri="{FF2B5EF4-FFF2-40B4-BE49-F238E27FC236}">
                <a16:creationId xmlns:a16="http://schemas.microsoft.com/office/drawing/2014/main" id="{C8EBE7C8-B045-F312-EC42-5B223B78EB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81648" y="2642616"/>
            <a:ext cx="4760111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45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C49D30-5145-3DE7-BD97-5360AD31A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Hlava v </a:t>
            </a:r>
            <a:r>
              <a:rPr lang="en-US" sz="6600" dirty="0" err="1"/>
              <a:t>rovině</a:t>
            </a:r>
            <a:r>
              <a:rPr lang="en-US" sz="6600" dirty="0"/>
              <a:t> </a:t>
            </a:r>
            <a:r>
              <a:rPr lang="en-US" sz="6600" dirty="0" err="1"/>
              <a:t>pánevní</a:t>
            </a:r>
            <a:r>
              <a:rPr lang="en-US" sz="6600" dirty="0"/>
              <a:t> </a:t>
            </a:r>
            <a:r>
              <a:rPr lang="en-US" sz="6600" dirty="0" err="1"/>
              <a:t>úžiny</a:t>
            </a:r>
            <a:endParaRPr lang="en-US" sz="6600" dirty="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text, snímek obrazovky, Písmo&#10;&#10;Obsah generovaný pomocí AI může být nesprávný.">
            <a:extLst>
              <a:ext uri="{FF2B5EF4-FFF2-40B4-BE49-F238E27FC236}">
                <a16:creationId xmlns:a16="http://schemas.microsoft.com/office/drawing/2014/main" id="{0E4B4A15-0E6C-88F4-40CA-11031FF4A3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7192" y="2642616"/>
            <a:ext cx="4760111" cy="3605784"/>
          </a:xfrm>
          <a:prstGeom prst="rect">
            <a:avLst/>
          </a:prstGeom>
        </p:spPr>
      </p:pic>
      <p:pic>
        <p:nvPicPr>
          <p:cNvPr id="6" name="Zástupný obsah 5" descr="Obsah obrázku skica, kresba, ilustrace, Perokresba&#10;&#10;Obsah generovaný pomocí AI může být nesprávný.">
            <a:extLst>
              <a:ext uri="{FF2B5EF4-FFF2-40B4-BE49-F238E27FC236}">
                <a16:creationId xmlns:a16="http://schemas.microsoft.com/office/drawing/2014/main" id="{55B6CB52-9C2B-59F8-CA82-EB17F09D55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81648" y="2642616"/>
            <a:ext cx="4760111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81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27A2DB-8779-4217-94E6-E285E641A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Hlava ve východu pánevním</a:t>
            </a:r>
          </a:p>
        </p:txBody>
      </p:sp>
      <p:pic>
        <p:nvPicPr>
          <p:cNvPr id="6" name="Zástupný obsah 5" descr="Obsah obrázku kresba, skica, ilustrace, Perokresba&#10;&#10;Obsah generovaný pomocí AI může být nesprávný.">
            <a:extLst>
              <a:ext uri="{FF2B5EF4-FFF2-40B4-BE49-F238E27FC236}">
                <a16:creationId xmlns:a16="http://schemas.microsoft.com/office/drawing/2014/main" id="{A9D17426-1019-9DB0-2433-5BE45959E7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39549"/>
            <a:ext cx="5181600" cy="3923489"/>
          </a:xfrm>
        </p:spPr>
      </p:pic>
      <p:pic>
        <p:nvPicPr>
          <p:cNvPr id="8" name="Zástupný obsah 7" descr="Obsah obrázku text, snímek obrazovky, Písmo&#10;&#10;Obsah generovaný pomocí AI může být nesprávný.">
            <a:extLst>
              <a:ext uri="{FF2B5EF4-FFF2-40B4-BE49-F238E27FC236}">
                <a16:creationId xmlns:a16="http://schemas.microsoft.com/office/drawing/2014/main" id="{38FF6B49-745F-64FF-BC4E-6B4A224DBD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39549"/>
            <a:ext cx="5181600" cy="3923489"/>
          </a:xfrm>
        </p:spPr>
      </p:pic>
    </p:spTree>
    <p:extLst>
      <p:ext uri="{BB962C8B-B14F-4D97-AF65-F5344CB8AC3E}">
        <p14:creationId xmlns:p14="http://schemas.microsoft.com/office/powerpoint/2010/main" val="2524090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349AFC-394F-9745-A992-319B5722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Peripartální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ultrazvuk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4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02F1D4-DF07-DBB4-1E55-65B7B6A0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ANATOMIE PÁNVE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9A1C36C-1BC8-58C8-08C7-55505D5F6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 dirty="0"/>
              <a:t>Promontorium</a:t>
            </a:r>
          </a:p>
          <a:p>
            <a:r>
              <a:rPr lang="en-US" sz="2200" dirty="0"/>
              <a:t>Kost </a:t>
            </a:r>
            <a:r>
              <a:rPr lang="en-US" sz="2200" dirty="0" err="1"/>
              <a:t>křížová</a:t>
            </a:r>
            <a:endParaRPr lang="en-US" sz="2200" dirty="0"/>
          </a:p>
          <a:p>
            <a:r>
              <a:rPr lang="en-US" sz="2200" dirty="0" err="1"/>
              <a:t>Kostrč</a:t>
            </a:r>
            <a:endParaRPr lang="en-US" sz="2200" dirty="0"/>
          </a:p>
          <a:p>
            <a:r>
              <a:rPr lang="en-US" sz="2200" dirty="0"/>
              <a:t>Spinae </a:t>
            </a:r>
            <a:r>
              <a:rPr lang="en-US" sz="2200" dirty="0" err="1"/>
              <a:t>ischiadicae</a:t>
            </a:r>
            <a:endParaRPr lang="en-US" sz="2200" dirty="0"/>
          </a:p>
          <a:p>
            <a:r>
              <a:rPr lang="en-US" sz="2200" dirty="0"/>
              <a:t>Tuber </a:t>
            </a:r>
            <a:r>
              <a:rPr lang="en-US" sz="2200" dirty="0" err="1"/>
              <a:t>ischiadicum</a:t>
            </a:r>
            <a:endParaRPr lang="en-US" sz="2200" dirty="0"/>
          </a:p>
          <a:p>
            <a:r>
              <a:rPr lang="en-US" sz="2200" dirty="0" err="1"/>
              <a:t>Symfýza</a:t>
            </a:r>
            <a:endParaRPr lang="en-US" sz="2200" dirty="0"/>
          </a:p>
          <a:p>
            <a:r>
              <a:rPr lang="en-US" sz="2200" dirty="0"/>
              <a:t>Linea terminalis</a:t>
            </a:r>
          </a:p>
          <a:p>
            <a:r>
              <a:rPr lang="en-US" sz="2200" dirty="0"/>
              <a:t>Acetabulum</a:t>
            </a:r>
          </a:p>
        </p:txBody>
      </p:sp>
      <p:pic>
        <p:nvPicPr>
          <p:cNvPr id="5" name="Zástupný obsah 4" descr="Obsah obrázku skica, kresba, umění, obraz&#10;&#10;Obsah generovaný pomocí AI může být nesprávný.">
            <a:extLst>
              <a:ext uri="{FF2B5EF4-FFF2-40B4-BE49-F238E27FC236}">
                <a16:creationId xmlns:a16="http://schemas.microsoft.com/office/drawing/2014/main" id="{96876D76-B475-10C6-451E-34231E8A57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3707" r="3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6518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7A069C-08C4-9A8E-C82E-2531C84A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116529"/>
            <a:ext cx="10592174" cy="10006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dirty="0" err="1">
                <a:solidFill>
                  <a:schemeClr val="tx2"/>
                </a:solidFill>
              </a:rPr>
              <a:t>Abdominální</a:t>
            </a:r>
            <a:r>
              <a:rPr lang="en-US" sz="4000" dirty="0">
                <a:solidFill>
                  <a:schemeClr val="tx2"/>
                </a:solidFill>
              </a:rPr>
              <a:t> UZ: </a:t>
            </a:r>
            <a:r>
              <a:rPr lang="en-US" sz="4000" dirty="0" err="1">
                <a:solidFill>
                  <a:schemeClr val="tx2"/>
                </a:solidFill>
              </a:rPr>
              <a:t>postavení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dirty="0" err="1">
                <a:solidFill>
                  <a:schemeClr val="tx2"/>
                </a:solidFill>
              </a:rPr>
              <a:t>plodu</a:t>
            </a:r>
            <a:r>
              <a:rPr lang="en-US" sz="4000" dirty="0">
                <a:solidFill>
                  <a:schemeClr val="tx2"/>
                </a:solidFill>
              </a:rPr>
              <a:t>, </a:t>
            </a:r>
            <a:r>
              <a:rPr lang="en-US" sz="4000" dirty="0" err="1">
                <a:solidFill>
                  <a:schemeClr val="tx2"/>
                </a:solidFill>
              </a:rPr>
              <a:t>flexe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dirty="0" err="1">
                <a:solidFill>
                  <a:schemeClr val="tx2"/>
                </a:solidFill>
              </a:rPr>
              <a:t>hlavičky</a:t>
            </a:r>
            <a:r>
              <a:rPr lang="en-US" sz="4000" dirty="0">
                <a:solidFill>
                  <a:schemeClr val="tx2"/>
                </a:solidFill>
              </a:rPr>
              <a:t>, </a:t>
            </a:r>
            <a:r>
              <a:rPr lang="en-US" sz="4000" dirty="0" err="1">
                <a:solidFill>
                  <a:schemeClr val="tx2"/>
                </a:solidFill>
              </a:rPr>
              <a:t>náplň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dirty="0" err="1">
                <a:solidFill>
                  <a:schemeClr val="tx2"/>
                </a:solidFill>
              </a:rPr>
              <a:t>močového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dirty="0" err="1">
                <a:solidFill>
                  <a:schemeClr val="tx2"/>
                </a:solidFill>
              </a:rPr>
              <a:t>měchýře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5" name="Zástupný obsah 4" descr="Obsah obrázku Zobrazovací metoda v lékařství, radiologie, kreslené, rentgenový snímek&#10;&#10;Obsah generovaný pomocí AI může být nesprávný.">
            <a:extLst>
              <a:ext uri="{FF2B5EF4-FFF2-40B4-BE49-F238E27FC236}">
                <a16:creationId xmlns:a16="http://schemas.microsoft.com/office/drawing/2014/main" id="{9B294218-A8AE-9256-52FC-72FB511E8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034" b="10387"/>
          <a:stretch>
            <a:fillRect/>
          </a:stretch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3908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C58757-1ED1-EC68-DEF4-46491DCAA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Zadní postavení</a:t>
            </a:r>
          </a:p>
        </p:txBody>
      </p:sp>
      <p:pic>
        <p:nvPicPr>
          <p:cNvPr id="5" name="Zástupný obsah 4" descr="Obsah obrázku Zobrazovací metoda v lékařství, radiologie, Porodní ultrasonografie, Lékařská radiografie&#10;&#10;Obsah generovaný pomocí AI může být nesprávný.">
            <a:extLst>
              <a:ext uri="{FF2B5EF4-FFF2-40B4-BE49-F238E27FC236}">
                <a16:creationId xmlns:a16="http://schemas.microsoft.com/office/drawing/2014/main" id="{93E913AF-F5DC-ADF9-10FE-C23972A8E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9130" y="1675227"/>
            <a:ext cx="901374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72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8601D8-B2CC-7861-E6FA-09630E37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 dirty="0" err="1"/>
              <a:t>Translabiální</a:t>
            </a:r>
            <a:r>
              <a:rPr lang="cs-CZ" sz="5400" dirty="0"/>
              <a:t> ultrazvuk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25221E-CC63-5A7A-F769-7DF3C5EF3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HPD pod 4 cm </a:t>
            </a:r>
            <a:r>
              <a:rPr lang="en-US" sz="2200" dirty="0" err="1"/>
              <a:t>jako</a:t>
            </a:r>
            <a:r>
              <a:rPr lang="en-US" sz="2200" dirty="0"/>
              <a:t> </a:t>
            </a:r>
            <a:r>
              <a:rPr lang="en-US" sz="2200" dirty="0" err="1"/>
              <a:t>predikce</a:t>
            </a:r>
            <a:r>
              <a:rPr lang="en-US" sz="2200" dirty="0"/>
              <a:t> </a:t>
            </a:r>
            <a:r>
              <a:rPr lang="en-US" sz="2200" dirty="0" err="1"/>
              <a:t>vaginálního</a:t>
            </a:r>
            <a:r>
              <a:rPr lang="en-US" sz="2200" dirty="0"/>
              <a:t> </a:t>
            </a:r>
            <a:r>
              <a:rPr lang="en-US" sz="2200" dirty="0" err="1"/>
              <a:t>dokončení</a:t>
            </a:r>
            <a:r>
              <a:rPr lang="en-US" sz="2200" dirty="0"/>
              <a:t> </a:t>
            </a:r>
            <a:r>
              <a:rPr lang="en-US" sz="2200" dirty="0" err="1"/>
              <a:t>porodu</a:t>
            </a:r>
            <a:endParaRPr lang="en-US" sz="2200" dirty="0"/>
          </a:p>
          <a:p>
            <a:r>
              <a:rPr lang="en-US" sz="2200" dirty="0" err="1"/>
              <a:t>Zobrazení</a:t>
            </a:r>
            <a:r>
              <a:rPr lang="en-US" sz="2200" dirty="0"/>
              <a:t> </a:t>
            </a:r>
            <a:r>
              <a:rPr lang="en-US" sz="2200" dirty="0" err="1"/>
              <a:t>porodního</a:t>
            </a:r>
            <a:r>
              <a:rPr lang="en-US" sz="2200" dirty="0"/>
              <a:t> </a:t>
            </a:r>
            <a:r>
              <a:rPr lang="en-US" sz="2200" dirty="0" err="1"/>
              <a:t>nádoru</a:t>
            </a:r>
            <a:endParaRPr lang="en-US" sz="2200" dirty="0"/>
          </a:p>
          <a:p>
            <a:r>
              <a:rPr lang="en-US" sz="2200" dirty="0" err="1"/>
              <a:t>Zobrazení</a:t>
            </a:r>
            <a:r>
              <a:rPr lang="en-US" sz="2200" dirty="0"/>
              <a:t> </a:t>
            </a:r>
            <a:r>
              <a:rPr lang="en-US" sz="2200" dirty="0" err="1"/>
              <a:t>vnitřní</a:t>
            </a:r>
            <a:r>
              <a:rPr lang="en-US" sz="2200" dirty="0"/>
              <a:t>  </a:t>
            </a:r>
            <a:r>
              <a:rPr lang="en-US" sz="2200" dirty="0" err="1"/>
              <a:t>rotace</a:t>
            </a:r>
            <a:r>
              <a:rPr lang="en-US" sz="2200" dirty="0"/>
              <a:t> </a:t>
            </a:r>
            <a:r>
              <a:rPr lang="en-US" sz="2200" dirty="0" err="1"/>
              <a:t>hlavičky</a:t>
            </a:r>
            <a:r>
              <a:rPr lang="en-US" sz="2200" dirty="0"/>
              <a:t> (</a:t>
            </a:r>
            <a:r>
              <a:rPr lang="en-US" sz="2200" dirty="0" err="1"/>
              <a:t>středových</a:t>
            </a:r>
            <a:r>
              <a:rPr lang="en-US" sz="2200" dirty="0"/>
              <a:t> </a:t>
            </a:r>
            <a:r>
              <a:rPr lang="en-US" sz="2200" dirty="0" err="1"/>
              <a:t>struktur</a:t>
            </a:r>
            <a:r>
              <a:rPr lang="en-US" sz="2200" dirty="0"/>
              <a:t>)</a:t>
            </a:r>
          </a:p>
        </p:txBody>
      </p:sp>
      <p:pic>
        <p:nvPicPr>
          <p:cNvPr id="5" name="Zástupný obsah 4" descr="Obsah obrázku Zobrazovací metoda v lékařství, rentgenový snímek, lékařský, radiologie&#10;&#10;Obsah generovaný pomocí AI může být nesprávný.">
            <a:extLst>
              <a:ext uri="{FF2B5EF4-FFF2-40B4-BE49-F238E27FC236}">
                <a16:creationId xmlns:a16="http://schemas.microsoft.com/office/drawing/2014/main" id="{CE20098D-2DA8-FD36-78D6-1862BE46E1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6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0178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Zástupný obsah 4" descr="Obsah obrázku Zobrazovací metoda v lékařství, Porodní ultrasonografie, radiologie, Lékařská radiografie&#10;&#10;Obsah generovaný pomocí AI může být nesprávný.">
            <a:extLst>
              <a:ext uri="{FF2B5EF4-FFF2-40B4-BE49-F238E27FC236}">
                <a16:creationId xmlns:a16="http://schemas.microsoft.com/office/drawing/2014/main" id="{CD95926E-F5E5-9D38-7079-F4075ABF3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9000"/>
          </a:blip>
          <a:srcRect t="5468" b="16614"/>
          <a:stretch>
            <a:fillRect/>
          </a:stretch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06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1FF500-07FE-64C4-3875-76F0287B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cs-CZ" sz="4600" dirty="0"/>
              <a:t>Závěr a zápis </a:t>
            </a:r>
            <a:r>
              <a:rPr lang="cs-CZ" sz="4600" dirty="0" err="1"/>
              <a:t>peripartálního</a:t>
            </a:r>
            <a:r>
              <a:rPr lang="cs-CZ" sz="4600" dirty="0"/>
              <a:t> UZ a vaginálního vyšetření: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AC1A2F-D407-0A3B-9F19-9CD6FC771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cs-CZ" sz="2200"/>
              <a:t>Poloha, postavení, flexe</a:t>
            </a:r>
          </a:p>
          <a:p>
            <a:r>
              <a:rPr lang="cs-CZ" sz="2200"/>
              <a:t>Klenby: plné/prázdné, vyvinuté/nevyvinuté</a:t>
            </a:r>
          </a:p>
          <a:p>
            <a:r>
              <a:rPr lang="cs-CZ" sz="2200"/>
              <a:t>Branka/hrdlo – lokalizace, kvalita, dilatace</a:t>
            </a:r>
          </a:p>
          <a:p>
            <a:r>
              <a:rPr lang="cs-CZ" sz="2200"/>
              <a:t>Naléhání hlavičky – naléhá na vchod, vstupuje MO, vstouplá VO, v šíři, v úžině, ve východu pánevním</a:t>
            </a:r>
          </a:p>
          <a:p>
            <a:r>
              <a:rPr lang="cs-CZ" sz="2200"/>
              <a:t>Rotace – šev šípový synkliticky/asynkliticky v jakém průměru, malá/velká fontanela u jakého čísla</a:t>
            </a:r>
          </a:p>
        </p:txBody>
      </p:sp>
    </p:spTree>
    <p:extLst>
      <p:ext uri="{BB962C8B-B14F-4D97-AF65-F5344CB8AC3E}">
        <p14:creationId xmlns:p14="http://schemas.microsoft.com/office/powerpoint/2010/main" val="1356732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klipart, Grafika, kreslené, design&#10;&#10;Obsah generovaný pomocí AI může být nesprávný.">
            <a:extLst>
              <a:ext uri="{FF2B5EF4-FFF2-40B4-BE49-F238E27FC236}">
                <a16:creationId xmlns:a16="http://schemas.microsoft.com/office/drawing/2014/main" id="{FD8CAE28-9F23-7F58-74AF-525856935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9824" y="914400"/>
            <a:ext cx="7416151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4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DCBDA9-5325-5C4C-36EC-D8CB01D1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Pánevní</a:t>
            </a:r>
            <a:r>
              <a:rPr lang="en-US" sz="5400" dirty="0"/>
              <a:t> </a:t>
            </a:r>
            <a:r>
              <a:rPr lang="en-US" sz="5400" dirty="0" err="1"/>
              <a:t>roviny</a:t>
            </a:r>
            <a:endParaRPr lang="en-US" sz="5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0C862F-02B1-77EC-0630-77FC9D557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Vchod</a:t>
            </a:r>
          </a:p>
          <a:p>
            <a:r>
              <a:rPr lang="en-US" sz="2200"/>
              <a:t>Šíře</a:t>
            </a:r>
          </a:p>
          <a:p>
            <a:r>
              <a:rPr lang="en-US" sz="2200"/>
              <a:t>Úžina</a:t>
            </a:r>
          </a:p>
          <a:p>
            <a:r>
              <a:rPr lang="en-US" sz="2200"/>
              <a:t>Východ</a:t>
            </a:r>
          </a:p>
          <a:p>
            <a:endParaRPr lang="en-US" sz="2200"/>
          </a:p>
        </p:txBody>
      </p:sp>
      <p:pic>
        <p:nvPicPr>
          <p:cNvPr id="6" name="Zástupný obsah 5" descr="Obsah obrázku skica, umění, kresba, obraz&#10;&#10;Obsah generovaný pomocí AI může být nesprávný.">
            <a:extLst>
              <a:ext uri="{FF2B5EF4-FFF2-40B4-BE49-F238E27FC236}">
                <a16:creationId xmlns:a16="http://schemas.microsoft.com/office/drawing/2014/main" id="{9DDF8A89-3284-F8D9-12F5-2CEA52A9B5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57" r="678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9082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9D2FBF-C924-25AC-EBA0-3B055027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Vchod, aditus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6DE0EA-96CF-1939-F373-98626E955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Ohraničení: linea terminalis</a:t>
            </a:r>
          </a:p>
          <a:p>
            <a:endParaRPr lang="en-US" sz="2000"/>
          </a:p>
          <a:p>
            <a:r>
              <a:rPr lang="en-US" sz="2000"/>
              <a:t>dělí pánev na velkou a malou pánev</a:t>
            </a:r>
          </a:p>
          <a:p>
            <a:r>
              <a:rPr lang="en-US" sz="2000"/>
              <a:t>promontorium kosti křížové, linea arcuata na kostech kyčelních, horním okraj kostí stydkých, horní okraj spony</a:t>
            </a:r>
          </a:p>
          <a:p>
            <a:endParaRPr lang="en-US" sz="2000"/>
          </a:p>
        </p:txBody>
      </p:sp>
      <p:pic>
        <p:nvPicPr>
          <p:cNvPr id="6" name="Zástupný obsah 5" descr="Obsah obrázku skica, kresba, Perokresba, ilustrace&#10;&#10;Obsah generovaný pomocí AI může být nesprávný.">
            <a:extLst>
              <a:ext uri="{FF2B5EF4-FFF2-40B4-BE49-F238E27FC236}">
                <a16:creationId xmlns:a16="http://schemas.microsoft.com/office/drawing/2014/main" id="{6133D36E-737F-C3C2-0A2B-D77B5A327A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4296" y="788327"/>
            <a:ext cx="6903720" cy="52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27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5FAF50-B95C-65DB-AA5E-4923FE838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Šíře, amplitudo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9363F0-BAD2-8300-E112-BA5613B40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Rozhraní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S2 a S3,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střed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acetabula,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střed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symfýzy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skica, kruh, kresba, umění&#10;&#10;Obsah generovaný pomocí AI může být nesprávný.">
            <a:extLst>
              <a:ext uri="{FF2B5EF4-FFF2-40B4-BE49-F238E27FC236}">
                <a16:creationId xmlns:a16="http://schemas.microsoft.com/office/drawing/2014/main" id="{8BF57628-6DB0-5F25-002D-E34D1014CE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03650" y="640080"/>
            <a:ext cx="71159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42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2FC2F1-8249-BD1B-E992-E71F3FDE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Úžina, angustia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52357E-B8F9-3037-285C-4EC4F5192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Kaudální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okraj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kosti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křížové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spiny 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kosti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sedací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dolní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okraj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spony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skica, kresba, klipart, Perokresba&#10;&#10;Obsah generovaný pomocí AI může být nesprávný.">
            <a:extLst>
              <a:ext uri="{FF2B5EF4-FFF2-40B4-BE49-F238E27FC236}">
                <a16:creationId xmlns:a16="http://schemas.microsoft.com/office/drawing/2014/main" id="{B2078F7D-93C2-EAA6-2ECD-BD9641B002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03650" y="640080"/>
            <a:ext cx="71159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8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E9CF65-287D-429D-1138-222FED70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Východ, exitus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98441D-9CF0-0D8C-279A-0302C0F25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Konec kostrče, tuber ischiadicum, dolní okraj spony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skica, kresba, symbol, emblém&#10;&#10;Obsah generovaný pomocí AI může být nesprávný.">
            <a:extLst>
              <a:ext uri="{FF2B5EF4-FFF2-40B4-BE49-F238E27FC236}">
                <a16:creationId xmlns:a16="http://schemas.microsoft.com/office/drawing/2014/main" id="{A43962BA-4747-2369-387C-94414F2BDE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" b="5537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835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srdce, růžová&#10;&#10;Obsah generovaný pomocí AI může být nesprávný.">
            <a:extLst>
              <a:ext uri="{FF2B5EF4-FFF2-40B4-BE49-F238E27FC236}">
                <a16:creationId xmlns:a16="http://schemas.microsoft.com/office/drawing/2014/main" id="{7D9760DC-E91A-1F9D-6CC6-9C898CE036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3769" b="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36897D-70F9-BEE5-0C97-A52F24E1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Měkké porodní cesty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AF22DD0-0F3A-E634-BFF7-4AA09B4E5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Dolní</a:t>
            </a:r>
            <a:r>
              <a:rPr lang="en-US" sz="2000" dirty="0"/>
              <a:t> </a:t>
            </a:r>
            <a:r>
              <a:rPr lang="en-US" sz="2000" dirty="0" err="1"/>
              <a:t>děložní</a:t>
            </a:r>
            <a:r>
              <a:rPr lang="en-US" sz="2000" dirty="0"/>
              <a:t> segment</a:t>
            </a:r>
          </a:p>
          <a:p>
            <a:r>
              <a:rPr lang="en-US" sz="2000" dirty="0" err="1"/>
              <a:t>Děložní</a:t>
            </a:r>
            <a:r>
              <a:rPr lang="en-US" sz="2000" dirty="0"/>
              <a:t> </a:t>
            </a:r>
            <a:r>
              <a:rPr lang="en-US" sz="2000" dirty="0" err="1"/>
              <a:t>hrdlo</a:t>
            </a:r>
            <a:r>
              <a:rPr lang="en-US" sz="2000" dirty="0"/>
              <a:t>, </a:t>
            </a:r>
            <a:r>
              <a:rPr lang="en-US" sz="2000" dirty="0" err="1"/>
              <a:t>branka</a:t>
            </a:r>
            <a:endParaRPr lang="en-US" sz="2000" dirty="0"/>
          </a:p>
          <a:p>
            <a:r>
              <a:rPr lang="en-US" sz="2000" dirty="0"/>
              <a:t>Pochva</a:t>
            </a:r>
          </a:p>
          <a:p>
            <a:r>
              <a:rPr lang="en-US" sz="2000" dirty="0"/>
              <a:t>Musculus levator ani</a:t>
            </a:r>
          </a:p>
          <a:p>
            <a:r>
              <a:rPr lang="en-US" sz="2000" dirty="0" err="1"/>
              <a:t>Svaly</a:t>
            </a:r>
            <a:r>
              <a:rPr lang="en-US" sz="2000" dirty="0"/>
              <a:t> </a:t>
            </a:r>
            <a:r>
              <a:rPr lang="en-US" sz="2000" dirty="0" err="1"/>
              <a:t>hráze</a:t>
            </a:r>
            <a:endParaRPr lang="en-US" sz="2000" dirty="0"/>
          </a:p>
          <a:p>
            <a:r>
              <a:rPr lang="en-US" sz="2000" dirty="0" err="1"/>
              <a:t>Zevní</a:t>
            </a:r>
            <a:r>
              <a:rPr lang="en-US" sz="2000" dirty="0"/>
              <a:t> </a:t>
            </a:r>
            <a:r>
              <a:rPr lang="en-US" sz="2000" dirty="0" err="1"/>
              <a:t>genitál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013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A6734FD-6205-A82B-FC0D-49ED9929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Obvody hlavičky plodu</a:t>
            </a:r>
          </a:p>
        </p:txBody>
      </p:sp>
      <p:pic>
        <p:nvPicPr>
          <p:cNvPr id="5" name="Zástupný obsah 4" descr="Obsah obrázku text, diagram, kruh, design&#10;&#10;Obsah generovaný pomocí AI může být nesprávný.">
            <a:extLst>
              <a:ext uri="{FF2B5EF4-FFF2-40B4-BE49-F238E27FC236}">
                <a16:creationId xmlns:a16="http://schemas.microsoft.com/office/drawing/2014/main" id="{0A79C724-4BDF-21F6-D052-A562C28C3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113922"/>
            <a:ext cx="6780700" cy="46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74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284</Words>
  <Application>Microsoft Macintosh PowerPoint</Application>
  <PresentationFormat>Širokoúhlá obrazovka</PresentationFormat>
  <Paragraphs>62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Motiv Office</vt:lpstr>
      <vt:lpstr>INTRAPARTÁLNÍ VYŠETŘENÍ</vt:lpstr>
      <vt:lpstr>ANATOMIE PÁNVE</vt:lpstr>
      <vt:lpstr>Pánevní roviny</vt:lpstr>
      <vt:lpstr>Vchod, aditus</vt:lpstr>
      <vt:lpstr>Šíře, amplitudo</vt:lpstr>
      <vt:lpstr>Úžina, angustia </vt:lpstr>
      <vt:lpstr>Východ, exitus</vt:lpstr>
      <vt:lpstr>Měkké porodní cesty</vt:lpstr>
      <vt:lpstr>Obvody hlavičky plodu</vt:lpstr>
      <vt:lpstr>Porodní mechanismus</vt:lpstr>
      <vt:lpstr>Porodní mechanismus</vt:lpstr>
      <vt:lpstr>Vaginální vyšetření v jednotlivých pánevních rovinách</vt:lpstr>
      <vt:lpstr>Hlava naléhá na vchod, velký oddíl nad vchodem</vt:lpstr>
      <vt:lpstr>Hlava vstouplá malým oddílem</vt:lpstr>
      <vt:lpstr>Hlava vstouplá velkým oddílem, v rovině pánevního vchodu</vt:lpstr>
      <vt:lpstr>Hlava v rovině pánevní šíře</vt:lpstr>
      <vt:lpstr>Hlava v rovině pánevní úžiny</vt:lpstr>
      <vt:lpstr>Hlava ve východu pánevním</vt:lpstr>
      <vt:lpstr>Peripartální ultrazvuk</vt:lpstr>
      <vt:lpstr>Abdominální UZ: postavení plodu, flexe hlavičky, náplň močového měchýře</vt:lpstr>
      <vt:lpstr>Zadní postavení</vt:lpstr>
      <vt:lpstr>Translabiální ultrazvuk</vt:lpstr>
      <vt:lpstr>Prezentace aplikace PowerPoint</vt:lpstr>
      <vt:lpstr>Závěr a zápis peripartálního UZ a vaginálního vyšetření: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Kristina Magdalena Waagnerová</dc:creator>
  <cp:lastModifiedBy>Kristina Magdalena Waagnerová</cp:lastModifiedBy>
  <cp:revision>2</cp:revision>
  <dcterms:created xsi:type="dcterms:W3CDTF">2025-11-26T18:30:50Z</dcterms:created>
  <dcterms:modified xsi:type="dcterms:W3CDTF">2025-11-27T10:03:01Z</dcterms:modified>
</cp:coreProperties>
</file>