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7" r:id="rId1"/>
  </p:sldMasterIdLst>
  <p:notesMasterIdLst>
    <p:notesMasterId r:id="rId34"/>
  </p:notesMasterIdLst>
  <p:sldIdLst>
    <p:sldId id="938" r:id="rId2"/>
    <p:sldId id="939" r:id="rId3"/>
    <p:sldId id="940" r:id="rId4"/>
    <p:sldId id="941" r:id="rId5"/>
    <p:sldId id="942" r:id="rId6"/>
    <p:sldId id="943" r:id="rId7"/>
    <p:sldId id="944" r:id="rId8"/>
    <p:sldId id="950" r:id="rId9"/>
    <p:sldId id="951" r:id="rId10"/>
    <p:sldId id="952" r:id="rId11"/>
    <p:sldId id="953" r:id="rId12"/>
    <p:sldId id="284" r:id="rId13"/>
    <p:sldId id="285" r:id="rId14"/>
    <p:sldId id="286" r:id="rId15"/>
    <p:sldId id="574" r:id="rId16"/>
    <p:sldId id="288" r:id="rId17"/>
    <p:sldId id="287" r:id="rId18"/>
    <p:sldId id="290" r:id="rId19"/>
    <p:sldId id="291" r:id="rId20"/>
    <p:sldId id="302" r:id="rId21"/>
    <p:sldId id="292" r:id="rId22"/>
    <p:sldId id="293" r:id="rId23"/>
    <p:sldId id="296" r:id="rId24"/>
    <p:sldId id="297" r:id="rId25"/>
    <p:sldId id="305" r:id="rId26"/>
    <p:sldId id="298" r:id="rId27"/>
    <p:sldId id="1109" r:id="rId28"/>
    <p:sldId id="1110" r:id="rId29"/>
    <p:sldId id="1111" r:id="rId30"/>
    <p:sldId id="1112" r:id="rId31"/>
    <p:sldId id="1113" r:id="rId32"/>
    <p:sldId id="1114" r:id="rId33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885444"/>
    <a:srgbClr val="D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620"/>
    <p:restoredTop sz="93716" autoAdjust="0"/>
  </p:normalViewPr>
  <p:slideViewPr>
    <p:cSldViewPr>
      <p:cViewPr varScale="1">
        <p:scale>
          <a:sx n="82" d="100"/>
          <a:sy n="82" d="100"/>
        </p:scale>
        <p:origin x="1474" y="7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-621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3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8D4AE81-1A8F-475A-85A0-AD289E8F9870}" type="doc">
      <dgm:prSet loTypeId="urn:microsoft.com/office/officeart/2005/8/layout/cycle2" loCatId="cycle" qsTypeId="urn:microsoft.com/office/officeart/2005/8/quickstyle/simple1#3" qsCatId="simple" csTypeId="urn:microsoft.com/office/officeart/2005/8/colors/accent1_2#3" csCatId="accent1" phldr="1"/>
      <dgm:spPr/>
      <dgm:t>
        <a:bodyPr/>
        <a:lstStyle/>
        <a:p>
          <a:endParaRPr lang="cs-CZ"/>
        </a:p>
      </dgm:t>
    </dgm:pt>
    <dgm:pt modelId="{0E4F6DAE-708B-4A26-BB47-FEA53E6A5D37}">
      <dgm:prSet phldrT="[Text]"/>
      <dgm:spPr/>
      <dgm:t>
        <a:bodyPr/>
        <a:lstStyle/>
        <a:p>
          <a:r>
            <a:rPr lang="cs-CZ" dirty="0"/>
            <a:t>BIO</a:t>
          </a:r>
        </a:p>
      </dgm:t>
    </dgm:pt>
    <dgm:pt modelId="{51D27815-6880-4300-B976-FF6CCBFA1FA9}" type="parTrans" cxnId="{A7C2C2F2-26BA-4006-B541-976EA1FD427B}">
      <dgm:prSet/>
      <dgm:spPr/>
      <dgm:t>
        <a:bodyPr/>
        <a:lstStyle/>
        <a:p>
          <a:endParaRPr lang="cs-CZ"/>
        </a:p>
      </dgm:t>
    </dgm:pt>
    <dgm:pt modelId="{7D1E3B61-1B9F-4A24-9CAC-0BF6028C554A}" type="sibTrans" cxnId="{A7C2C2F2-26BA-4006-B541-976EA1FD427B}">
      <dgm:prSet/>
      <dgm:spPr/>
      <dgm:t>
        <a:bodyPr/>
        <a:lstStyle/>
        <a:p>
          <a:endParaRPr lang="cs-CZ"/>
        </a:p>
      </dgm:t>
    </dgm:pt>
    <dgm:pt modelId="{E13C9CCB-0CA1-491D-A3C0-0D9DE958CDD0}">
      <dgm:prSet phldrT="[Text]"/>
      <dgm:spPr/>
      <dgm:t>
        <a:bodyPr/>
        <a:lstStyle/>
        <a:p>
          <a:r>
            <a:rPr lang="cs-CZ" dirty="0"/>
            <a:t>PSYCHO</a:t>
          </a:r>
        </a:p>
      </dgm:t>
    </dgm:pt>
    <dgm:pt modelId="{EDC067E6-A1EE-4051-AEF9-1E32A349FD43}" type="parTrans" cxnId="{1028643F-AC1A-46CA-995E-EE842620FE7A}">
      <dgm:prSet/>
      <dgm:spPr/>
      <dgm:t>
        <a:bodyPr/>
        <a:lstStyle/>
        <a:p>
          <a:endParaRPr lang="cs-CZ"/>
        </a:p>
      </dgm:t>
    </dgm:pt>
    <dgm:pt modelId="{4B8374E5-989A-47A4-95E3-38115D556BDA}" type="sibTrans" cxnId="{1028643F-AC1A-46CA-995E-EE842620FE7A}">
      <dgm:prSet/>
      <dgm:spPr/>
      <dgm:t>
        <a:bodyPr/>
        <a:lstStyle/>
        <a:p>
          <a:endParaRPr lang="cs-CZ"/>
        </a:p>
      </dgm:t>
    </dgm:pt>
    <dgm:pt modelId="{726A26A9-AC7D-490E-A651-8ED72F6B527F}">
      <dgm:prSet phldrT="[Text]"/>
      <dgm:spPr/>
      <dgm:t>
        <a:bodyPr/>
        <a:lstStyle/>
        <a:p>
          <a:r>
            <a:rPr lang="cs-CZ" dirty="0"/>
            <a:t>SOCIO</a:t>
          </a:r>
        </a:p>
      </dgm:t>
    </dgm:pt>
    <dgm:pt modelId="{3E03DBC9-F35B-43C9-B22A-42B98322441C}" type="parTrans" cxnId="{F875913B-3A22-4D53-AA51-930017C234B4}">
      <dgm:prSet/>
      <dgm:spPr/>
      <dgm:t>
        <a:bodyPr/>
        <a:lstStyle/>
        <a:p>
          <a:endParaRPr lang="cs-CZ"/>
        </a:p>
      </dgm:t>
    </dgm:pt>
    <dgm:pt modelId="{53F4DFAF-A6B7-4DA7-A248-5211DBB7AB92}" type="sibTrans" cxnId="{F875913B-3A22-4D53-AA51-930017C234B4}">
      <dgm:prSet/>
      <dgm:spPr/>
      <dgm:t>
        <a:bodyPr/>
        <a:lstStyle/>
        <a:p>
          <a:endParaRPr lang="cs-CZ"/>
        </a:p>
      </dgm:t>
    </dgm:pt>
    <dgm:pt modelId="{0E2197F0-09FB-4FA5-80AD-275EB2FA8D39}">
      <dgm:prSet phldrT="[Text]"/>
      <dgm:spPr/>
      <dgm:t>
        <a:bodyPr/>
        <a:lstStyle/>
        <a:p>
          <a:r>
            <a:rPr lang="cs-CZ" dirty="0"/>
            <a:t>ENERGY</a:t>
          </a:r>
        </a:p>
      </dgm:t>
    </dgm:pt>
    <dgm:pt modelId="{9234ECA1-E38B-4497-A5D8-B7F89B7BAE78}" type="parTrans" cxnId="{261DB856-9BE8-4CD2-B5F8-7B3372B2FA33}">
      <dgm:prSet/>
      <dgm:spPr/>
      <dgm:t>
        <a:bodyPr/>
        <a:lstStyle/>
        <a:p>
          <a:endParaRPr lang="cs-CZ"/>
        </a:p>
      </dgm:t>
    </dgm:pt>
    <dgm:pt modelId="{2C0A5BF5-5F18-4CFA-99D9-BAFF5E626FC9}" type="sibTrans" cxnId="{261DB856-9BE8-4CD2-B5F8-7B3372B2FA33}">
      <dgm:prSet/>
      <dgm:spPr/>
      <dgm:t>
        <a:bodyPr/>
        <a:lstStyle/>
        <a:p>
          <a:endParaRPr lang="cs-CZ"/>
        </a:p>
      </dgm:t>
    </dgm:pt>
    <dgm:pt modelId="{8D680003-E492-4D81-A070-BA0684F493CB}">
      <dgm:prSet phldrT="[Text]"/>
      <dgm:spPr/>
      <dgm:t>
        <a:bodyPr/>
        <a:lstStyle/>
        <a:p>
          <a:r>
            <a:rPr lang="cs-CZ" dirty="0"/>
            <a:t>SPIRIT</a:t>
          </a:r>
        </a:p>
      </dgm:t>
    </dgm:pt>
    <dgm:pt modelId="{BF0404A8-FD8E-4199-A822-E014B8D99A94}" type="parTrans" cxnId="{2D44961A-CDDC-4CDA-99BD-933760D6C57A}">
      <dgm:prSet/>
      <dgm:spPr/>
      <dgm:t>
        <a:bodyPr/>
        <a:lstStyle/>
        <a:p>
          <a:endParaRPr lang="cs-CZ"/>
        </a:p>
      </dgm:t>
    </dgm:pt>
    <dgm:pt modelId="{3941A8EB-1FE4-469B-BAA3-4D31F5F6A062}" type="sibTrans" cxnId="{2D44961A-CDDC-4CDA-99BD-933760D6C57A}">
      <dgm:prSet/>
      <dgm:spPr/>
      <dgm:t>
        <a:bodyPr/>
        <a:lstStyle/>
        <a:p>
          <a:endParaRPr lang="cs-CZ"/>
        </a:p>
      </dgm:t>
    </dgm:pt>
    <dgm:pt modelId="{98DCCDD9-5C54-4DF3-B55C-E07580A3FD5F}" type="pres">
      <dgm:prSet presAssocID="{48D4AE81-1A8F-475A-85A0-AD289E8F9870}" presName="cycle" presStyleCnt="0">
        <dgm:presLayoutVars>
          <dgm:dir/>
          <dgm:resizeHandles val="exact"/>
        </dgm:presLayoutVars>
      </dgm:prSet>
      <dgm:spPr/>
    </dgm:pt>
    <dgm:pt modelId="{F5501AA2-5C50-400E-A016-A118825C2E18}" type="pres">
      <dgm:prSet presAssocID="{0E4F6DAE-708B-4A26-BB47-FEA53E6A5D37}" presName="node" presStyleLbl="node1" presStyleIdx="0" presStyleCnt="5">
        <dgm:presLayoutVars>
          <dgm:bulletEnabled val="1"/>
        </dgm:presLayoutVars>
      </dgm:prSet>
      <dgm:spPr/>
    </dgm:pt>
    <dgm:pt modelId="{D74C3C90-5232-4048-BBFB-06512D60E0EC}" type="pres">
      <dgm:prSet presAssocID="{7D1E3B61-1B9F-4A24-9CAC-0BF6028C554A}" presName="sibTrans" presStyleLbl="sibTrans2D1" presStyleIdx="0" presStyleCnt="5"/>
      <dgm:spPr/>
    </dgm:pt>
    <dgm:pt modelId="{A354B731-3537-4039-8721-0294640290CE}" type="pres">
      <dgm:prSet presAssocID="{7D1E3B61-1B9F-4A24-9CAC-0BF6028C554A}" presName="connectorText" presStyleLbl="sibTrans2D1" presStyleIdx="0" presStyleCnt="5"/>
      <dgm:spPr/>
    </dgm:pt>
    <dgm:pt modelId="{511F9158-EB21-4F12-985D-6D7A730C6927}" type="pres">
      <dgm:prSet presAssocID="{E13C9CCB-0CA1-491D-A3C0-0D9DE958CDD0}" presName="node" presStyleLbl="node1" presStyleIdx="1" presStyleCnt="5">
        <dgm:presLayoutVars>
          <dgm:bulletEnabled val="1"/>
        </dgm:presLayoutVars>
      </dgm:prSet>
      <dgm:spPr/>
    </dgm:pt>
    <dgm:pt modelId="{07990F02-3B1E-4206-BAAF-3B71FD5E3E72}" type="pres">
      <dgm:prSet presAssocID="{4B8374E5-989A-47A4-95E3-38115D556BDA}" presName="sibTrans" presStyleLbl="sibTrans2D1" presStyleIdx="1" presStyleCnt="5"/>
      <dgm:spPr/>
    </dgm:pt>
    <dgm:pt modelId="{C198C2F4-4E54-4EEA-B497-5E2E674F8F41}" type="pres">
      <dgm:prSet presAssocID="{4B8374E5-989A-47A4-95E3-38115D556BDA}" presName="connectorText" presStyleLbl="sibTrans2D1" presStyleIdx="1" presStyleCnt="5"/>
      <dgm:spPr/>
    </dgm:pt>
    <dgm:pt modelId="{CA1FC6CF-6C11-421E-AE62-5E71D23FAB9A}" type="pres">
      <dgm:prSet presAssocID="{726A26A9-AC7D-490E-A651-8ED72F6B527F}" presName="node" presStyleLbl="node1" presStyleIdx="2" presStyleCnt="5">
        <dgm:presLayoutVars>
          <dgm:bulletEnabled val="1"/>
        </dgm:presLayoutVars>
      </dgm:prSet>
      <dgm:spPr/>
    </dgm:pt>
    <dgm:pt modelId="{B53F845B-A69A-4BF3-ACF0-F7E80F704DA4}" type="pres">
      <dgm:prSet presAssocID="{53F4DFAF-A6B7-4DA7-A248-5211DBB7AB92}" presName="sibTrans" presStyleLbl="sibTrans2D1" presStyleIdx="2" presStyleCnt="5"/>
      <dgm:spPr/>
    </dgm:pt>
    <dgm:pt modelId="{8BCE8DC9-2CAC-4C2F-ACB5-11B14B2350C8}" type="pres">
      <dgm:prSet presAssocID="{53F4DFAF-A6B7-4DA7-A248-5211DBB7AB92}" presName="connectorText" presStyleLbl="sibTrans2D1" presStyleIdx="2" presStyleCnt="5"/>
      <dgm:spPr/>
    </dgm:pt>
    <dgm:pt modelId="{6844B5EE-5234-4A3C-B3F6-B3953D0A4B5C}" type="pres">
      <dgm:prSet presAssocID="{0E2197F0-09FB-4FA5-80AD-275EB2FA8D39}" presName="node" presStyleLbl="node1" presStyleIdx="3" presStyleCnt="5">
        <dgm:presLayoutVars>
          <dgm:bulletEnabled val="1"/>
        </dgm:presLayoutVars>
      </dgm:prSet>
      <dgm:spPr/>
    </dgm:pt>
    <dgm:pt modelId="{B17E117B-57FC-41D7-AB1E-E9D78A5046F8}" type="pres">
      <dgm:prSet presAssocID="{2C0A5BF5-5F18-4CFA-99D9-BAFF5E626FC9}" presName="sibTrans" presStyleLbl="sibTrans2D1" presStyleIdx="3" presStyleCnt="5"/>
      <dgm:spPr/>
    </dgm:pt>
    <dgm:pt modelId="{1C688AAC-36B6-4AF1-8942-D4CECB388251}" type="pres">
      <dgm:prSet presAssocID="{2C0A5BF5-5F18-4CFA-99D9-BAFF5E626FC9}" presName="connectorText" presStyleLbl="sibTrans2D1" presStyleIdx="3" presStyleCnt="5"/>
      <dgm:spPr/>
    </dgm:pt>
    <dgm:pt modelId="{3D776BB3-D1C9-4A85-A7B7-82B2445B1DCE}" type="pres">
      <dgm:prSet presAssocID="{8D680003-E492-4D81-A070-BA0684F493CB}" presName="node" presStyleLbl="node1" presStyleIdx="4" presStyleCnt="5">
        <dgm:presLayoutVars>
          <dgm:bulletEnabled val="1"/>
        </dgm:presLayoutVars>
      </dgm:prSet>
      <dgm:spPr/>
    </dgm:pt>
    <dgm:pt modelId="{FE2D58E6-26FD-48B6-BED1-92331C7EC9AD}" type="pres">
      <dgm:prSet presAssocID="{3941A8EB-1FE4-469B-BAA3-4D31F5F6A062}" presName="sibTrans" presStyleLbl="sibTrans2D1" presStyleIdx="4" presStyleCnt="5"/>
      <dgm:spPr/>
    </dgm:pt>
    <dgm:pt modelId="{3BADB95F-C04F-4431-9BD9-30FB6F3584E4}" type="pres">
      <dgm:prSet presAssocID="{3941A8EB-1FE4-469B-BAA3-4D31F5F6A062}" presName="connectorText" presStyleLbl="sibTrans2D1" presStyleIdx="4" presStyleCnt="5"/>
      <dgm:spPr/>
    </dgm:pt>
  </dgm:ptLst>
  <dgm:cxnLst>
    <dgm:cxn modelId="{B851BF0A-988A-4B15-9EB4-EFE2EE54C29D}" type="presOf" srcId="{0E4F6DAE-708B-4A26-BB47-FEA53E6A5D37}" destId="{F5501AA2-5C50-400E-A016-A118825C2E18}" srcOrd="0" destOrd="0" presId="urn:microsoft.com/office/officeart/2005/8/layout/cycle2"/>
    <dgm:cxn modelId="{2D44961A-CDDC-4CDA-99BD-933760D6C57A}" srcId="{48D4AE81-1A8F-475A-85A0-AD289E8F9870}" destId="{8D680003-E492-4D81-A070-BA0684F493CB}" srcOrd="4" destOrd="0" parTransId="{BF0404A8-FD8E-4199-A822-E014B8D99A94}" sibTransId="{3941A8EB-1FE4-469B-BAA3-4D31F5F6A062}"/>
    <dgm:cxn modelId="{F2168220-4514-447D-A75B-6244E4A24554}" type="presOf" srcId="{8D680003-E492-4D81-A070-BA0684F493CB}" destId="{3D776BB3-D1C9-4A85-A7B7-82B2445B1DCE}" srcOrd="0" destOrd="0" presId="urn:microsoft.com/office/officeart/2005/8/layout/cycle2"/>
    <dgm:cxn modelId="{67CB0222-2FA9-41EA-8EAE-9CA81B5BB452}" type="presOf" srcId="{7D1E3B61-1B9F-4A24-9CAC-0BF6028C554A}" destId="{D74C3C90-5232-4048-BBFB-06512D60E0EC}" srcOrd="0" destOrd="0" presId="urn:microsoft.com/office/officeart/2005/8/layout/cycle2"/>
    <dgm:cxn modelId="{F875913B-3A22-4D53-AA51-930017C234B4}" srcId="{48D4AE81-1A8F-475A-85A0-AD289E8F9870}" destId="{726A26A9-AC7D-490E-A651-8ED72F6B527F}" srcOrd="2" destOrd="0" parTransId="{3E03DBC9-F35B-43C9-B22A-42B98322441C}" sibTransId="{53F4DFAF-A6B7-4DA7-A248-5211DBB7AB92}"/>
    <dgm:cxn modelId="{51DDE53E-4F49-4D3C-A2D4-E179DA955F7B}" type="presOf" srcId="{0E2197F0-09FB-4FA5-80AD-275EB2FA8D39}" destId="{6844B5EE-5234-4A3C-B3F6-B3953D0A4B5C}" srcOrd="0" destOrd="0" presId="urn:microsoft.com/office/officeart/2005/8/layout/cycle2"/>
    <dgm:cxn modelId="{1028643F-AC1A-46CA-995E-EE842620FE7A}" srcId="{48D4AE81-1A8F-475A-85A0-AD289E8F9870}" destId="{E13C9CCB-0CA1-491D-A3C0-0D9DE958CDD0}" srcOrd="1" destOrd="0" parTransId="{EDC067E6-A1EE-4051-AEF9-1E32A349FD43}" sibTransId="{4B8374E5-989A-47A4-95E3-38115D556BDA}"/>
    <dgm:cxn modelId="{C3E12774-53AF-418F-A886-2905854003C2}" type="presOf" srcId="{4B8374E5-989A-47A4-95E3-38115D556BDA}" destId="{07990F02-3B1E-4206-BAAF-3B71FD5E3E72}" srcOrd="0" destOrd="0" presId="urn:microsoft.com/office/officeart/2005/8/layout/cycle2"/>
    <dgm:cxn modelId="{2044F755-B4A2-455C-9400-0DBA9CAF84F1}" type="presOf" srcId="{E13C9CCB-0CA1-491D-A3C0-0D9DE958CDD0}" destId="{511F9158-EB21-4F12-985D-6D7A730C6927}" srcOrd="0" destOrd="0" presId="urn:microsoft.com/office/officeart/2005/8/layout/cycle2"/>
    <dgm:cxn modelId="{261DB856-9BE8-4CD2-B5F8-7B3372B2FA33}" srcId="{48D4AE81-1A8F-475A-85A0-AD289E8F9870}" destId="{0E2197F0-09FB-4FA5-80AD-275EB2FA8D39}" srcOrd="3" destOrd="0" parTransId="{9234ECA1-E38B-4497-A5D8-B7F89B7BAE78}" sibTransId="{2C0A5BF5-5F18-4CFA-99D9-BAFF5E626FC9}"/>
    <dgm:cxn modelId="{86816657-2A18-4286-A0BF-752CD0A45F16}" type="presOf" srcId="{53F4DFAF-A6B7-4DA7-A248-5211DBB7AB92}" destId="{8BCE8DC9-2CAC-4C2F-ACB5-11B14B2350C8}" srcOrd="1" destOrd="0" presId="urn:microsoft.com/office/officeart/2005/8/layout/cycle2"/>
    <dgm:cxn modelId="{AC5B5357-6336-4102-A528-0301E130B4E0}" type="presOf" srcId="{4B8374E5-989A-47A4-95E3-38115D556BDA}" destId="{C198C2F4-4E54-4EEA-B497-5E2E674F8F41}" srcOrd="1" destOrd="0" presId="urn:microsoft.com/office/officeart/2005/8/layout/cycle2"/>
    <dgm:cxn modelId="{296B4E92-A55B-4425-832F-9C7A260223D6}" type="presOf" srcId="{3941A8EB-1FE4-469B-BAA3-4D31F5F6A062}" destId="{3BADB95F-C04F-4431-9BD9-30FB6F3584E4}" srcOrd="1" destOrd="0" presId="urn:microsoft.com/office/officeart/2005/8/layout/cycle2"/>
    <dgm:cxn modelId="{340E5AA0-7A3D-4E8D-9070-14FBF1D7C25D}" type="presOf" srcId="{2C0A5BF5-5F18-4CFA-99D9-BAFF5E626FC9}" destId="{1C688AAC-36B6-4AF1-8942-D4CECB388251}" srcOrd="1" destOrd="0" presId="urn:microsoft.com/office/officeart/2005/8/layout/cycle2"/>
    <dgm:cxn modelId="{62DD56B9-4728-44D5-B47C-FD08C0325145}" type="presOf" srcId="{2C0A5BF5-5F18-4CFA-99D9-BAFF5E626FC9}" destId="{B17E117B-57FC-41D7-AB1E-E9D78A5046F8}" srcOrd="0" destOrd="0" presId="urn:microsoft.com/office/officeart/2005/8/layout/cycle2"/>
    <dgm:cxn modelId="{5C574CBF-7452-4DF6-AC03-80AD8FCBA19A}" type="presOf" srcId="{3941A8EB-1FE4-469B-BAA3-4D31F5F6A062}" destId="{FE2D58E6-26FD-48B6-BED1-92331C7EC9AD}" srcOrd="0" destOrd="0" presId="urn:microsoft.com/office/officeart/2005/8/layout/cycle2"/>
    <dgm:cxn modelId="{548F6EBF-0349-4DE2-80E2-86E29E532D5F}" type="presOf" srcId="{48D4AE81-1A8F-475A-85A0-AD289E8F9870}" destId="{98DCCDD9-5C54-4DF3-B55C-E07580A3FD5F}" srcOrd="0" destOrd="0" presId="urn:microsoft.com/office/officeart/2005/8/layout/cycle2"/>
    <dgm:cxn modelId="{82309EC8-6437-444C-BC77-A42D21DCA166}" type="presOf" srcId="{726A26A9-AC7D-490E-A651-8ED72F6B527F}" destId="{CA1FC6CF-6C11-421E-AE62-5E71D23FAB9A}" srcOrd="0" destOrd="0" presId="urn:microsoft.com/office/officeart/2005/8/layout/cycle2"/>
    <dgm:cxn modelId="{B9A0F9C9-5BC9-449A-B1B0-C22B8EDF4897}" type="presOf" srcId="{7D1E3B61-1B9F-4A24-9CAC-0BF6028C554A}" destId="{A354B731-3537-4039-8721-0294640290CE}" srcOrd="1" destOrd="0" presId="urn:microsoft.com/office/officeart/2005/8/layout/cycle2"/>
    <dgm:cxn modelId="{A7C2C2F2-26BA-4006-B541-976EA1FD427B}" srcId="{48D4AE81-1A8F-475A-85A0-AD289E8F9870}" destId="{0E4F6DAE-708B-4A26-BB47-FEA53E6A5D37}" srcOrd="0" destOrd="0" parTransId="{51D27815-6880-4300-B976-FF6CCBFA1FA9}" sibTransId="{7D1E3B61-1B9F-4A24-9CAC-0BF6028C554A}"/>
    <dgm:cxn modelId="{396AA8FF-827F-45D1-99C4-C513147A5670}" type="presOf" srcId="{53F4DFAF-A6B7-4DA7-A248-5211DBB7AB92}" destId="{B53F845B-A69A-4BF3-ACF0-F7E80F704DA4}" srcOrd="0" destOrd="0" presId="urn:microsoft.com/office/officeart/2005/8/layout/cycle2"/>
    <dgm:cxn modelId="{70BB23EB-EE89-47E4-9E68-3B9BFFD7A9F8}" type="presParOf" srcId="{98DCCDD9-5C54-4DF3-B55C-E07580A3FD5F}" destId="{F5501AA2-5C50-400E-A016-A118825C2E18}" srcOrd="0" destOrd="0" presId="urn:microsoft.com/office/officeart/2005/8/layout/cycle2"/>
    <dgm:cxn modelId="{454BCFEC-2BA4-438E-AFA0-3A46B94D45B3}" type="presParOf" srcId="{98DCCDD9-5C54-4DF3-B55C-E07580A3FD5F}" destId="{D74C3C90-5232-4048-BBFB-06512D60E0EC}" srcOrd="1" destOrd="0" presId="urn:microsoft.com/office/officeart/2005/8/layout/cycle2"/>
    <dgm:cxn modelId="{C0BC8AA2-87B9-4552-A4B6-3AA0DFE49170}" type="presParOf" srcId="{D74C3C90-5232-4048-BBFB-06512D60E0EC}" destId="{A354B731-3537-4039-8721-0294640290CE}" srcOrd="0" destOrd="0" presId="urn:microsoft.com/office/officeart/2005/8/layout/cycle2"/>
    <dgm:cxn modelId="{9FB63881-2C10-46BD-A76D-856F9F06906F}" type="presParOf" srcId="{98DCCDD9-5C54-4DF3-B55C-E07580A3FD5F}" destId="{511F9158-EB21-4F12-985D-6D7A730C6927}" srcOrd="2" destOrd="0" presId="urn:microsoft.com/office/officeart/2005/8/layout/cycle2"/>
    <dgm:cxn modelId="{58154886-9E75-4F0B-9DC7-D828997B27DC}" type="presParOf" srcId="{98DCCDD9-5C54-4DF3-B55C-E07580A3FD5F}" destId="{07990F02-3B1E-4206-BAAF-3B71FD5E3E72}" srcOrd="3" destOrd="0" presId="urn:microsoft.com/office/officeart/2005/8/layout/cycle2"/>
    <dgm:cxn modelId="{CFFFDDCD-92B8-483D-9832-657032B9EED7}" type="presParOf" srcId="{07990F02-3B1E-4206-BAAF-3B71FD5E3E72}" destId="{C198C2F4-4E54-4EEA-B497-5E2E674F8F41}" srcOrd="0" destOrd="0" presId="urn:microsoft.com/office/officeart/2005/8/layout/cycle2"/>
    <dgm:cxn modelId="{71EA03B7-D556-4F46-99DA-E2671343EA68}" type="presParOf" srcId="{98DCCDD9-5C54-4DF3-B55C-E07580A3FD5F}" destId="{CA1FC6CF-6C11-421E-AE62-5E71D23FAB9A}" srcOrd="4" destOrd="0" presId="urn:microsoft.com/office/officeart/2005/8/layout/cycle2"/>
    <dgm:cxn modelId="{6B1A9E1E-313A-4A85-BC9F-E40E4C973193}" type="presParOf" srcId="{98DCCDD9-5C54-4DF3-B55C-E07580A3FD5F}" destId="{B53F845B-A69A-4BF3-ACF0-F7E80F704DA4}" srcOrd="5" destOrd="0" presId="urn:microsoft.com/office/officeart/2005/8/layout/cycle2"/>
    <dgm:cxn modelId="{FD199FC4-3810-4D40-A767-B10878A78AC2}" type="presParOf" srcId="{B53F845B-A69A-4BF3-ACF0-F7E80F704DA4}" destId="{8BCE8DC9-2CAC-4C2F-ACB5-11B14B2350C8}" srcOrd="0" destOrd="0" presId="urn:microsoft.com/office/officeart/2005/8/layout/cycle2"/>
    <dgm:cxn modelId="{B0B0D05A-0892-47CA-B368-CA630082B484}" type="presParOf" srcId="{98DCCDD9-5C54-4DF3-B55C-E07580A3FD5F}" destId="{6844B5EE-5234-4A3C-B3F6-B3953D0A4B5C}" srcOrd="6" destOrd="0" presId="urn:microsoft.com/office/officeart/2005/8/layout/cycle2"/>
    <dgm:cxn modelId="{A51D07E4-4877-4FBC-A24E-C953CBF12334}" type="presParOf" srcId="{98DCCDD9-5C54-4DF3-B55C-E07580A3FD5F}" destId="{B17E117B-57FC-41D7-AB1E-E9D78A5046F8}" srcOrd="7" destOrd="0" presId="urn:microsoft.com/office/officeart/2005/8/layout/cycle2"/>
    <dgm:cxn modelId="{FDF71971-FEC1-4DD4-8388-3303CCA32118}" type="presParOf" srcId="{B17E117B-57FC-41D7-AB1E-E9D78A5046F8}" destId="{1C688AAC-36B6-4AF1-8942-D4CECB388251}" srcOrd="0" destOrd="0" presId="urn:microsoft.com/office/officeart/2005/8/layout/cycle2"/>
    <dgm:cxn modelId="{9B70CD5F-9629-4002-A4A7-F20429822D82}" type="presParOf" srcId="{98DCCDD9-5C54-4DF3-B55C-E07580A3FD5F}" destId="{3D776BB3-D1C9-4A85-A7B7-82B2445B1DCE}" srcOrd="8" destOrd="0" presId="urn:microsoft.com/office/officeart/2005/8/layout/cycle2"/>
    <dgm:cxn modelId="{AB285B5D-9117-4D41-8DF5-74469BB853F9}" type="presParOf" srcId="{98DCCDD9-5C54-4DF3-B55C-E07580A3FD5F}" destId="{FE2D58E6-26FD-48B6-BED1-92331C7EC9AD}" srcOrd="9" destOrd="0" presId="urn:microsoft.com/office/officeart/2005/8/layout/cycle2"/>
    <dgm:cxn modelId="{44130517-CC83-45D0-9027-AA927DDC8FB1}" type="presParOf" srcId="{FE2D58E6-26FD-48B6-BED1-92331C7EC9AD}" destId="{3BADB95F-C04F-4431-9BD9-30FB6F3584E4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B46875F-D370-4333-BDBC-BCB780423DD9}" type="doc">
      <dgm:prSet loTypeId="urn:microsoft.com/office/officeart/2005/8/layout/radial6" loCatId="relationship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cs-CZ"/>
        </a:p>
      </dgm:t>
    </dgm:pt>
    <dgm:pt modelId="{FB38E9D4-7433-4486-988E-AC6524108F63}">
      <dgm:prSet phldrT="[Text]"/>
      <dgm:spPr/>
      <dgm:t>
        <a:bodyPr/>
        <a:lstStyle/>
        <a:p>
          <a:r>
            <a:rPr lang="cs-CZ" dirty="0"/>
            <a:t>Moderní psychologie</a:t>
          </a:r>
        </a:p>
      </dgm:t>
    </dgm:pt>
    <dgm:pt modelId="{1009F719-E829-4347-8E30-34D7BB75DC91}" type="parTrans" cxnId="{2088277B-119E-4EAF-B2CF-4EB69C17E24E}">
      <dgm:prSet/>
      <dgm:spPr/>
      <dgm:t>
        <a:bodyPr/>
        <a:lstStyle/>
        <a:p>
          <a:endParaRPr lang="cs-CZ"/>
        </a:p>
      </dgm:t>
    </dgm:pt>
    <dgm:pt modelId="{52FC1FFD-1F8C-4CBA-84CA-548C39D624B5}" type="sibTrans" cxnId="{2088277B-119E-4EAF-B2CF-4EB69C17E24E}">
      <dgm:prSet/>
      <dgm:spPr/>
      <dgm:t>
        <a:bodyPr/>
        <a:lstStyle/>
        <a:p>
          <a:endParaRPr lang="cs-CZ"/>
        </a:p>
      </dgm:t>
    </dgm:pt>
    <dgm:pt modelId="{0ABA1909-1C3C-45E9-8D23-5B6143A3A790}">
      <dgm:prSet phldrT="[Text]" custT="1"/>
      <dgm:spPr/>
      <dgm:t>
        <a:bodyPr/>
        <a:lstStyle/>
        <a:p>
          <a:r>
            <a:rPr lang="cs-CZ" sz="1400" b="1" dirty="0"/>
            <a:t>Psychodynamický </a:t>
          </a:r>
        </a:p>
      </dgm:t>
    </dgm:pt>
    <dgm:pt modelId="{53C085D0-FB52-4645-9648-929FA91A1915}" type="parTrans" cxnId="{14E0ACE5-819E-4CCD-8EFA-E5EF94E813AF}">
      <dgm:prSet/>
      <dgm:spPr/>
      <dgm:t>
        <a:bodyPr/>
        <a:lstStyle/>
        <a:p>
          <a:endParaRPr lang="cs-CZ"/>
        </a:p>
      </dgm:t>
    </dgm:pt>
    <dgm:pt modelId="{32BF4A17-64F3-4D8E-A7CA-9377D83AC2CA}" type="sibTrans" cxnId="{14E0ACE5-819E-4CCD-8EFA-E5EF94E813AF}">
      <dgm:prSet/>
      <dgm:spPr/>
      <dgm:t>
        <a:bodyPr/>
        <a:lstStyle/>
        <a:p>
          <a:endParaRPr lang="cs-CZ"/>
        </a:p>
      </dgm:t>
    </dgm:pt>
    <dgm:pt modelId="{C7429847-DC38-41DF-B8FC-29B2900B7E7F}">
      <dgm:prSet phldrT="[Text]" custT="1"/>
      <dgm:spPr/>
      <dgm:t>
        <a:bodyPr/>
        <a:lstStyle/>
        <a:p>
          <a:r>
            <a:rPr lang="cs-CZ" sz="1400" b="1" dirty="0" err="1"/>
            <a:t>Neobehaviorální</a:t>
          </a:r>
          <a:r>
            <a:rPr lang="cs-CZ" sz="1400" b="1" dirty="0"/>
            <a:t> </a:t>
          </a:r>
        </a:p>
      </dgm:t>
    </dgm:pt>
    <dgm:pt modelId="{B3E15801-1188-4CC7-A014-0DBB718B0242}" type="parTrans" cxnId="{04F01E9E-8FBA-40F0-8698-D805F202DA45}">
      <dgm:prSet/>
      <dgm:spPr/>
      <dgm:t>
        <a:bodyPr/>
        <a:lstStyle/>
        <a:p>
          <a:endParaRPr lang="cs-CZ"/>
        </a:p>
      </dgm:t>
    </dgm:pt>
    <dgm:pt modelId="{40BF2FB6-6ED9-43D9-ADF1-95C262E1DDEF}" type="sibTrans" cxnId="{04F01E9E-8FBA-40F0-8698-D805F202DA45}">
      <dgm:prSet/>
      <dgm:spPr/>
      <dgm:t>
        <a:bodyPr/>
        <a:lstStyle/>
        <a:p>
          <a:endParaRPr lang="cs-CZ"/>
        </a:p>
      </dgm:t>
    </dgm:pt>
    <dgm:pt modelId="{2D6BBA9A-9E99-4213-8375-1E85DA488C16}">
      <dgm:prSet phldrT="[Text]" custT="1"/>
      <dgm:spPr/>
      <dgm:t>
        <a:bodyPr/>
        <a:lstStyle/>
        <a:p>
          <a:r>
            <a:rPr lang="cs-CZ" sz="1400" b="1" dirty="0"/>
            <a:t>Kognitivní </a:t>
          </a:r>
        </a:p>
      </dgm:t>
    </dgm:pt>
    <dgm:pt modelId="{76846374-0973-4331-8E8A-1EECDC44A752}" type="parTrans" cxnId="{A53FD343-172E-491E-9E74-143BFD29A88E}">
      <dgm:prSet/>
      <dgm:spPr/>
      <dgm:t>
        <a:bodyPr/>
        <a:lstStyle/>
        <a:p>
          <a:endParaRPr lang="cs-CZ"/>
        </a:p>
      </dgm:t>
    </dgm:pt>
    <dgm:pt modelId="{F2FB032C-7542-45EB-9001-2A3977271079}" type="sibTrans" cxnId="{A53FD343-172E-491E-9E74-143BFD29A88E}">
      <dgm:prSet/>
      <dgm:spPr/>
      <dgm:t>
        <a:bodyPr/>
        <a:lstStyle/>
        <a:p>
          <a:endParaRPr lang="cs-CZ"/>
        </a:p>
      </dgm:t>
    </dgm:pt>
    <dgm:pt modelId="{9A387D23-EFE3-4777-8370-54D0C1616FF6}">
      <dgm:prSet phldrT="[Text]" custT="1"/>
      <dgm:spPr/>
      <dgm:t>
        <a:bodyPr/>
        <a:lstStyle/>
        <a:p>
          <a:r>
            <a:rPr lang="cs-CZ" sz="1400" b="1" dirty="0"/>
            <a:t>Fenomenologický</a:t>
          </a:r>
        </a:p>
        <a:p>
          <a:r>
            <a:rPr lang="cs-CZ" sz="1100" dirty="0"/>
            <a:t> </a:t>
          </a:r>
        </a:p>
      </dgm:t>
    </dgm:pt>
    <dgm:pt modelId="{8C6BACF1-0DFB-40A4-8EF4-FC5FF5173339}" type="parTrans" cxnId="{A5F4FC5F-2E3A-4F42-A3E5-DEE05D69E7BD}">
      <dgm:prSet/>
      <dgm:spPr/>
      <dgm:t>
        <a:bodyPr/>
        <a:lstStyle/>
        <a:p>
          <a:endParaRPr lang="cs-CZ"/>
        </a:p>
      </dgm:t>
    </dgm:pt>
    <dgm:pt modelId="{58FC300D-BD65-4EEB-8397-822A6AEFC81F}" type="sibTrans" cxnId="{A5F4FC5F-2E3A-4F42-A3E5-DEE05D69E7BD}">
      <dgm:prSet/>
      <dgm:spPr/>
      <dgm:t>
        <a:bodyPr/>
        <a:lstStyle/>
        <a:p>
          <a:endParaRPr lang="cs-CZ"/>
        </a:p>
      </dgm:t>
    </dgm:pt>
    <dgm:pt modelId="{8D0D7F1C-C9A5-4BFE-8329-137A771B3695}">
      <dgm:prSet/>
      <dgm:spPr/>
      <dgm:t>
        <a:bodyPr/>
        <a:lstStyle/>
        <a:p>
          <a:endParaRPr lang="cs-CZ" sz="900" dirty="0"/>
        </a:p>
      </dgm:t>
    </dgm:pt>
    <dgm:pt modelId="{6AF547A8-197E-4EDA-AEA3-865D81DDD271}" type="parTrans" cxnId="{E3931122-FBB9-4890-8311-881F205D49DF}">
      <dgm:prSet/>
      <dgm:spPr/>
      <dgm:t>
        <a:bodyPr/>
        <a:lstStyle/>
        <a:p>
          <a:endParaRPr lang="cs-CZ"/>
        </a:p>
      </dgm:t>
    </dgm:pt>
    <dgm:pt modelId="{39741C11-BD2E-4BD4-9DFC-01E88126F47A}" type="sibTrans" cxnId="{E3931122-FBB9-4890-8311-881F205D49DF}">
      <dgm:prSet/>
      <dgm:spPr/>
      <dgm:t>
        <a:bodyPr/>
        <a:lstStyle/>
        <a:p>
          <a:endParaRPr lang="cs-CZ"/>
        </a:p>
      </dgm:t>
    </dgm:pt>
    <dgm:pt modelId="{E95BC626-8FEA-410B-BBE0-8542E24E0C96}">
      <dgm:prSet phldrT="[Text]" custT="1"/>
      <dgm:spPr/>
      <dgm:t>
        <a:bodyPr/>
        <a:lstStyle/>
        <a:p>
          <a:r>
            <a:rPr lang="cs-CZ" sz="1400" b="1" dirty="0"/>
            <a:t>Biologický </a:t>
          </a:r>
        </a:p>
      </dgm:t>
    </dgm:pt>
    <dgm:pt modelId="{BBEA2F92-37A7-492E-856B-A5D932CF1FF9}" type="parTrans" cxnId="{014124E2-CB91-45CE-917C-D24FF49EAD2E}">
      <dgm:prSet/>
      <dgm:spPr/>
      <dgm:t>
        <a:bodyPr/>
        <a:lstStyle/>
        <a:p>
          <a:endParaRPr lang="cs-CZ"/>
        </a:p>
      </dgm:t>
    </dgm:pt>
    <dgm:pt modelId="{2220FF08-D002-4E48-9C24-7E32769D84BF}" type="sibTrans" cxnId="{014124E2-CB91-45CE-917C-D24FF49EAD2E}">
      <dgm:prSet/>
      <dgm:spPr/>
      <dgm:t>
        <a:bodyPr/>
        <a:lstStyle/>
        <a:p>
          <a:endParaRPr lang="cs-CZ"/>
        </a:p>
      </dgm:t>
    </dgm:pt>
    <dgm:pt modelId="{F20089F3-2B5F-49BF-9951-2B617B163735}">
      <dgm:prSet phldrT="[Text]" custT="1"/>
      <dgm:spPr/>
      <dgm:t>
        <a:bodyPr/>
        <a:lstStyle/>
        <a:p>
          <a:r>
            <a:rPr lang="cs-CZ" sz="1400" b="1" dirty="0" err="1"/>
            <a:t>Gestaltistický</a:t>
          </a:r>
          <a:endParaRPr lang="cs-CZ" sz="1400" b="1" dirty="0"/>
        </a:p>
      </dgm:t>
    </dgm:pt>
    <dgm:pt modelId="{B863E6EF-5D34-43AA-BD87-F6B4B26226A2}" type="parTrans" cxnId="{F5459ECB-D48C-4A95-9000-BA28C0832162}">
      <dgm:prSet/>
      <dgm:spPr/>
      <dgm:t>
        <a:bodyPr/>
        <a:lstStyle/>
        <a:p>
          <a:endParaRPr lang="cs-CZ"/>
        </a:p>
      </dgm:t>
    </dgm:pt>
    <dgm:pt modelId="{7297C5B5-2A43-4493-B115-62D60FBFA46B}" type="sibTrans" cxnId="{F5459ECB-D48C-4A95-9000-BA28C0832162}">
      <dgm:prSet/>
      <dgm:spPr/>
      <dgm:t>
        <a:bodyPr/>
        <a:lstStyle/>
        <a:p>
          <a:endParaRPr lang="cs-CZ"/>
        </a:p>
      </dgm:t>
    </dgm:pt>
    <dgm:pt modelId="{9B0552A5-6B1C-4EA6-84AF-D6A750B609C1}" type="pres">
      <dgm:prSet presAssocID="{8B46875F-D370-4333-BDBC-BCB780423DD9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227A8CE0-817F-418D-A7C4-F3E7BDEB120B}" type="pres">
      <dgm:prSet presAssocID="{FB38E9D4-7433-4486-988E-AC6524108F63}" presName="centerShape" presStyleLbl="node0" presStyleIdx="0" presStyleCnt="1" custScaleX="125270" custLinFactNeighborX="1254" custLinFactNeighborY="-303"/>
      <dgm:spPr/>
    </dgm:pt>
    <dgm:pt modelId="{9329A073-4533-4788-891E-EE71F1A35514}" type="pres">
      <dgm:prSet presAssocID="{0ABA1909-1C3C-45E9-8D23-5B6143A3A790}" presName="node" presStyleLbl="node1" presStyleIdx="0" presStyleCnt="6" custScaleX="190934" custRadScaleRad="104038" custRadScaleInc="17308">
        <dgm:presLayoutVars>
          <dgm:bulletEnabled val="1"/>
        </dgm:presLayoutVars>
      </dgm:prSet>
      <dgm:spPr/>
    </dgm:pt>
    <dgm:pt modelId="{54D82A1F-D4D9-4770-A038-829C6AF1FD1E}" type="pres">
      <dgm:prSet presAssocID="{0ABA1909-1C3C-45E9-8D23-5B6143A3A790}" presName="dummy" presStyleCnt="0"/>
      <dgm:spPr/>
    </dgm:pt>
    <dgm:pt modelId="{E4C6B1D0-6136-48BC-8E38-55A61B7FBC32}" type="pres">
      <dgm:prSet presAssocID="{32BF4A17-64F3-4D8E-A7CA-9377D83AC2CA}" presName="sibTrans" presStyleLbl="sibTrans2D1" presStyleIdx="0" presStyleCnt="6"/>
      <dgm:spPr/>
    </dgm:pt>
    <dgm:pt modelId="{64CB56FB-36EA-49D9-AA45-F8CB5832AE31}" type="pres">
      <dgm:prSet presAssocID="{C7429847-DC38-41DF-B8FC-29B2900B7E7F}" presName="node" presStyleLbl="node1" presStyleIdx="1" presStyleCnt="6" custScaleX="210575" custRadScaleRad="132060" custRadScaleInc="43590">
        <dgm:presLayoutVars>
          <dgm:bulletEnabled val="1"/>
        </dgm:presLayoutVars>
      </dgm:prSet>
      <dgm:spPr/>
    </dgm:pt>
    <dgm:pt modelId="{D94F5A0F-CA12-46E2-A3A2-B672AD0526C3}" type="pres">
      <dgm:prSet presAssocID="{C7429847-DC38-41DF-B8FC-29B2900B7E7F}" presName="dummy" presStyleCnt="0"/>
      <dgm:spPr/>
    </dgm:pt>
    <dgm:pt modelId="{15A610BD-1CE1-49C1-8A4C-2E33A14A239D}" type="pres">
      <dgm:prSet presAssocID="{40BF2FB6-6ED9-43D9-ADF1-95C262E1DDEF}" presName="sibTrans" presStyleLbl="sibTrans2D1" presStyleIdx="1" presStyleCnt="6"/>
      <dgm:spPr/>
    </dgm:pt>
    <dgm:pt modelId="{99059B3B-A13B-407C-9067-51BB0C985D27}" type="pres">
      <dgm:prSet presAssocID="{E95BC626-8FEA-410B-BBE0-8542E24E0C96}" presName="node" presStyleLbl="node1" presStyleIdx="2" presStyleCnt="6" custScaleX="218923" custRadScaleRad="132849" custRadScaleInc="-41805">
        <dgm:presLayoutVars>
          <dgm:bulletEnabled val="1"/>
        </dgm:presLayoutVars>
      </dgm:prSet>
      <dgm:spPr/>
    </dgm:pt>
    <dgm:pt modelId="{7F1DD580-84B1-4E05-9DC6-2BFEF2065A3F}" type="pres">
      <dgm:prSet presAssocID="{E95BC626-8FEA-410B-BBE0-8542E24E0C96}" presName="dummy" presStyleCnt="0"/>
      <dgm:spPr/>
    </dgm:pt>
    <dgm:pt modelId="{65F4101A-526D-4A23-ABFA-85A7397C922C}" type="pres">
      <dgm:prSet presAssocID="{2220FF08-D002-4E48-9C24-7E32769D84BF}" presName="sibTrans" presStyleLbl="sibTrans2D1" presStyleIdx="2" presStyleCnt="6"/>
      <dgm:spPr/>
    </dgm:pt>
    <dgm:pt modelId="{3E985CB8-85FC-4211-93F9-A1D4357DD487}" type="pres">
      <dgm:prSet presAssocID="{F20089F3-2B5F-49BF-9951-2B617B163735}" presName="node" presStyleLbl="node1" presStyleIdx="3" presStyleCnt="6" custScaleX="187552" custRadScaleRad="109005" custRadScaleInc="-23691">
        <dgm:presLayoutVars>
          <dgm:bulletEnabled val="1"/>
        </dgm:presLayoutVars>
      </dgm:prSet>
      <dgm:spPr/>
    </dgm:pt>
    <dgm:pt modelId="{AD14C246-EE2E-4631-B31D-83486B4D5A2C}" type="pres">
      <dgm:prSet presAssocID="{F20089F3-2B5F-49BF-9951-2B617B163735}" presName="dummy" presStyleCnt="0"/>
      <dgm:spPr/>
    </dgm:pt>
    <dgm:pt modelId="{271C81CA-CECD-44D7-BC7A-91329CE3CAA4}" type="pres">
      <dgm:prSet presAssocID="{7297C5B5-2A43-4493-B115-62D60FBFA46B}" presName="sibTrans" presStyleLbl="sibTrans2D1" presStyleIdx="3" presStyleCnt="6"/>
      <dgm:spPr/>
    </dgm:pt>
    <dgm:pt modelId="{2B0BC6B9-98A8-40A0-A721-D6D228621DDC}" type="pres">
      <dgm:prSet presAssocID="{2D6BBA9A-9E99-4213-8375-1E85DA488C16}" presName="node" presStyleLbl="node1" presStyleIdx="4" presStyleCnt="6" custScaleX="202544" custRadScaleRad="124610" custRadScaleInc="24862">
        <dgm:presLayoutVars>
          <dgm:bulletEnabled val="1"/>
        </dgm:presLayoutVars>
      </dgm:prSet>
      <dgm:spPr/>
    </dgm:pt>
    <dgm:pt modelId="{6FA709DE-6723-41B2-847B-690E58F7A3D4}" type="pres">
      <dgm:prSet presAssocID="{2D6BBA9A-9E99-4213-8375-1E85DA488C16}" presName="dummy" presStyleCnt="0"/>
      <dgm:spPr/>
    </dgm:pt>
    <dgm:pt modelId="{678963FD-E986-4302-9DE7-64BC3A92FB0D}" type="pres">
      <dgm:prSet presAssocID="{F2FB032C-7542-45EB-9001-2A3977271079}" presName="sibTrans" presStyleLbl="sibTrans2D1" presStyleIdx="4" presStyleCnt="6"/>
      <dgm:spPr/>
    </dgm:pt>
    <dgm:pt modelId="{AC348892-9047-471C-BEFF-B0A1F8B4CAE9}" type="pres">
      <dgm:prSet presAssocID="{9A387D23-EFE3-4777-8370-54D0C1616FF6}" presName="node" presStyleLbl="node1" presStyleIdx="5" presStyleCnt="6" custScaleX="201224" custRadScaleRad="125583" custRadScaleInc="-37812">
        <dgm:presLayoutVars>
          <dgm:bulletEnabled val="1"/>
        </dgm:presLayoutVars>
      </dgm:prSet>
      <dgm:spPr/>
    </dgm:pt>
    <dgm:pt modelId="{1F3142D4-6698-415A-BE41-FA0DD56D5AF6}" type="pres">
      <dgm:prSet presAssocID="{9A387D23-EFE3-4777-8370-54D0C1616FF6}" presName="dummy" presStyleCnt="0"/>
      <dgm:spPr/>
    </dgm:pt>
    <dgm:pt modelId="{509E14ED-40F6-4648-87ED-8AD732E8DF29}" type="pres">
      <dgm:prSet presAssocID="{58FC300D-BD65-4EEB-8397-822A6AEFC81F}" presName="sibTrans" presStyleLbl="sibTrans2D1" presStyleIdx="5" presStyleCnt="6"/>
      <dgm:spPr/>
    </dgm:pt>
  </dgm:ptLst>
  <dgm:cxnLst>
    <dgm:cxn modelId="{7B8C2504-9023-4580-A60E-0A1E077EA9A9}" type="presOf" srcId="{E95BC626-8FEA-410B-BBE0-8542E24E0C96}" destId="{99059B3B-A13B-407C-9067-51BB0C985D27}" srcOrd="0" destOrd="0" presId="urn:microsoft.com/office/officeart/2005/8/layout/radial6"/>
    <dgm:cxn modelId="{E3931122-FBB9-4890-8311-881F205D49DF}" srcId="{2D6BBA9A-9E99-4213-8375-1E85DA488C16}" destId="{8D0D7F1C-C9A5-4BFE-8329-137A771B3695}" srcOrd="0" destOrd="0" parTransId="{6AF547A8-197E-4EDA-AEA3-865D81DDD271}" sibTransId="{39741C11-BD2E-4BD4-9DFC-01E88126F47A}"/>
    <dgm:cxn modelId="{48DAC124-1599-4C4B-8723-FBC1BD5A6932}" type="presOf" srcId="{40BF2FB6-6ED9-43D9-ADF1-95C262E1DDEF}" destId="{15A610BD-1CE1-49C1-8A4C-2E33A14A239D}" srcOrd="0" destOrd="0" presId="urn:microsoft.com/office/officeart/2005/8/layout/radial6"/>
    <dgm:cxn modelId="{CCE5E229-5239-498B-AC7E-392130D54188}" type="presOf" srcId="{9A387D23-EFE3-4777-8370-54D0C1616FF6}" destId="{AC348892-9047-471C-BEFF-B0A1F8B4CAE9}" srcOrd="0" destOrd="0" presId="urn:microsoft.com/office/officeart/2005/8/layout/radial6"/>
    <dgm:cxn modelId="{A5F4FC5F-2E3A-4F42-A3E5-DEE05D69E7BD}" srcId="{FB38E9D4-7433-4486-988E-AC6524108F63}" destId="{9A387D23-EFE3-4777-8370-54D0C1616FF6}" srcOrd="5" destOrd="0" parTransId="{8C6BACF1-0DFB-40A4-8EF4-FC5FF5173339}" sibTransId="{58FC300D-BD65-4EEB-8397-822A6AEFC81F}"/>
    <dgm:cxn modelId="{E2BD2A43-4B4E-49C8-A0CD-A2F369DD5F9E}" type="presOf" srcId="{F2FB032C-7542-45EB-9001-2A3977271079}" destId="{678963FD-E986-4302-9DE7-64BC3A92FB0D}" srcOrd="0" destOrd="0" presId="urn:microsoft.com/office/officeart/2005/8/layout/radial6"/>
    <dgm:cxn modelId="{A53FD343-172E-491E-9E74-143BFD29A88E}" srcId="{FB38E9D4-7433-4486-988E-AC6524108F63}" destId="{2D6BBA9A-9E99-4213-8375-1E85DA488C16}" srcOrd="4" destOrd="0" parTransId="{76846374-0973-4331-8E8A-1EECDC44A752}" sibTransId="{F2FB032C-7542-45EB-9001-2A3977271079}"/>
    <dgm:cxn modelId="{05564F78-5838-446E-BCD4-FFEA3B316B2F}" type="presOf" srcId="{32BF4A17-64F3-4D8E-A7CA-9377D83AC2CA}" destId="{E4C6B1D0-6136-48BC-8E38-55A61B7FBC32}" srcOrd="0" destOrd="0" presId="urn:microsoft.com/office/officeart/2005/8/layout/radial6"/>
    <dgm:cxn modelId="{2088277B-119E-4EAF-B2CF-4EB69C17E24E}" srcId="{8B46875F-D370-4333-BDBC-BCB780423DD9}" destId="{FB38E9D4-7433-4486-988E-AC6524108F63}" srcOrd="0" destOrd="0" parTransId="{1009F719-E829-4347-8E30-34D7BB75DC91}" sibTransId="{52FC1FFD-1F8C-4CBA-84CA-548C39D624B5}"/>
    <dgm:cxn modelId="{3C3D3F83-C415-4A3B-8015-9B0840796D22}" type="presOf" srcId="{8B46875F-D370-4333-BDBC-BCB780423DD9}" destId="{9B0552A5-6B1C-4EA6-84AF-D6A750B609C1}" srcOrd="0" destOrd="0" presId="urn:microsoft.com/office/officeart/2005/8/layout/radial6"/>
    <dgm:cxn modelId="{79399F92-5731-484F-A7D9-22DF1BD6CBA9}" type="presOf" srcId="{0ABA1909-1C3C-45E9-8D23-5B6143A3A790}" destId="{9329A073-4533-4788-891E-EE71F1A35514}" srcOrd="0" destOrd="0" presId="urn:microsoft.com/office/officeart/2005/8/layout/radial6"/>
    <dgm:cxn modelId="{B5440E9C-5FDA-47D8-9ECB-513B1965F4EA}" type="presOf" srcId="{2D6BBA9A-9E99-4213-8375-1E85DA488C16}" destId="{2B0BC6B9-98A8-40A0-A721-D6D228621DDC}" srcOrd="0" destOrd="0" presId="urn:microsoft.com/office/officeart/2005/8/layout/radial6"/>
    <dgm:cxn modelId="{04F01E9E-8FBA-40F0-8698-D805F202DA45}" srcId="{FB38E9D4-7433-4486-988E-AC6524108F63}" destId="{C7429847-DC38-41DF-B8FC-29B2900B7E7F}" srcOrd="1" destOrd="0" parTransId="{B3E15801-1188-4CC7-A014-0DBB718B0242}" sibTransId="{40BF2FB6-6ED9-43D9-ADF1-95C262E1DDEF}"/>
    <dgm:cxn modelId="{B79A72A0-BD56-48AF-AAC0-807656ED0AD2}" type="presOf" srcId="{7297C5B5-2A43-4493-B115-62D60FBFA46B}" destId="{271C81CA-CECD-44D7-BC7A-91329CE3CAA4}" srcOrd="0" destOrd="0" presId="urn:microsoft.com/office/officeart/2005/8/layout/radial6"/>
    <dgm:cxn modelId="{7D50A8A1-C662-4F81-9753-B6F8D28AE1F6}" type="presOf" srcId="{58FC300D-BD65-4EEB-8397-822A6AEFC81F}" destId="{509E14ED-40F6-4648-87ED-8AD732E8DF29}" srcOrd="0" destOrd="0" presId="urn:microsoft.com/office/officeart/2005/8/layout/radial6"/>
    <dgm:cxn modelId="{F5459ECB-D48C-4A95-9000-BA28C0832162}" srcId="{FB38E9D4-7433-4486-988E-AC6524108F63}" destId="{F20089F3-2B5F-49BF-9951-2B617B163735}" srcOrd="3" destOrd="0" parTransId="{B863E6EF-5D34-43AA-BD87-F6B4B26226A2}" sibTransId="{7297C5B5-2A43-4493-B115-62D60FBFA46B}"/>
    <dgm:cxn modelId="{2806A2D4-5A53-49CC-960D-CD996095DB77}" type="presOf" srcId="{F20089F3-2B5F-49BF-9951-2B617B163735}" destId="{3E985CB8-85FC-4211-93F9-A1D4357DD487}" srcOrd="0" destOrd="0" presId="urn:microsoft.com/office/officeart/2005/8/layout/radial6"/>
    <dgm:cxn modelId="{8DF3F0D8-5680-4AB2-90A6-4E2309A03E00}" type="presOf" srcId="{C7429847-DC38-41DF-B8FC-29B2900B7E7F}" destId="{64CB56FB-36EA-49D9-AA45-F8CB5832AE31}" srcOrd="0" destOrd="0" presId="urn:microsoft.com/office/officeart/2005/8/layout/radial6"/>
    <dgm:cxn modelId="{399142E0-82B3-4E0D-BD3C-D436E697605D}" type="presOf" srcId="{2220FF08-D002-4E48-9C24-7E32769D84BF}" destId="{65F4101A-526D-4A23-ABFA-85A7397C922C}" srcOrd="0" destOrd="0" presId="urn:microsoft.com/office/officeart/2005/8/layout/radial6"/>
    <dgm:cxn modelId="{014124E2-CB91-45CE-917C-D24FF49EAD2E}" srcId="{FB38E9D4-7433-4486-988E-AC6524108F63}" destId="{E95BC626-8FEA-410B-BBE0-8542E24E0C96}" srcOrd="2" destOrd="0" parTransId="{BBEA2F92-37A7-492E-856B-A5D932CF1FF9}" sibTransId="{2220FF08-D002-4E48-9C24-7E32769D84BF}"/>
    <dgm:cxn modelId="{14E0ACE5-819E-4CCD-8EFA-E5EF94E813AF}" srcId="{FB38E9D4-7433-4486-988E-AC6524108F63}" destId="{0ABA1909-1C3C-45E9-8D23-5B6143A3A790}" srcOrd="0" destOrd="0" parTransId="{53C085D0-FB52-4645-9648-929FA91A1915}" sibTransId="{32BF4A17-64F3-4D8E-A7CA-9377D83AC2CA}"/>
    <dgm:cxn modelId="{CCB80CEA-BC4E-4616-877C-89AAFD3A36A7}" type="presOf" srcId="{8D0D7F1C-C9A5-4BFE-8329-137A771B3695}" destId="{2B0BC6B9-98A8-40A0-A721-D6D228621DDC}" srcOrd="0" destOrd="1" presId="urn:microsoft.com/office/officeart/2005/8/layout/radial6"/>
    <dgm:cxn modelId="{B4327FF6-F63D-4DAC-A1F5-56DEDE6330A2}" type="presOf" srcId="{FB38E9D4-7433-4486-988E-AC6524108F63}" destId="{227A8CE0-817F-418D-A7C4-F3E7BDEB120B}" srcOrd="0" destOrd="0" presId="urn:microsoft.com/office/officeart/2005/8/layout/radial6"/>
    <dgm:cxn modelId="{75B75E79-233E-4E4D-ABCE-87F4B7DBD256}" type="presParOf" srcId="{9B0552A5-6B1C-4EA6-84AF-D6A750B609C1}" destId="{227A8CE0-817F-418D-A7C4-F3E7BDEB120B}" srcOrd="0" destOrd="0" presId="urn:microsoft.com/office/officeart/2005/8/layout/radial6"/>
    <dgm:cxn modelId="{414F443A-9150-4CA6-A219-9E5447C315C4}" type="presParOf" srcId="{9B0552A5-6B1C-4EA6-84AF-D6A750B609C1}" destId="{9329A073-4533-4788-891E-EE71F1A35514}" srcOrd="1" destOrd="0" presId="urn:microsoft.com/office/officeart/2005/8/layout/radial6"/>
    <dgm:cxn modelId="{9869B1D1-A4B0-4603-9411-4577F0973924}" type="presParOf" srcId="{9B0552A5-6B1C-4EA6-84AF-D6A750B609C1}" destId="{54D82A1F-D4D9-4770-A038-829C6AF1FD1E}" srcOrd="2" destOrd="0" presId="urn:microsoft.com/office/officeart/2005/8/layout/radial6"/>
    <dgm:cxn modelId="{55506F12-2CDF-4AEB-BF91-E23A81BF457C}" type="presParOf" srcId="{9B0552A5-6B1C-4EA6-84AF-D6A750B609C1}" destId="{E4C6B1D0-6136-48BC-8E38-55A61B7FBC32}" srcOrd="3" destOrd="0" presId="urn:microsoft.com/office/officeart/2005/8/layout/radial6"/>
    <dgm:cxn modelId="{EE3B2009-7705-4E4D-BB08-4182AA9E0196}" type="presParOf" srcId="{9B0552A5-6B1C-4EA6-84AF-D6A750B609C1}" destId="{64CB56FB-36EA-49D9-AA45-F8CB5832AE31}" srcOrd="4" destOrd="0" presId="urn:microsoft.com/office/officeart/2005/8/layout/radial6"/>
    <dgm:cxn modelId="{DDA6DCCD-D4E6-4AA9-8430-BA0CDC30899D}" type="presParOf" srcId="{9B0552A5-6B1C-4EA6-84AF-D6A750B609C1}" destId="{D94F5A0F-CA12-46E2-A3A2-B672AD0526C3}" srcOrd="5" destOrd="0" presId="urn:microsoft.com/office/officeart/2005/8/layout/radial6"/>
    <dgm:cxn modelId="{2362F84D-917A-4F6C-826D-4ECD100A2B82}" type="presParOf" srcId="{9B0552A5-6B1C-4EA6-84AF-D6A750B609C1}" destId="{15A610BD-1CE1-49C1-8A4C-2E33A14A239D}" srcOrd="6" destOrd="0" presId="urn:microsoft.com/office/officeart/2005/8/layout/radial6"/>
    <dgm:cxn modelId="{163180EC-7C16-405D-950D-7C7A74780035}" type="presParOf" srcId="{9B0552A5-6B1C-4EA6-84AF-D6A750B609C1}" destId="{99059B3B-A13B-407C-9067-51BB0C985D27}" srcOrd="7" destOrd="0" presId="urn:microsoft.com/office/officeart/2005/8/layout/radial6"/>
    <dgm:cxn modelId="{9F4D2CA7-7C53-49C1-832F-69CFEC0A7101}" type="presParOf" srcId="{9B0552A5-6B1C-4EA6-84AF-D6A750B609C1}" destId="{7F1DD580-84B1-4E05-9DC6-2BFEF2065A3F}" srcOrd="8" destOrd="0" presId="urn:microsoft.com/office/officeart/2005/8/layout/radial6"/>
    <dgm:cxn modelId="{3587284C-6927-4B27-A328-984099EB7A0F}" type="presParOf" srcId="{9B0552A5-6B1C-4EA6-84AF-D6A750B609C1}" destId="{65F4101A-526D-4A23-ABFA-85A7397C922C}" srcOrd="9" destOrd="0" presId="urn:microsoft.com/office/officeart/2005/8/layout/radial6"/>
    <dgm:cxn modelId="{C65BC84D-FD66-4600-BDD9-21907C1DD228}" type="presParOf" srcId="{9B0552A5-6B1C-4EA6-84AF-D6A750B609C1}" destId="{3E985CB8-85FC-4211-93F9-A1D4357DD487}" srcOrd="10" destOrd="0" presId="urn:microsoft.com/office/officeart/2005/8/layout/radial6"/>
    <dgm:cxn modelId="{A76C7B2D-653A-4CF6-A317-C92FA58A14C3}" type="presParOf" srcId="{9B0552A5-6B1C-4EA6-84AF-D6A750B609C1}" destId="{AD14C246-EE2E-4631-B31D-83486B4D5A2C}" srcOrd="11" destOrd="0" presId="urn:microsoft.com/office/officeart/2005/8/layout/radial6"/>
    <dgm:cxn modelId="{F4C16578-5AEC-46AF-9E37-B148F570A6B5}" type="presParOf" srcId="{9B0552A5-6B1C-4EA6-84AF-D6A750B609C1}" destId="{271C81CA-CECD-44D7-BC7A-91329CE3CAA4}" srcOrd="12" destOrd="0" presId="urn:microsoft.com/office/officeart/2005/8/layout/radial6"/>
    <dgm:cxn modelId="{F8D35035-B066-4CD7-A824-340613C01E6D}" type="presParOf" srcId="{9B0552A5-6B1C-4EA6-84AF-D6A750B609C1}" destId="{2B0BC6B9-98A8-40A0-A721-D6D228621DDC}" srcOrd="13" destOrd="0" presId="urn:microsoft.com/office/officeart/2005/8/layout/radial6"/>
    <dgm:cxn modelId="{1FDF3D35-CBC3-44B2-97D3-0DF8BC4905B6}" type="presParOf" srcId="{9B0552A5-6B1C-4EA6-84AF-D6A750B609C1}" destId="{6FA709DE-6723-41B2-847B-690E58F7A3D4}" srcOrd="14" destOrd="0" presId="urn:microsoft.com/office/officeart/2005/8/layout/radial6"/>
    <dgm:cxn modelId="{EC4AE15E-D537-4677-8D7A-C56E31D08F87}" type="presParOf" srcId="{9B0552A5-6B1C-4EA6-84AF-D6A750B609C1}" destId="{678963FD-E986-4302-9DE7-64BC3A92FB0D}" srcOrd="15" destOrd="0" presId="urn:microsoft.com/office/officeart/2005/8/layout/radial6"/>
    <dgm:cxn modelId="{BE2E3745-0B0E-45B3-A899-D047634A6332}" type="presParOf" srcId="{9B0552A5-6B1C-4EA6-84AF-D6A750B609C1}" destId="{AC348892-9047-471C-BEFF-B0A1F8B4CAE9}" srcOrd="16" destOrd="0" presId="urn:microsoft.com/office/officeart/2005/8/layout/radial6"/>
    <dgm:cxn modelId="{A0094C54-B047-42F1-8580-C67162692BA3}" type="presParOf" srcId="{9B0552A5-6B1C-4EA6-84AF-D6A750B609C1}" destId="{1F3142D4-6698-415A-BE41-FA0DD56D5AF6}" srcOrd="17" destOrd="0" presId="urn:microsoft.com/office/officeart/2005/8/layout/radial6"/>
    <dgm:cxn modelId="{E49A06CE-A5FA-47BE-A797-1970D58B866C}" type="presParOf" srcId="{9B0552A5-6B1C-4EA6-84AF-D6A750B609C1}" destId="{509E14ED-40F6-4648-87ED-8AD732E8DF29}" srcOrd="18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501AA2-5C50-400E-A016-A118825C2E18}">
      <dsp:nvSpPr>
        <dsp:cNvPr id="0" name=""/>
        <dsp:cNvSpPr/>
      </dsp:nvSpPr>
      <dsp:spPr>
        <a:xfrm>
          <a:off x="2434828" y="401"/>
          <a:ext cx="1226343" cy="12263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/>
            <a:t>BIO</a:t>
          </a:r>
        </a:p>
      </dsp:txBody>
      <dsp:txXfrm>
        <a:off x="2614422" y="179995"/>
        <a:ext cx="867155" cy="867155"/>
      </dsp:txXfrm>
    </dsp:sp>
    <dsp:sp modelId="{D74C3C90-5232-4048-BBFB-06512D60E0EC}">
      <dsp:nvSpPr>
        <dsp:cNvPr id="0" name=""/>
        <dsp:cNvSpPr/>
      </dsp:nvSpPr>
      <dsp:spPr>
        <a:xfrm rot="2160000">
          <a:off x="3622675" y="942976"/>
          <a:ext cx="327092" cy="4138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500" kern="1200"/>
        </a:p>
      </dsp:txBody>
      <dsp:txXfrm>
        <a:off x="3632045" y="996915"/>
        <a:ext cx="228964" cy="248335"/>
      </dsp:txXfrm>
    </dsp:sp>
    <dsp:sp modelId="{511F9158-EB21-4F12-985D-6D7A730C6927}">
      <dsp:nvSpPr>
        <dsp:cNvPr id="0" name=""/>
        <dsp:cNvSpPr/>
      </dsp:nvSpPr>
      <dsp:spPr>
        <a:xfrm>
          <a:off x="3926250" y="1083982"/>
          <a:ext cx="1226343" cy="12263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/>
            <a:t>PSYCHO</a:t>
          </a:r>
        </a:p>
      </dsp:txBody>
      <dsp:txXfrm>
        <a:off x="4105844" y="1263576"/>
        <a:ext cx="867155" cy="867155"/>
      </dsp:txXfrm>
    </dsp:sp>
    <dsp:sp modelId="{07990F02-3B1E-4206-BAAF-3B71FD5E3E72}">
      <dsp:nvSpPr>
        <dsp:cNvPr id="0" name=""/>
        <dsp:cNvSpPr/>
      </dsp:nvSpPr>
      <dsp:spPr>
        <a:xfrm rot="6480000">
          <a:off x="4093900" y="2358041"/>
          <a:ext cx="327092" cy="4138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500" kern="1200"/>
        </a:p>
      </dsp:txBody>
      <dsp:txXfrm rot="10800000">
        <a:off x="4158126" y="2394156"/>
        <a:ext cx="228964" cy="248335"/>
      </dsp:txXfrm>
    </dsp:sp>
    <dsp:sp modelId="{CA1FC6CF-6C11-421E-AE62-5E71D23FAB9A}">
      <dsp:nvSpPr>
        <dsp:cNvPr id="0" name=""/>
        <dsp:cNvSpPr/>
      </dsp:nvSpPr>
      <dsp:spPr>
        <a:xfrm>
          <a:off x="3356577" y="2837255"/>
          <a:ext cx="1226343" cy="12263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/>
            <a:t>SOCIO</a:t>
          </a:r>
        </a:p>
      </dsp:txBody>
      <dsp:txXfrm>
        <a:off x="3536171" y="3016849"/>
        <a:ext cx="867155" cy="867155"/>
      </dsp:txXfrm>
    </dsp:sp>
    <dsp:sp modelId="{B53F845B-A69A-4BF3-ACF0-F7E80F704DA4}">
      <dsp:nvSpPr>
        <dsp:cNvPr id="0" name=""/>
        <dsp:cNvSpPr/>
      </dsp:nvSpPr>
      <dsp:spPr>
        <a:xfrm rot="10800000">
          <a:off x="2893711" y="3243481"/>
          <a:ext cx="327092" cy="4138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500" kern="1200"/>
        </a:p>
      </dsp:txBody>
      <dsp:txXfrm rot="10800000">
        <a:off x="2991839" y="3326259"/>
        <a:ext cx="228964" cy="248335"/>
      </dsp:txXfrm>
    </dsp:sp>
    <dsp:sp modelId="{6844B5EE-5234-4A3C-B3F6-B3953D0A4B5C}">
      <dsp:nvSpPr>
        <dsp:cNvPr id="0" name=""/>
        <dsp:cNvSpPr/>
      </dsp:nvSpPr>
      <dsp:spPr>
        <a:xfrm>
          <a:off x="1513078" y="2837255"/>
          <a:ext cx="1226343" cy="12263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/>
            <a:t>ENERGY</a:t>
          </a:r>
        </a:p>
      </dsp:txBody>
      <dsp:txXfrm>
        <a:off x="1692672" y="3016849"/>
        <a:ext cx="867155" cy="867155"/>
      </dsp:txXfrm>
    </dsp:sp>
    <dsp:sp modelId="{B17E117B-57FC-41D7-AB1E-E9D78A5046F8}">
      <dsp:nvSpPr>
        <dsp:cNvPr id="0" name=""/>
        <dsp:cNvSpPr/>
      </dsp:nvSpPr>
      <dsp:spPr>
        <a:xfrm rot="15120000">
          <a:off x="1680728" y="2375649"/>
          <a:ext cx="327092" cy="4138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500" kern="1200"/>
        </a:p>
      </dsp:txBody>
      <dsp:txXfrm rot="10800000">
        <a:off x="1744954" y="2505090"/>
        <a:ext cx="228964" cy="248335"/>
      </dsp:txXfrm>
    </dsp:sp>
    <dsp:sp modelId="{3D776BB3-D1C9-4A85-A7B7-82B2445B1DCE}">
      <dsp:nvSpPr>
        <dsp:cNvPr id="0" name=""/>
        <dsp:cNvSpPr/>
      </dsp:nvSpPr>
      <dsp:spPr>
        <a:xfrm>
          <a:off x="943405" y="1083982"/>
          <a:ext cx="1226343" cy="12263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/>
            <a:t>SPIRIT</a:t>
          </a:r>
        </a:p>
      </dsp:txBody>
      <dsp:txXfrm>
        <a:off x="1122999" y="1263576"/>
        <a:ext cx="867155" cy="867155"/>
      </dsp:txXfrm>
    </dsp:sp>
    <dsp:sp modelId="{FE2D58E6-26FD-48B6-BED1-92331C7EC9AD}">
      <dsp:nvSpPr>
        <dsp:cNvPr id="0" name=""/>
        <dsp:cNvSpPr/>
      </dsp:nvSpPr>
      <dsp:spPr>
        <a:xfrm rot="19440000">
          <a:off x="2131253" y="953859"/>
          <a:ext cx="327092" cy="4138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500" kern="1200"/>
        </a:p>
      </dsp:txBody>
      <dsp:txXfrm>
        <a:off x="2140623" y="1065476"/>
        <a:ext cx="228964" cy="24833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9E14ED-40F6-4648-87ED-8AD732E8DF29}">
      <dsp:nvSpPr>
        <dsp:cNvPr id="0" name=""/>
        <dsp:cNvSpPr/>
      </dsp:nvSpPr>
      <dsp:spPr>
        <a:xfrm>
          <a:off x="2986653" y="476666"/>
          <a:ext cx="3952965" cy="3952965"/>
        </a:xfrm>
        <a:prstGeom prst="blockArc">
          <a:avLst>
            <a:gd name="adj1" fmla="val 12312573"/>
            <a:gd name="adj2" fmla="val 17315495"/>
            <a:gd name="adj3" fmla="val 4534"/>
          </a:avLst>
        </a:prstGeom>
        <a:gradFill rotWithShape="0">
          <a:gsLst>
            <a:gs pos="0">
              <a:schemeClr val="accent2">
                <a:hueOff val="2746340"/>
                <a:satOff val="-48808"/>
                <a:lumOff val="1569"/>
                <a:alphaOff val="0"/>
                <a:tint val="65000"/>
                <a:lumMod val="110000"/>
              </a:schemeClr>
            </a:gs>
            <a:gs pos="88000">
              <a:schemeClr val="accent2">
                <a:hueOff val="2746340"/>
                <a:satOff val="-48808"/>
                <a:lumOff val="1569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78963FD-E986-4302-9DE7-64BC3A92FB0D}">
      <dsp:nvSpPr>
        <dsp:cNvPr id="0" name=""/>
        <dsp:cNvSpPr/>
      </dsp:nvSpPr>
      <dsp:spPr>
        <a:xfrm>
          <a:off x="2937679" y="573537"/>
          <a:ext cx="3952965" cy="3952965"/>
        </a:xfrm>
        <a:prstGeom prst="blockArc">
          <a:avLst>
            <a:gd name="adj1" fmla="val 8878006"/>
            <a:gd name="adj2" fmla="val 12505777"/>
            <a:gd name="adj3" fmla="val 4534"/>
          </a:avLst>
        </a:prstGeom>
        <a:gradFill rotWithShape="0">
          <a:gsLst>
            <a:gs pos="0">
              <a:schemeClr val="accent2">
                <a:hueOff val="2197072"/>
                <a:satOff val="-39046"/>
                <a:lumOff val="1255"/>
                <a:alphaOff val="0"/>
                <a:tint val="65000"/>
                <a:lumMod val="110000"/>
              </a:schemeClr>
            </a:gs>
            <a:gs pos="88000">
              <a:schemeClr val="accent2">
                <a:hueOff val="2197072"/>
                <a:satOff val="-39046"/>
                <a:lumOff val="1255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271C81CA-CECD-44D7-BC7A-91329CE3CAA4}">
      <dsp:nvSpPr>
        <dsp:cNvPr id="0" name=""/>
        <dsp:cNvSpPr/>
      </dsp:nvSpPr>
      <dsp:spPr>
        <a:xfrm>
          <a:off x="3007166" y="694039"/>
          <a:ext cx="3952965" cy="3952965"/>
        </a:xfrm>
        <a:prstGeom prst="blockArc">
          <a:avLst>
            <a:gd name="adj1" fmla="val 4224099"/>
            <a:gd name="adj2" fmla="val 9125614"/>
            <a:gd name="adj3" fmla="val 4534"/>
          </a:avLst>
        </a:prstGeom>
        <a:gradFill rotWithShape="0">
          <a:gsLst>
            <a:gs pos="0">
              <a:schemeClr val="accent2">
                <a:hueOff val="1647804"/>
                <a:satOff val="-29285"/>
                <a:lumOff val="941"/>
                <a:alphaOff val="0"/>
                <a:tint val="65000"/>
                <a:lumMod val="110000"/>
              </a:schemeClr>
            </a:gs>
            <a:gs pos="88000">
              <a:schemeClr val="accent2">
                <a:hueOff val="1647804"/>
                <a:satOff val="-29285"/>
                <a:lumOff val="941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5F4101A-526D-4A23-ABFA-85A7397C922C}">
      <dsp:nvSpPr>
        <dsp:cNvPr id="0" name=""/>
        <dsp:cNvSpPr/>
      </dsp:nvSpPr>
      <dsp:spPr>
        <a:xfrm>
          <a:off x="4147085" y="645835"/>
          <a:ext cx="3952965" cy="3952965"/>
        </a:xfrm>
        <a:prstGeom prst="blockArc">
          <a:avLst>
            <a:gd name="adj1" fmla="val 1626620"/>
            <a:gd name="adj2" fmla="val 6285326"/>
            <a:gd name="adj3" fmla="val 4534"/>
          </a:avLst>
        </a:prstGeom>
        <a:gradFill rotWithShape="0">
          <a:gsLst>
            <a:gs pos="0">
              <a:schemeClr val="accent2">
                <a:hueOff val="1098536"/>
                <a:satOff val="-19523"/>
                <a:lumOff val="628"/>
                <a:alphaOff val="0"/>
                <a:tint val="65000"/>
                <a:lumMod val="110000"/>
              </a:schemeClr>
            </a:gs>
            <a:gs pos="88000">
              <a:schemeClr val="accent2">
                <a:hueOff val="1098536"/>
                <a:satOff val="-19523"/>
                <a:lumOff val="628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15A610BD-1CE1-49C1-8A4C-2E33A14A239D}">
      <dsp:nvSpPr>
        <dsp:cNvPr id="0" name=""/>
        <dsp:cNvSpPr/>
      </dsp:nvSpPr>
      <dsp:spPr>
        <a:xfrm>
          <a:off x="4172676" y="597545"/>
          <a:ext cx="3952965" cy="3952965"/>
        </a:xfrm>
        <a:prstGeom prst="blockArc">
          <a:avLst>
            <a:gd name="adj1" fmla="val 19845443"/>
            <a:gd name="adj2" fmla="val 1723886"/>
            <a:gd name="adj3" fmla="val 4534"/>
          </a:avLst>
        </a:prstGeom>
        <a:gradFill rotWithShape="0">
          <a:gsLst>
            <a:gs pos="0">
              <a:schemeClr val="accent2">
                <a:hueOff val="549268"/>
                <a:satOff val="-9762"/>
                <a:lumOff val="314"/>
                <a:alphaOff val="0"/>
                <a:tint val="65000"/>
                <a:lumMod val="110000"/>
              </a:schemeClr>
            </a:gs>
            <a:gs pos="88000">
              <a:schemeClr val="accent2">
                <a:hueOff val="549268"/>
                <a:satOff val="-9762"/>
                <a:lumOff val="314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4C6B1D0-6136-48BC-8E38-55A61B7FBC32}">
      <dsp:nvSpPr>
        <dsp:cNvPr id="0" name=""/>
        <dsp:cNvSpPr/>
      </dsp:nvSpPr>
      <dsp:spPr>
        <a:xfrm>
          <a:off x="4124414" y="505630"/>
          <a:ext cx="3952965" cy="3952965"/>
        </a:xfrm>
        <a:prstGeom prst="blockArc">
          <a:avLst>
            <a:gd name="adj1" fmla="val 15259498"/>
            <a:gd name="adj2" fmla="val 20030222"/>
            <a:gd name="adj3" fmla="val 4534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2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227A8CE0-817F-418D-A7C4-F3E7BDEB120B}">
      <dsp:nvSpPr>
        <dsp:cNvPr id="0" name=""/>
        <dsp:cNvSpPr/>
      </dsp:nvSpPr>
      <dsp:spPr>
        <a:xfrm>
          <a:off x="4392493" y="1655615"/>
          <a:ext cx="2227207" cy="177792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 dirty="0"/>
            <a:t>Moderní psychologie</a:t>
          </a:r>
        </a:p>
      </dsp:txBody>
      <dsp:txXfrm>
        <a:off x="4718660" y="1915986"/>
        <a:ext cx="1574873" cy="1257184"/>
      </dsp:txXfrm>
    </dsp:sp>
    <dsp:sp modelId="{9329A073-4533-4788-891E-EE71F1A35514}">
      <dsp:nvSpPr>
        <dsp:cNvPr id="0" name=""/>
        <dsp:cNvSpPr/>
      </dsp:nvSpPr>
      <dsp:spPr>
        <a:xfrm>
          <a:off x="4390861" y="0"/>
          <a:ext cx="2376265" cy="1244548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2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b="1" kern="1200" dirty="0"/>
            <a:t>Psychodynamický </a:t>
          </a:r>
        </a:p>
      </dsp:txBody>
      <dsp:txXfrm>
        <a:off x="4738857" y="182260"/>
        <a:ext cx="1680273" cy="880028"/>
      </dsp:txXfrm>
    </dsp:sp>
    <dsp:sp modelId="{64CB56FB-36EA-49D9-AA45-F8CB5832AE31}">
      <dsp:nvSpPr>
        <dsp:cNvPr id="0" name=""/>
        <dsp:cNvSpPr/>
      </dsp:nvSpPr>
      <dsp:spPr>
        <a:xfrm>
          <a:off x="6524309" y="1008111"/>
          <a:ext cx="2620707" cy="1244548"/>
        </a:xfrm>
        <a:prstGeom prst="ellipse">
          <a:avLst/>
        </a:prstGeom>
        <a:gradFill rotWithShape="0">
          <a:gsLst>
            <a:gs pos="0">
              <a:schemeClr val="accent2">
                <a:hueOff val="549268"/>
                <a:satOff val="-9762"/>
                <a:lumOff val="314"/>
                <a:alphaOff val="0"/>
                <a:tint val="65000"/>
                <a:lumMod val="110000"/>
              </a:schemeClr>
            </a:gs>
            <a:gs pos="88000">
              <a:schemeClr val="accent2">
                <a:hueOff val="549268"/>
                <a:satOff val="-9762"/>
                <a:lumOff val="314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b="1" kern="1200" dirty="0" err="1"/>
            <a:t>Neobehaviorální</a:t>
          </a:r>
          <a:r>
            <a:rPr lang="cs-CZ" sz="1400" b="1" kern="1200" dirty="0"/>
            <a:t> </a:t>
          </a:r>
        </a:p>
      </dsp:txBody>
      <dsp:txXfrm>
        <a:off x="6908103" y="1190371"/>
        <a:ext cx="1853119" cy="880028"/>
      </dsp:txXfrm>
    </dsp:sp>
    <dsp:sp modelId="{99059B3B-A13B-407C-9067-51BB0C985D27}">
      <dsp:nvSpPr>
        <dsp:cNvPr id="0" name=""/>
        <dsp:cNvSpPr/>
      </dsp:nvSpPr>
      <dsp:spPr>
        <a:xfrm>
          <a:off x="6480713" y="2880320"/>
          <a:ext cx="2724602" cy="1244548"/>
        </a:xfrm>
        <a:prstGeom prst="ellipse">
          <a:avLst/>
        </a:prstGeom>
        <a:gradFill rotWithShape="0">
          <a:gsLst>
            <a:gs pos="0">
              <a:schemeClr val="accent2">
                <a:hueOff val="1098536"/>
                <a:satOff val="-19523"/>
                <a:lumOff val="628"/>
                <a:alphaOff val="0"/>
                <a:tint val="65000"/>
                <a:lumMod val="110000"/>
              </a:schemeClr>
            </a:gs>
            <a:gs pos="88000">
              <a:schemeClr val="accent2">
                <a:hueOff val="1098536"/>
                <a:satOff val="-19523"/>
                <a:lumOff val="628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b="1" kern="1200" dirty="0"/>
            <a:t>Biologický </a:t>
          </a:r>
        </a:p>
      </dsp:txBody>
      <dsp:txXfrm>
        <a:off x="6879722" y="3062580"/>
        <a:ext cx="1926584" cy="880028"/>
      </dsp:txXfrm>
    </dsp:sp>
    <dsp:sp modelId="{3E985CB8-85FC-4211-93F9-A1D4357DD487}">
      <dsp:nvSpPr>
        <dsp:cNvPr id="0" name=""/>
        <dsp:cNvSpPr/>
      </dsp:nvSpPr>
      <dsp:spPr>
        <a:xfrm>
          <a:off x="4464494" y="3868019"/>
          <a:ext cx="2334175" cy="1244548"/>
        </a:xfrm>
        <a:prstGeom prst="ellipse">
          <a:avLst/>
        </a:prstGeom>
        <a:gradFill rotWithShape="0">
          <a:gsLst>
            <a:gs pos="0">
              <a:schemeClr val="accent2">
                <a:hueOff val="1647804"/>
                <a:satOff val="-29285"/>
                <a:lumOff val="941"/>
                <a:alphaOff val="0"/>
                <a:tint val="65000"/>
                <a:lumMod val="110000"/>
              </a:schemeClr>
            </a:gs>
            <a:gs pos="88000">
              <a:schemeClr val="accent2">
                <a:hueOff val="1647804"/>
                <a:satOff val="-29285"/>
                <a:lumOff val="941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b="1" kern="1200" dirty="0" err="1"/>
            <a:t>Gestaltistický</a:t>
          </a:r>
          <a:endParaRPr lang="cs-CZ" sz="1400" b="1" kern="1200" dirty="0"/>
        </a:p>
      </dsp:txBody>
      <dsp:txXfrm>
        <a:off x="4806326" y="4050279"/>
        <a:ext cx="1650511" cy="880028"/>
      </dsp:txXfrm>
    </dsp:sp>
    <dsp:sp modelId="{2B0BC6B9-98A8-40A0-A721-D6D228621DDC}">
      <dsp:nvSpPr>
        <dsp:cNvPr id="0" name=""/>
        <dsp:cNvSpPr/>
      </dsp:nvSpPr>
      <dsp:spPr>
        <a:xfrm>
          <a:off x="2016220" y="2952330"/>
          <a:ext cx="2520757" cy="1244548"/>
        </a:xfrm>
        <a:prstGeom prst="ellipse">
          <a:avLst/>
        </a:prstGeom>
        <a:gradFill rotWithShape="0">
          <a:gsLst>
            <a:gs pos="0">
              <a:schemeClr val="accent2">
                <a:hueOff val="2197072"/>
                <a:satOff val="-39046"/>
                <a:lumOff val="1255"/>
                <a:alphaOff val="0"/>
                <a:tint val="65000"/>
                <a:lumMod val="110000"/>
              </a:schemeClr>
            </a:gs>
            <a:gs pos="88000">
              <a:schemeClr val="accent2">
                <a:hueOff val="2197072"/>
                <a:satOff val="-39046"/>
                <a:lumOff val="1255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b="1" kern="1200" dirty="0"/>
            <a:t>Kognitivní 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cs-CZ" sz="900" kern="1200" dirty="0"/>
        </a:p>
      </dsp:txBody>
      <dsp:txXfrm>
        <a:off x="2385376" y="3134590"/>
        <a:ext cx="1782445" cy="880028"/>
      </dsp:txXfrm>
    </dsp:sp>
    <dsp:sp modelId="{AC348892-9047-471C-BEFF-B0A1F8B4CAE9}">
      <dsp:nvSpPr>
        <dsp:cNvPr id="0" name=""/>
        <dsp:cNvSpPr/>
      </dsp:nvSpPr>
      <dsp:spPr>
        <a:xfrm>
          <a:off x="1963273" y="1008114"/>
          <a:ext cx="2504329" cy="1244548"/>
        </a:xfrm>
        <a:prstGeom prst="ellipse">
          <a:avLst/>
        </a:prstGeom>
        <a:gradFill rotWithShape="0">
          <a:gsLst>
            <a:gs pos="0">
              <a:schemeClr val="accent2">
                <a:hueOff val="2746340"/>
                <a:satOff val="-48808"/>
                <a:lumOff val="1569"/>
                <a:alphaOff val="0"/>
                <a:tint val="65000"/>
                <a:lumMod val="110000"/>
              </a:schemeClr>
            </a:gs>
            <a:gs pos="88000">
              <a:schemeClr val="accent2">
                <a:hueOff val="2746340"/>
                <a:satOff val="-48808"/>
                <a:lumOff val="1569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b="1" kern="1200" dirty="0"/>
            <a:t>Fenomenologický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kern="1200" dirty="0"/>
            <a:t> </a:t>
          </a:r>
        </a:p>
      </dsp:txBody>
      <dsp:txXfrm>
        <a:off x="2330023" y="1190374"/>
        <a:ext cx="1770829" cy="8800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F0CE85F9-C5B0-429D-828B-FA3B91D1019F}" type="datetimeFigureOut">
              <a:rPr lang="cs-CZ"/>
              <a:pPr>
                <a:defRPr/>
              </a:pPr>
              <a:t>21.09.2025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noProof="0"/>
              <a:t>Kliknutím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2FE19A07-D9E2-4E50-A6F7-49CF958C81A5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30115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jeco.cz/index.php?s_term=&amp;s_lang=2&amp;detail=1&amp;id_desc=17434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/>
          </a:p>
        </p:txBody>
      </p:sp>
      <p:sp>
        <p:nvSpPr>
          <p:cNvPr id="41987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E3FE4CE-FE66-45DF-8A17-0376A9CE45B3}" type="slidenum">
              <a:rPr lang="cs-CZ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cs-CZ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63335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0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cs-CZ"/>
              <a:t>Řeší otázku vztahů mezi velikostí (intenzitou) podnětu a odpovídajícím počitkem </a:t>
            </a:r>
          </a:p>
          <a:p>
            <a:pPr>
              <a:spcBef>
                <a:spcPct val="0"/>
              </a:spcBef>
            </a:pPr>
            <a:r>
              <a:rPr lang="cs-CZ"/>
              <a:t>(studium tzv. podnětových prahů), dále pak  otázku doby trvání vzniku počitku v </a:t>
            </a:r>
          </a:p>
          <a:p>
            <a:pPr>
              <a:spcBef>
                <a:spcPct val="0"/>
              </a:spcBef>
            </a:pPr>
            <a:r>
              <a:rPr lang="cs-CZ"/>
              <a:t>závislosti na době působení podnětu (studium tzv. reakčního času).</a:t>
            </a:r>
          </a:p>
          <a:p>
            <a:pPr>
              <a:spcBef>
                <a:spcPct val="0"/>
              </a:spcBef>
            </a:pPr>
            <a:r>
              <a:rPr lang="cs-CZ"/>
              <a:t> V první oblasti stanovila psychofyzika dolní práh podnětu </a:t>
            </a:r>
          </a:p>
          <a:p>
            <a:pPr>
              <a:spcBef>
                <a:spcPct val="0"/>
              </a:spcBef>
            </a:pPr>
            <a:r>
              <a:rPr lang="cs-CZ"/>
              <a:t>(nejmenší velikost podnětu vyvolávající počitek) a horní práh podnětu </a:t>
            </a:r>
          </a:p>
          <a:p>
            <a:pPr>
              <a:spcBef>
                <a:spcPct val="0"/>
              </a:spcBef>
            </a:pPr>
            <a:r>
              <a:rPr lang="cs-CZ"/>
              <a:t>(maximální velikost podnětu vyvolávající ještě počitek) jako absolutní počitkové prahy, </a:t>
            </a:r>
          </a:p>
          <a:p>
            <a:pPr>
              <a:spcBef>
                <a:spcPct val="0"/>
              </a:spcBef>
            </a:pPr>
            <a:r>
              <a:rPr lang="cs-CZ"/>
              <a:t>dané schopností </a:t>
            </a:r>
            <a:r>
              <a:rPr lang="cs-CZ" u="sng">
                <a:hlinkClick r:id="rId3"/>
              </a:rPr>
              <a:t>čití</a:t>
            </a:r>
            <a:r>
              <a:rPr lang="cs-CZ"/>
              <a:t> (čivostí) organismu</a:t>
            </a:r>
          </a:p>
          <a:p>
            <a:pPr>
              <a:spcBef>
                <a:spcPct val="0"/>
              </a:spcBef>
            </a:pPr>
            <a:r>
              <a:rPr lang="cs-CZ"/>
              <a:t>Řeší otázku vztahů mezi velikostí (intenzitou) podnětu a odpovídajícím počitkem </a:t>
            </a:r>
          </a:p>
          <a:p>
            <a:pPr>
              <a:spcBef>
                <a:spcPct val="0"/>
              </a:spcBef>
            </a:pPr>
            <a:r>
              <a:rPr lang="cs-CZ"/>
              <a:t>(studium tzv. podnětových prahů), dále pak  otázku doby trvání vzniku počitku v </a:t>
            </a:r>
          </a:p>
          <a:p>
            <a:pPr>
              <a:spcBef>
                <a:spcPct val="0"/>
              </a:spcBef>
            </a:pPr>
            <a:r>
              <a:rPr lang="cs-CZ"/>
              <a:t>závislosti na době působení podnětu (studium tzv. reakčního času).</a:t>
            </a:r>
          </a:p>
          <a:p>
            <a:pPr>
              <a:spcBef>
                <a:spcPct val="0"/>
              </a:spcBef>
            </a:pPr>
            <a:r>
              <a:rPr lang="cs-CZ"/>
              <a:t> V první oblasti stanovila psychofyzika dolní práh podnětu </a:t>
            </a:r>
          </a:p>
          <a:p>
            <a:pPr>
              <a:spcBef>
                <a:spcPct val="0"/>
              </a:spcBef>
            </a:pPr>
            <a:r>
              <a:rPr lang="cs-CZ"/>
              <a:t>(nejmenší velikost podnětu vyvolávající počitek) a horní práh podnětu </a:t>
            </a:r>
          </a:p>
          <a:p>
            <a:pPr>
              <a:spcBef>
                <a:spcPct val="0"/>
              </a:spcBef>
            </a:pPr>
            <a:r>
              <a:rPr lang="cs-CZ"/>
              <a:t>(maximální velikost podnětu vyvolávající ještě počitek) jako absolutní počitkové prahy, </a:t>
            </a:r>
          </a:p>
          <a:p>
            <a:pPr>
              <a:spcBef>
                <a:spcPct val="0"/>
              </a:spcBef>
            </a:pPr>
            <a:r>
              <a:rPr lang="cs-CZ"/>
              <a:t>dané schopností </a:t>
            </a:r>
            <a:r>
              <a:rPr lang="cs-CZ" u="sng">
                <a:hlinkClick r:id="rId3"/>
              </a:rPr>
              <a:t>čití</a:t>
            </a:r>
            <a:r>
              <a:rPr lang="cs-CZ"/>
              <a:t> (čivostí) organismu</a:t>
            </a:r>
          </a:p>
          <a:p>
            <a:pPr>
              <a:spcBef>
                <a:spcPct val="0"/>
              </a:spcBef>
            </a:pPr>
            <a:endParaRPr lang="cs-CZ"/>
          </a:p>
        </p:txBody>
      </p:sp>
      <p:sp>
        <p:nvSpPr>
          <p:cNvPr id="58371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D88E5C2-79F6-4D13-8817-7A85A117A1A1}" type="slidenum">
              <a:rPr lang="cs-CZ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cs-CZ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1468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4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/>
          </a:p>
        </p:txBody>
      </p:sp>
      <p:sp>
        <p:nvSpPr>
          <p:cNvPr id="69635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C72D679-7B03-4441-99E3-10DB77E93DDE}" type="slidenum">
              <a:rPr lang="cs-CZ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cs-CZ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03621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-7938" y="-7938"/>
            <a:ext cx="9169401" cy="6873876"/>
            <a:chOff x="-8466" y="-8468"/>
            <a:chExt cx="9169804" cy="6874935"/>
          </a:xfrm>
        </p:grpSpPr>
        <p:cxnSp>
          <p:nvCxnSpPr>
            <p:cNvPr id="5" name="Straight Connector 16"/>
            <p:cNvCxnSpPr/>
            <p:nvPr/>
          </p:nvCxnSpPr>
          <p:spPr>
            <a:xfrm flipV="1">
              <a:off x="5130498" y="4175239"/>
              <a:ext cx="4022902" cy="2683288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17"/>
            <p:cNvCxnSpPr/>
            <p:nvPr/>
          </p:nvCxnSpPr>
          <p:spPr>
            <a:xfrm>
              <a:off x="7041932" y="-529"/>
              <a:ext cx="1219254" cy="685905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Freeform 18"/>
            <p:cNvSpPr/>
            <p:nvPr/>
          </p:nvSpPr>
          <p:spPr>
            <a:xfrm>
              <a:off x="6891113" y="-529"/>
              <a:ext cx="2270225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19"/>
            <p:cNvSpPr/>
            <p:nvPr/>
          </p:nvSpPr>
          <p:spPr>
            <a:xfrm>
              <a:off x="7205452" y="-8468"/>
              <a:ext cx="1947948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20"/>
            <p:cNvSpPr/>
            <p:nvPr/>
          </p:nvSpPr>
          <p:spPr>
            <a:xfrm>
              <a:off x="6638689" y="3919613"/>
              <a:ext cx="2513123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21"/>
            <p:cNvSpPr/>
            <p:nvPr/>
          </p:nvSpPr>
          <p:spPr>
            <a:xfrm>
              <a:off x="7010180" y="-8468"/>
              <a:ext cx="2143219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22"/>
            <p:cNvSpPr/>
            <p:nvPr/>
          </p:nvSpPr>
          <p:spPr>
            <a:xfrm>
              <a:off x="8296112" y="-8468"/>
              <a:ext cx="857288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23"/>
            <p:cNvSpPr/>
            <p:nvPr/>
          </p:nvSpPr>
          <p:spPr>
            <a:xfrm>
              <a:off x="8077027" y="-8468"/>
              <a:ext cx="1066847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24"/>
            <p:cNvSpPr/>
            <p:nvPr/>
          </p:nvSpPr>
          <p:spPr>
            <a:xfrm>
              <a:off x="8059565" y="4894488"/>
              <a:ext cx="1095423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28"/>
            <p:cNvSpPr/>
            <p:nvPr/>
          </p:nvSpPr>
          <p:spPr>
            <a:xfrm>
              <a:off x="-8466" y="-8468"/>
              <a:ext cx="863639" cy="5698416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lumMod val="75000"/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F060CA-F7CA-4185-AE19-BBF28E5D70DA}" type="datetimeFigureOut">
              <a:rPr lang="cs-CZ"/>
              <a:pPr>
                <a:defRPr/>
              </a:pPr>
              <a:t>21.09.2025</a:t>
            </a:fld>
            <a:endParaRPr lang="cs-CZ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B60094-07A7-4A32-BFD6-C57A708AFBB4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8E656F-E607-48F7-8DB6-4F1EA646FF64}" type="datetimeFigureOut">
              <a:rPr lang="cs-CZ"/>
              <a:pPr>
                <a:defRPr/>
              </a:pPr>
              <a:t>21.09.2025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5B1CBC-59C4-446F-A328-6391672E60FC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3"/>
          <p:cNvSpPr txBox="1"/>
          <p:nvPr/>
        </p:nvSpPr>
        <p:spPr>
          <a:xfrm>
            <a:off x="482600" y="790575"/>
            <a:ext cx="457200" cy="584200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/>
                </a:solidFill>
                <a:latin typeface="Arial"/>
                <a:cs typeface="+mn-cs"/>
              </a:rPr>
              <a:t>“</a:t>
            </a:r>
          </a:p>
        </p:txBody>
      </p:sp>
      <p:sp>
        <p:nvSpPr>
          <p:cNvPr id="6" name="TextBox 24"/>
          <p:cNvSpPr txBox="1"/>
          <p:nvPr/>
        </p:nvSpPr>
        <p:spPr>
          <a:xfrm>
            <a:off x="6748463" y="2886075"/>
            <a:ext cx="457200" cy="585788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/>
                </a:solidFill>
                <a:latin typeface="Arial"/>
                <a:cs typeface="+mn-cs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A61414-214B-44DF-8C2B-D65097862CFE}" type="datetimeFigureOut">
              <a:rPr lang="cs-CZ"/>
              <a:pPr>
                <a:defRPr/>
              </a:pPr>
              <a:t>21.09.2025</a:t>
            </a:fld>
            <a:endParaRPr lang="cs-CZ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32AD7F-7AC0-4CFF-9E7E-A2F2062F2989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6CB2AD-35CC-45F7-AE62-40E824634858}" type="datetimeFigureOut">
              <a:rPr lang="cs-CZ"/>
              <a:pPr>
                <a:defRPr/>
              </a:pPr>
              <a:t>21.09.2025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EE6B72-3CCA-401D-A3A1-18161BA158E8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3"/>
          <p:cNvSpPr txBox="1"/>
          <p:nvPr/>
        </p:nvSpPr>
        <p:spPr>
          <a:xfrm>
            <a:off x="482600" y="790575"/>
            <a:ext cx="457200" cy="584200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/>
                </a:solidFill>
                <a:latin typeface="Arial"/>
                <a:cs typeface="+mn-cs"/>
              </a:rPr>
              <a:t>“</a:t>
            </a:r>
          </a:p>
        </p:txBody>
      </p:sp>
      <p:sp>
        <p:nvSpPr>
          <p:cNvPr id="6" name="TextBox 24"/>
          <p:cNvSpPr txBox="1"/>
          <p:nvPr/>
        </p:nvSpPr>
        <p:spPr>
          <a:xfrm>
            <a:off x="6748463" y="2886075"/>
            <a:ext cx="457200" cy="585788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/>
                </a:solidFill>
                <a:latin typeface="Arial"/>
                <a:cs typeface="+mn-cs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A13981-6380-464D-99A8-F7E7C7115D70}" type="datetimeFigureOut">
              <a:rPr lang="cs-CZ"/>
              <a:pPr>
                <a:defRPr/>
              </a:pPr>
              <a:t>21.09.2025</a:t>
            </a:fld>
            <a:endParaRPr lang="cs-CZ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62D7BA-57B3-40D0-BB76-9380DF5A10F5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5E2581-9CEE-4B0E-BB73-CDEFDA09A767}" type="datetimeFigureOut">
              <a:rPr lang="cs-CZ"/>
              <a:pPr>
                <a:defRPr/>
              </a:pPr>
              <a:t>21.09.2025</a:t>
            </a:fld>
            <a:endParaRPr lang="cs-CZ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F732BF-1FED-44FB-AB8F-F93E76A6AA64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9C3AD6-B470-450C-8F32-07165F47A014}" type="datetimeFigureOut">
              <a:rPr lang="cs-CZ"/>
              <a:pPr>
                <a:defRPr/>
              </a:pPr>
              <a:t>21.09.2025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CBE025-4C81-4404-8EF6-0696106DC89D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53D106-A464-4E9E-BFCB-472B5E79930A}" type="datetimeFigureOut">
              <a:rPr lang="cs-CZ"/>
              <a:pPr>
                <a:defRPr/>
              </a:pPr>
              <a:t>21.09.2025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89809B-2385-414E-A159-ED08E77F148D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5FCDD5-04D2-4064-917F-A1423F098720}" type="datetimeFigureOut">
              <a:rPr lang="cs-CZ"/>
              <a:pPr>
                <a:defRPr/>
              </a:pPr>
              <a:t>21.09.2025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B12899-6A4E-4029-AEA1-6D62EE061831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BD3D29-F907-4E85-86C0-BE030F9CE407}" type="datetimeFigureOut">
              <a:rPr lang="cs-CZ"/>
              <a:pPr>
                <a:defRPr/>
              </a:pPr>
              <a:t>21.09.2025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9583F2-470C-45AF-905C-A71242B2C858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6B3B99-CDB8-49C8-8AD1-C9FBCADC5969}" type="datetimeFigureOut">
              <a:rPr lang="cs-CZ"/>
              <a:pPr>
                <a:defRPr/>
              </a:pPr>
              <a:t>21.09.2025</a:t>
            </a:fld>
            <a:endParaRPr lang="cs-CZ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A0DAE6-9061-418F-BA4A-481E42184595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2C69A2-D790-49CB-9289-A21C38FEEB7A}" type="datetimeFigureOut">
              <a:rPr lang="cs-CZ"/>
              <a:pPr>
                <a:defRPr/>
              </a:pPr>
              <a:t>21.09.2025</a:t>
            </a:fld>
            <a:endParaRPr lang="cs-CZ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7DB3A4-1D6D-4F1F-A126-7ED1A5FE1F2A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7E2597-BFA4-41F0-83C1-CF585A83EC83}" type="datetimeFigureOut">
              <a:rPr lang="cs-CZ"/>
              <a:pPr>
                <a:defRPr/>
              </a:pPr>
              <a:t>21.09.2025</a:t>
            </a:fld>
            <a:endParaRPr lang="cs-CZ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A638A0-91AE-4608-83ED-932A7D6FEC9A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3E4D9F-0203-4CE0-8B1B-FB267D411CE0}" type="datetimeFigureOut">
              <a:rPr lang="cs-CZ"/>
              <a:pPr>
                <a:defRPr/>
              </a:pPr>
              <a:t>21.09.2025</a:t>
            </a:fld>
            <a:endParaRPr lang="cs-CZ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47E768-39E1-4640-8CA5-BE56309F723E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150DB9-7A8A-466D-B4F1-A9836ADF955D}" type="datetimeFigureOut">
              <a:rPr lang="cs-CZ"/>
              <a:pPr>
                <a:defRPr/>
              </a:pPr>
              <a:t>21.09.2025</a:t>
            </a:fld>
            <a:endParaRPr lang="cs-CZ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63AED5-C69A-4D9E-8192-885A2807BB80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cs-CZ" noProof="0"/>
              <a:t>Kliknutím na ikonu přidáte obrázek.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D7402B-539B-404C-8801-CF2489F08F93}" type="datetimeFigureOut">
              <a:rPr lang="cs-CZ"/>
              <a:pPr>
                <a:defRPr/>
              </a:pPr>
              <a:t>21.09.2025</a:t>
            </a:fld>
            <a:endParaRPr lang="cs-CZ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36615C-3538-42FF-817B-AF5B395867F6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4498" name="Group 16"/>
          <p:cNvGrpSpPr>
            <a:grpSpLocks/>
          </p:cNvGrpSpPr>
          <p:nvPr/>
        </p:nvGrpSpPr>
        <p:grpSpPr bwMode="auto">
          <a:xfrm>
            <a:off x="-7938" y="-7938"/>
            <a:ext cx="9169401" cy="6873876"/>
            <a:chOff x="-8467" y="-8468"/>
            <a:chExt cx="9169805" cy="6874935"/>
          </a:xfrm>
        </p:grpSpPr>
        <p:cxnSp>
          <p:nvCxnSpPr>
            <p:cNvPr id="7" name="Straight Connector 6"/>
            <p:cNvCxnSpPr/>
            <p:nvPr/>
          </p:nvCxnSpPr>
          <p:spPr>
            <a:xfrm flipV="1">
              <a:off x="5130497" y="4175239"/>
              <a:ext cx="4022902" cy="2683288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7041932" y="-529"/>
              <a:ext cx="1219254" cy="685905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Freeform 8"/>
            <p:cNvSpPr/>
            <p:nvPr/>
          </p:nvSpPr>
          <p:spPr>
            <a:xfrm>
              <a:off x="-8467" y="4013290"/>
              <a:ext cx="457221" cy="285317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9"/>
            <p:cNvSpPr/>
            <p:nvPr/>
          </p:nvSpPr>
          <p:spPr>
            <a:xfrm>
              <a:off x="6891113" y="-529"/>
              <a:ext cx="2270225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452" y="-8468"/>
              <a:ext cx="1947948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8689" y="3919613"/>
              <a:ext cx="2513124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180" y="-8468"/>
              <a:ext cx="2143219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6112" y="-8468"/>
              <a:ext cx="857288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027" y="-8468"/>
              <a:ext cx="1066847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59564" y="4894488"/>
              <a:ext cx="1095423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34499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609600"/>
            <a:ext cx="6348413" cy="132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23450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2160588"/>
            <a:ext cx="6348413" cy="388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438" y="6042025"/>
            <a:ext cx="6842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2710A4D-8D22-4D19-B738-17602403819D}" type="datetimeFigureOut">
              <a:rPr lang="cs-CZ"/>
              <a:pPr>
                <a:defRPr/>
              </a:pPr>
              <a:t>21.09.2025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042025"/>
            <a:ext cx="462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 dirty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5250" y="6042025"/>
            <a:ext cx="5127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accent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8978464-4F30-425E-B8E2-79DBA3EE47A9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55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6" r:id="rId11"/>
    <p:sldLayoutId id="2147483851" r:id="rId12"/>
    <p:sldLayoutId id="2147483857" r:id="rId13"/>
    <p:sldLayoutId id="2147483852" r:id="rId14"/>
    <p:sldLayoutId id="2147483853" r:id="rId15"/>
    <p:sldLayoutId id="2147483854" r:id="rId16"/>
  </p:sldLayoutIdLst>
  <p:txStyles>
    <p:titleStyle>
      <a:lvl1pPr algn="l" defTabSz="457200" rtl="0" fontAlgn="base"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defTabSz="457200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kern="1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600" kern="1200">
          <a:solidFill>
            <a:srgbClr val="FFFFFF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400" kern="1200">
          <a:solidFill>
            <a:srgbClr val="FFFFFF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200" kern="1200">
          <a:solidFill>
            <a:srgbClr val="FFFFFF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200" kern="12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6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Nadpis 3"/>
          <p:cNvSpPr>
            <a:spLocks noGrp="1"/>
          </p:cNvSpPr>
          <p:nvPr>
            <p:ph type="title"/>
          </p:nvPr>
        </p:nvSpPr>
        <p:spPr>
          <a:xfrm>
            <a:off x="609600" y="2700338"/>
            <a:ext cx="6348413" cy="1827212"/>
          </a:xfrm>
        </p:spPr>
        <p:txBody>
          <a:bodyPr/>
          <a:lstStyle/>
          <a:p>
            <a:r>
              <a:rPr lang="cs-CZ"/>
              <a:t>Determinace lidské psychiky</a:t>
            </a:r>
          </a:p>
        </p:txBody>
      </p:sp>
      <p:sp>
        <p:nvSpPr>
          <p:cNvPr id="39938" name="Zástupný symbol pro text 4"/>
          <p:cNvSpPr>
            <a:spLocks noGrp="1"/>
          </p:cNvSpPr>
          <p:nvPr>
            <p:ph type="body" idx="1"/>
          </p:nvPr>
        </p:nvSpPr>
        <p:spPr>
          <a:xfrm>
            <a:off x="609600" y="4527550"/>
            <a:ext cx="6348413" cy="860425"/>
          </a:xfrm>
        </p:spPr>
        <p:txBody>
          <a:bodyPr/>
          <a:lstStyle/>
          <a:p>
            <a:r>
              <a:rPr lang="cs-CZ" sz="1800"/>
              <a:t>Nature versus nurture</a:t>
            </a:r>
          </a:p>
          <a:p>
            <a:r>
              <a:rPr lang="cs-CZ" sz="1800"/>
              <a:t>Přirozenost versus výchova</a:t>
            </a:r>
          </a:p>
          <a:p>
            <a:r>
              <a:rPr lang="cs-CZ" sz="1800"/>
              <a:t>Dědičnost versus prostředí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5" name="Picture 23" descr="39&#10;7. Spôsoby myslenia&#10;SPOLUPRÁCA A CHÁPANIE MOZGOVÝCH MÁP&#10;MOŽNÁ SPOLUPRÁCA&#10;NEMOŽNÁ SPOLUPRÁCA&#10;NÁROČNÁ SPOLUPRÁCA&#10;stress&#10;a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836613"/>
            <a:ext cx="6329363" cy="47529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Nadpis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8413" cy="1320800"/>
          </a:xfrm>
        </p:spPr>
        <p:txBody>
          <a:bodyPr/>
          <a:lstStyle/>
          <a:p>
            <a:r>
              <a:rPr lang="cs-CZ"/>
              <a:t>Člověk je </a:t>
            </a:r>
          </a:p>
        </p:txBody>
      </p:sp>
      <p:graphicFrame>
        <p:nvGraphicFramePr>
          <p:cNvPr id="3" name="Diagram 2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1203" name="TextovéPole 3"/>
          <p:cNvSpPr txBox="1">
            <a:spLocks noChangeArrowheads="1"/>
          </p:cNvSpPr>
          <p:nvPr/>
        </p:nvSpPr>
        <p:spPr bwMode="auto">
          <a:xfrm>
            <a:off x="4111625" y="3429000"/>
            <a:ext cx="10144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>
                <a:latin typeface="Trebuchet MS" pitchFamily="34" charset="0"/>
              </a:rPr>
              <a:t>BYTOST</a:t>
            </a:r>
          </a:p>
        </p:txBody>
      </p:sp>
      <p:pic>
        <p:nvPicPr>
          <p:cNvPr id="51204" name="Picture 2" descr="Display image coloring-leonard-de-vinci-vitruvian-man-149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92113" y="4267200"/>
            <a:ext cx="2087562" cy="238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5" name="TextovéPole 4"/>
          <p:cNvSpPr txBox="1">
            <a:spLocks noChangeArrowheads="1"/>
          </p:cNvSpPr>
          <p:nvPr/>
        </p:nvSpPr>
        <p:spPr bwMode="auto">
          <a:xfrm>
            <a:off x="2700338" y="6230938"/>
            <a:ext cx="1716087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100">
                <a:latin typeface="Trebuchet MS" pitchFamily="34" charset="0"/>
              </a:rPr>
              <a:t>VITRUVIANOVA FIGURA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Nadpis 3"/>
          <p:cNvSpPr>
            <a:spLocks noGrp="1"/>
          </p:cNvSpPr>
          <p:nvPr>
            <p:ph type="title"/>
          </p:nvPr>
        </p:nvSpPr>
        <p:spPr>
          <a:xfrm>
            <a:off x="609600" y="2700338"/>
            <a:ext cx="6348413" cy="1827212"/>
          </a:xfrm>
        </p:spPr>
        <p:txBody>
          <a:bodyPr/>
          <a:lstStyle/>
          <a:p>
            <a:r>
              <a:rPr lang="cs-CZ"/>
              <a:t>Jak to všechno začalo</a:t>
            </a:r>
            <a:br>
              <a:rPr lang="cs-CZ"/>
            </a:br>
            <a:r>
              <a:rPr lang="cs-CZ"/>
              <a:t>Historie psychologie</a:t>
            </a:r>
          </a:p>
        </p:txBody>
      </p:sp>
      <p:sp>
        <p:nvSpPr>
          <p:cNvPr id="53250" name="Zástupný symbol pro text 1"/>
          <p:cNvSpPr>
            <a:spLocks noGrp="1"/>
          </p:cNvSpPr>
          <p:nvPr>
            <p:ph type="body" idx="1"/>
          </p:nvPr>
        </p:nvSpPr>
        <p:spPr>
          <a:xfrm>
            <a:off x="609600" y="4527550"/>
            <a:ext cx="6348413" cy="860425"/>
          </a:xfrm>
        </p:spPr>
        <p:txBody>
          <a:bodyPr/>
          <a:lstStyle/>
          <a:p>
            <a:r>
              <a:rPr lang="cs-CZ" dirty="0"/>
              <a:t>2. přednáška</a:t>
            </a:r>
          </a:p>
          <a:p>
            <a:r>
              <a:rPr lang="cs-CZ" dirty="0"/>
              <a:t>PhDr. Lenka </a:t>
            </a:r>
            <a:r>
              <a:rPr lang="cs-CZ" dirty="0" err="1"/>
              <a:t>Emrová</a:t>
            </a:r>
            <a:r>
              <a:rPr lang="cs-CZ" dirty="0"/>
              <a:t>, Ph.D.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Nadpis 3"/>
          <p:cNvSpPr>
            <a:spLocks noGrp="1"/>
          </p:cNvSpPr>
          <p:nvPr>
            <p:ph type="title"/>
          </p:nvPr>
        </p:nvSpPr>
        <p:spPr>
          <a:xfrm>
            <a:off x="250825" y="115888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cs-CZ"/>
              <a:t>Psychologie má dlouhou minulost, ale krátkou historii	    </a:t>
            </a:r>
            <a:r>
              <a:rPr lang="cs-CZ" sz="2800"/>
              <a:t>Ebbinghaus 1908</a:t>
            </a:r>
            <a:r>
              <a:rPr lang="cs-CZ"/>
              <a:t>	</a:t>
            </a:r>
            <a:br>
              <a:rPr lang="cs-CZ"/>
            </a:br>
            <a:endParaRPr lang="cs-CZ" sz="2400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395288" y="1341438"/>
            <a:ext cx="6348412" cy="3881437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Předvědecká psychologie je součástí filosofie </a:t>
            </a: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Kořeny má v starověké filosofii, náboženství, medicíně, politice</a:t>
            </a: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Základní otázky týkající se duše,</a:t>
            </a:r>
          </a:p>
          <a:p>
            <a:pPr marL="0" indent="0"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podstaty člověka </a:t>
            </a: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Významní řečtí filozofové</a:t>
            </a:r>
            <a:r>
              <a:rPr lang="cs-CZ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cs-CZ" alt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5. – 4. </a:t>
            </a:r>
            <a:r>
              <a:rPr lang="cs-CZ" altLang="cs-CZ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st.př.n.l</a:t>
            </a:r>
            <a:r>
              <a:rPr lang="cs-CZ" alt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</a:p>
          <a:p>
            <a:pPr marL="0" indent="0"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cs-CZ" alt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filosofové</a:t>
            </a:r>
          </a:p>
          <a:p>
            <a:pPr marL="0" indent="0"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cs-CZ" altLang="cs-CZ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Sokrates, Platón, Aristoteles, Hippokrates</a:t>
            </a: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endParaRPr lang="cs-CZ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4275" name="Obrázek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35750" y="3881438"/>
            <a:ext cx="2447925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6" name="Zástupný symbol pro obsah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87675" y="4875213"/>
            <a:ext cx="1243013" cy="192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7" name="Obrázek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19250" y="4875213"/>
            <a:ext cx="1262063" cy="194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8" name="Obrázek 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7950" y="4953000"/>
            <a:ext cx="1373188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9" name="Obrázek 12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00563" y="4875213"/>
            <a:ext cx="1419225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7" name="Obrázek 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51725" y="4875213"/>
            <a:ext cx="1427163" cy="155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8413" cy="13208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dirty="0"/>
              <a:t>Středověká filosofie </a:t>
            </a:r>
            <a:br>
              <a:rPr lang="cs-CZ" dirty="0"/>
            </a:br>
            <a:r>
              <a:rPr lang="cs-CZ" dirty="0"/>
              <a:t>Jsou schopnosti vrozené nebo získané </a:t>
            </a:r>
          </a:p>
        </p:txBody>
      </p:sp>
      <p:sp>
        <p:nvSpPr>
          <p:cNvPr id="55299" name="Zástupný symbol pro text 3"/>
          <p:cNvSpPr>
            <a:spLocks noGrp="1"/>
          </p:cNvSpPr>
          <p:nvPr>
            <p:ph type="body" idx="1"/>
          </p:nvPr>
        </p:nvSpPr>
        <p:spPr>
          <a:xfrm>
            <a:off x="609600" y="2160588"/>
            <a:ext cx="3090863" cy="576262"/>
          </a:xfrm>
        </p:spPr>
        <p:txBody>
          <a:bodyPr/>
          <a:lstStyle/>
          <a:p>
            <a:r>
              <a:rPr lang="cs-CZ"/>
              <a:t>Nativismus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2"/>
          </p:nvPr>
        </p:nvSpPr>
        <p:spPr>
          <a:xfrm>
            <a:off x="609600" y="2736850"/>
            <a:ext cx="3090863" cy="3305175"/>
          </a:xfrm>
        </p:spPr>
        <p:txBody>
          <a:bodyPr rtlCol="0">
            <a:normAutofit fontScale="85000" lnSpcReduction="20000"/>
          </a:bodyPr>
          <a:lstStyle/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cs-CZ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Decartes</a:t>
            </a: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– </a:t>
            </a:r>
            <a:r>
              <a:rPr lang="cs-CZ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Cogito ergo sum –“Myslím tedy jsem“</a:t>
            </a: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cs-CZ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Člověk přichází na svět s vrozenou základnou vědomostí a pochopením reality, může docílit znalostí a chápaní světa pečlivým logickým myšlením</a:t>
            </a: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cs-CZ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Zavedl </a:t>
            </a:r>
            <a:r>
              <a:rPr lang="cs-CZ" sz="2000" dirty="0">
                <a:solidFill>
                  <a:schemeClr val="tx1"/>
                </a:solidFill>
              </a:rPr>
              <a:t>pojem vědomí</a:t>
            </a: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cs-CZ" sz="2000" dirty="0">
                <a:solidFill>
                  <a:schemeClr val="tx1"/>
                </a:solidFill>
              </a:rPr>
              <a:t>Popsal reflexní oblouk</a:t>
            </a: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cs-CZ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Člověk = stroj</a:t>
            </a: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endParaRPr lang="cs-CZ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5301" name="Zástupný symbol pro text 5"/>
          <p:cNvSpPr>
            <a:spLocks noGrp="1"/>
          </p:cNvSpPr>
          <p:nvPr>
            <p:ph type="body" sz="quarter" idx="3"/>
          </p:nvPr>
        </p:nvSpPr>
        <p:spPr>
          <a:xfrm>
            <a:off x="4729163" y="1196975"/>
            <a:ext cx="4041775" cy="685800"/>
          </a:xfrm>
        </p:spPr>
        <p:txBody>
          <a:bodyPr/>
          <a:lstStyle/>
          <a:p>
            <a:r>
              <a:rPr lang="cs-CZ"/>
              <a:t>Empirismus</a:t>
            </a:r>
          </a:p>
        </p:txBody>
      </p:sp>
      <p:sp>
        <p:nvSpPr>
          <p:cNvPr id="55302" name="Zástupný symbol pro obsah 6"/>
          <p:cNvSpPr>
            <a:spLocks noGrp="1"/>
          </p:cNvSpPr>
          <p:nvPr>
            <p:ph sz="quarter" idx="4"/>
          </p:nvPr>
        </p:nvSpPr>
        <p:spPr>
          <a:xfrm>
            <a:off x="4471988" y="1771650"/>
            <a:ext cx="4038600" cy="3492500"/>
          </a:xfrm>
        </p:spPr>
        <p:txBody>
          <a:bodyPr>
            <a:spAutoFit/>
          </a:bodyPr>
          <a:lstStyle/>
          <a:p>
            <a:r>
              <a:rPr lang="cs-CZ"/>
              <a:t>J. Locke – </a:t>
            </a:r>
            <a:r>
              <a:rPr lang="cs-CZ" sz="2000"/>
              <a:t>Tabula rasa – nepopsaná deska</a:t>
            </a:r>
          </a:p>
          <a:p>
            <a:r>
              <a:rPr lang="cs-CZ" sz="2000"/>
              <a:t>„</a:t>
            </a:r>
            <a:r>
              <a:rPr lang="cs-CZ"/>
              <a:t>Nic není ve vědomí, co dříve nebylo ve smyslech"</a:t>
            </a:r>
          </a:p>
          <a:p>
            <a:r>
              <a:rPr lang="cs-CZ" sz="2000"/>
              <a:t>Vědomosti jsou získávány prostřednictvím zkušeností a interakcí s okolím </a:t>
            </a:r>
          </a:p>
          <a:p>
            <a:r>
              <a:rPr lang="cs-CZ" sz="2000"/>
              <a:t>V průběhu života se vpisují zkušenosti, znalosti a chápání světa</a:t>
            </a:r>
          </a:p>
        </p:txBody>
      </p:sp>
      <p:pic>
        <p:nvPicPr>
          <p:cNvPr id="55303" name="Obrázek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68663" y="4702175"/>
            <a:ext cx="1584325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04" name="TextovéPole 7"/>
          <p:cNvSpPr txBox="1">
            <a:spLocks noChangeArrowheads="1"/>
          </p:cNvSpPr>
          <p:nvPr/>
        </p:nvSpPr>
        <p:spPr bwMode="auto">
          <a:xfrm>
            <a:off x="1692275" y="6245225"/>
            <a:ext cx="60753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>
                <a:latin typeface="Trebuchet MS" pitchFamily="34" charset="0"/>
              </a:rPr>
              <a:t>V současnosti diskuse </a:t>
            </a:r>
            <a:r>
              <a:rPr lang="cs-CZ" b="1">
                <a:solidFill>
                  <a:srgbClr val="FF0000"/>
                </a:solidFill>
                <a:latin typeface="Trebuchet MS" pitchFamily="34" charset="0"/>
              </a:rPr>
              <a:t>DĚDIČNOST VERSUS VÝCHOVA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388" y="228600"/>
            <a:ext cx="8713787" cy="9144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dirty="0" err="1"/>
              <a:t>Nature</a:t>
            </a:r>
            <a:r>
              <a:rPr lang="cs-CZ" dirty="0"/>
              <a:t> versus </a:t>
            </a:r>
            <a:r>
              <a:rPr lang="cs-CZ" dirty="0" err="1"/>
              <a:t>nurture</a:t>
            </a:r>
            <a:r>
              <a:rPr lang="cs-CZ" dirty="0"/>
              <a:t> – základní vědecký spor</a:t>
            </a:r>
          </a:p>
        </p:txBody>
      </p:sp>
      <p:sp>
        <p:nvSpPr>
          <p:cNvPr id="56322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600" y="2160588"/>
            <a:ext cx="3090863" cy="576262"/>
          </a:xfrm>
        </p:spPr>
        <p:txBody>
          <a:bodyPr/>
          <a:lstStyle/>
          <a:p>
            <a:r>
              <a:rPr lang="cs-CZ"/>
              <a:t>Vnitřní vlivy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2"/>
          </p:nvPr>
        </p:nvSpPr>
        <p:spPr>
          <a:xfrm>
            <a:off x="457200" y="2133600"/>
            <a:ext cx="4038600" cy="1439863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endParaRPr lang="cs-CZ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endParaRPr lang="cs-CZ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Přeceňování vlivu genů tzv. výchovný pesimismus</a:t>
            </a:r>
          </a:p>
        </p:txBody>
      </p:sp>
      <p:sp>
        <p:nvSpPr>
          <p:cNvPr id="56324" name="Zástupný symbol pro text 3"/>
          <p:cNvSpPr>
            <a:spLocks noGrp="1"/>
          </p:cNvSpPr>
          <p:nvPr>
            <p:ph type="body" sz="quarter" idx="3"/>
          </p:nvPr>
        </p:nvSpPr>
        <p:spPr>
          <a:xfrm>
            <a:off x="3867150" y="2160588"/>
            <a:ext cx="3090863" cy="576262"/>
          </a:xfrm>
        </p:spPr>
        <p:txBody>
          <a:bodyPr/>
          <a:lstStyle/>
          <a:p>
            <a:r>
              <a:rPr lang="cs-CZ"/>
              <a:t>Vnější vlivy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1223963"/>
          </a:xfrm>
        </p:spPr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endParaRPr lang="cs-CZ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endParaRPr lang="cs-CZ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Přeceňování výchovy (J. Locke, J.B. Watson)</a:t>
            </a:r>
          </a:p>
        </p:txBody>
      </p:sp>
      <p:sp>
        <p:nvSpPr>
          <p:cNvPr id="7" name="Obdélník 6"/>
          <p:cNvSpPr/>
          <p:nvPr/>
        </p:nvSpPr>
        <p:spPr>
          <a:xfrm>
            <a:off x="1403350" y="3860800"/>
            <a:ext cx="6337300" cy="115252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4000" dirty="0" err="1"/>
              <a:t>Interakcionistické</a:t>
            </a:r>
            <a:r>
              <a:rPr lang="cs-CZ" sz="4000" dirty="0"/>
              <a:t> pojetí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4000" dirty="0"/>
              <a:t>= vzájemné působení</a:t>
            </a:r>
          </a:p>
        </p:txBody>
      </p:sp>
      <p:sp>
        <p:nvSpPr>
          <p:cNvPr id="8" name="Šipka dolů 7"/>
          <p:cNvSpPr/>
          <p:nvPr/>
        </p:nvSpPr>
        <p:spPr>
          <a:xfrm>
            <a:off x="4464050" y="5178425"/>
            <a:ext cx="215900" cy="50323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9" name="Obdélník 8"/>
          <p:cNvSpPr/>
          <p:nvPr/>
        </p:nvSpPr>
        <p:spPr>
          <a:xfrm>
            <a:off x="2951163" y="5732463"/>
            <a:ext cx="3241675" cy="649287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dirty="0"/>
              <a:t>Výchovný optimismus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19. století – rozhodující pro rozvoj </a:t>
            </a:r>
          </a:p>
        </p:txBody>
      </p:sp>
      <p:sp>
        <p:nvSpPr>
          <p:cNvPr id="57346" name="Zástupný symbol pro obsah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/>
              <a:t>Prolínání s přírodními vědami (prudký rozvoj)</a:t>
            </a:r>
          </a:p>
          <a:p>
            <a:r>
              <a:rPr lang="cs-CZ"/>
              <a:t>Začal se hojně využívat experiment</a:t>
            </a:r>
          </a:p>
          <a:p>
            <a:r>
              <a:rPr lang="cs-CZ"/>
              <a:t>Snaha o změření duševních procesů</a:t>
            </a:r>
          </a:p>
          <a:p>
            <a:endParaRPr lang="cs-CZ"/>
          </a:p>
          <a:p>
            <a:endParaRPr lang="cs-CZ"/>
          </a:p>
        </p:txBody>
      </p:sp>
      <p:pic>
        <p:nvPicPr>
          <p:cNvPr id="57347" name="Obrázek 1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80063" y="2924175"/>
            <a:ext cx="1368425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Obdélník 12"/>
          <p:cNvSpPr/>
          <p:nvPr/>
        </p:nvSpPr>
        <p:spPr>
          <a:xfrm>
            <a:off x="395536" y="3921428"/>
            <a:ext cx="4532011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psychofyzika</a:t>
            </a:r>
          </a:p>
        </p:txBody>
      </p:sp>
      <p:sp>
        <p:nvSpPr>
          <p:cNvPr id="16" name="TextovéPole 15"/>
          <p:cNvSpPr txBox="1"/>
          <p:nvPr/>
        </p:nvSpPr>
        <p:spPr>
          <a:xfrm>
            <a:off x="609600" y="5084763"/>
            <a:ext cx="5762625" cy="36988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/>
              <a:t>Exaktní zkoumání počitků, zakladatelem je </a:t>
            </a:r>
            <a:r>
              <a:rPr lang="cs-CZ" dirty="0" err="1"/>
              <a:t>Fechner</a:t>
            </a:r>
            <a:endParaRPr lang="cs-CZ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Nadpis 6"/>
          <p:cNvSpPr>
            <a:spLocks noGrp="1"/>
          </p:cNvSpPr>
          <p:nvPr>
            <p:ph type="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cs-CZ" dirty="0"/>
              <a:t>Počátky </a:t>
            </a: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vědecké</a:t>
            </a:r>
            <a:r>
              <a:rPr lang="cs-CZ" dirty="0"/>
              <a:t> psychologie </a:t>
            </a: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609599" y="2160590"/>
            <a:ext cx="6347714" cy="3880773"/>
          </a:xfrm>
        </p:spPr>
        <p:txBody>
          <a:bodyPr rtlCol="0">
            <a:normAutofit/>
          </a:bodyPr>
          <a:lstStyle/>
          <a:p>
            <a:r>
              <a:rPr lang="cs-CZ" dirty="0" err="1"/>
              <a:t>Wilhem</a:t>
            </a:r>
            <a:r>
              <a:rPr lang="cs-CZ" dirty="0"/>
              <a:t> </a:t>
            </a:r>
            <a:r>
              <a:rPr lang="cs-CZ" dirty="0" err="1"/>
              <a:t>Wundt</a:t>
            </a:r>
            <a:r>
              <a:rPr lang="cs-CZ" dirty="0"/>
              <a:t> – otec moderní psychologie</a:t>
            </a:r>
          </a:p>
          <a:p>
            <a:r>
              <a:rPr lang="cs-CZ" dirty="0"/>
              <a:t>1. psychologická laboratoř v Lipsku</a:t>
            </a:r>
          </a:p>
          <a:p>
            <a:r>
              <a:rPr lang="cs-CZ" dirty="0"/>
              <a:t>Experiment</a:t>
            </a:r>
          </a:p>
          <a:p>
            <a:r>
              <a:rPr lang="cs-CZ" dirty="0"/>
              <a:t>Introspekce</a:t>
            </a:r>
          </a:p>
          <a:p>
            <a:r>
              <a:rPr lang="cs-CZ" dirty="0"/>
              <a:t>1. časopis pro experimentální</a:t>
            </a:r>
          </a:p>
          <a:p>
            <a:r>
              <a:rPr lang="cs-CZ" dirty="0"/>
              <a:t>psychologii</a:t>
            </a:r>
          </a:p>
          <a:p>
            <a:r>
              <a:rPr lang="cs-CZ" dirty="0"/>
              <a:t>Zaměřen na smysly – </a:t>
            </a:r>
            <a:r>
              <a:rPr lang="cs-CZ" dirty="0" err="1"/>
              <a:t>zrak,pozornost</a:t>
            </a:r>
            <a:r>
              <a:rPr lang="cs-CZ" dirty="0"/>
              <a:t>, paměť, emoce</a:t>
            </a:r>
          </a:p>
          <a:p>
            <a:r>
              <a:rPr lang="cs-CZ" dirty="0"/>
              <a:t>Zkoumá objektivně </a:t>
            </a:r>
            <a:r>
              <a:rPr lang="cs-CZ" dirty="0" err="1"/>
              <a:t>pozorovatelnéjevy</a:t>
            </a:r>
            <a:r>
              <a:rPr lang="cs-CZ" dirty="0"/>
              <a:t>, nezpochybnitelné</a:t>
            </a:r>
          </a:p>
          <a:p>
            <a:pPr marL="0" indent="0" fontAlgn="auto">
              <a:spcAft>
                <a:spcPts val="0"/>
              </a:spcAft>
              <a:buFont typeface="Wingdings 3" charset="2"/>
              <a:buNone/>
              <a:defRPr/>
            </a:pPr>
            <a:endParaRPr lang="cs-CZ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5443576" y="1268760"/>
            <a:ext cx="1723549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1879</a:t>
            </a:r>
            <a:endParaRPr lang="cs-CZ" sz="5400" b="1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59396" name="Zástupný symbol pro obsah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60232" y="2352220"/>
            <a:ext cx="2314575" cy="352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Nadpis 6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8413" cy="1320800"/>
          </a:xfrm>
        </p:spPr>
        <p:txBody>
          <a:bodyPr/>
          <a:lstStyle/>
          <a:p>
            <a:r>
              <a:rPr lang="cs-CZ"/>
              <a:t>Základní psychologické směry 20. století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D348B848-F10F-3D3F-8C2B-46681DC71961}"/>
              </a:ext>
            </a:extLst>
          </p:cNvPr>
          <p:cNvSpPr txBox="1"/>
          <p:nvPr/>
        </p:nvSpPr>
        <p:spPr>
          <a:xfrm>
            <a:off x="1187624" y="2780928"/>
            <a:ext cx="638828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3200" dirty="0">
                <a:solidFill>
                  <a:srgbClr val="FFC000"/>
                </a:solidFill>
              </a:rPr>
              <a:t>PSYCHOANALÝZA</a:t>
            </a:r>
          </a:p>
          <a:p>
            <a:pPr algn="ctr"/>
            <a:r>
              <a:rPr lang="cs-CZ" sz="3200" dirty="0">
                <a:solidFill>
                  <a:srgbClr val="FFC000"/>
                </a:solidFill>
              </a:rPr>
              <a:t>BEHAVIORISMUS</a:t>
            </a:r>
          </a:p>
          <a:p>
            <a:pPr algn="ctr"/>
            <a:r>
              <a:rPr lang="cs-CZ" sz="3200" dirty="0">
                <a:solidFill>
                  <a:srgbClr val="FFC000"/>
                </a:solidFill>
              </a:rPr>
              <a:t>HUMANISTICKÁ PSYCHOLOGIE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Behaviorismus</a:t>
            </a: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395536" y="1700808"/>
            <a:ext cx="7072308" cy="4937760"/>
          </a:xfrm>
          <a:solidFill>
            <a:schemeClr val="accent4">
              <a:lumMod val="75000"/>
            </a:schemeClr>
          </a:solidFill>
        </p:spPr>
        <p:txBody>
          <a:bodyPr rtlCol="0">
            <a:normAutofit/>
          </a:bodyPr>
          <a:lstStyle/>
          <a:p>
            <a:r>
              <a:rPr lang="cs-CZ" b="1" dirty="0"/>
              <a:t>J. B Watson – americký psycholog</a:t>
            </a:r>
            <a:endParaRPr lang="cs-CZ" dirty="0"/>
          </a:p>
          <a:p>
            <a:pPr marL="0" indent="0">
              <a:buNone/>
            </a:pPr>
            <a:r>
              <a:rPr lang="cs-CZ" b="1" dirty="0"/>
              <a:t>	(vychází z reflexologie - </a:t>
            </a:r>
            <a:r>
              <a:rPr lang="cs-CZ" b="1" dirty="0" err="1"/>
              <a:t>I.P.Pavlov</a:t>
            </a:r>
            <a:r>
              <a:rPr lang="cs-CZ" b="1" dirty="0"/>
              <a:t>)</a:t>
            </a:r>
            <a:endParaRPr lang="cs-CZ" dirty="0"/>
          </a:p>
          <a:p>
            <a:r>
              <a:rPr lang="cs-CZ" b="1" dirty="0"/>
              <a:t>Extrospekce – pozorování vnějšího chování</a:t>
            </a:r>
            <a:endParaRPr lang="cs-CZ" dirty="0"/>
          </a:p>
          <a:p>
            <a:r>
              <a:rPr lang="cs-CZ" b="1" dirty="0"/>
              <a:t>Odmítá introspekci – je nevědecká</a:t>
            </a:r>
            <a:endParaRPr lang="cs-CZ" dirty="0"/>
          </a:p>
          <a:p>
            <a:r>
              <a:rPr lang="cs-CZ" b="1" dirty="0"/>
              <a:t>Objektivně pozorovatelná, měřitelná fakta</a:t>
            </a:r>
            <a:endParaRPr lang="cs-CZ" dirty="0"/>
          </a:p>
          <a:p>
            <a:r>
              <a:rPr lang="cs-CZ" b="1" dirty="0"/>
              <a:t>Předmět studia psychologie – chování</a:t>
            </a:r>
            <a:endParaRPr lang="cs-CZ" dirty="0"/>
          </a:p>
          <a:p>
            <a:r>
              <a:rPr lang="cs-CZ" b="1" dirty="0"/>
              <a:t>Lidská mysl = </a:t>
            </a:r>
            <a:r>
              <a:rPr lang="cs-CZ" b="1" dirty="0" err="1"/>
              <a:t>black</a:t>
            </a:r>
            <a:r>
              <a:rPr lang="cs-CZ" b="1" dirty="0"/>
              <a:t> box </a:t>
            </a:r>
            <a:endParaRPr lang="cs-CZ" dirty="0"/>
          </a:p>
          <a:p>
            <a:r>
              <a:rPr lang="cs-CZ" b="1" dirty="0"/>
              <a:t>Vývoj jedince je pouze učení se odpovědím na podněty</a:t>
            </a:r>
            <a:endParaRPr lang="cs-CZ" dirty="0"/>
          </a:p>
          <a:p>
            <a:r>
              <a:rPr lang="cs-CZ" b="1" dirty="0"/>
              <a:t>Přeceňovali význam výchovy a učení</a:t>
            </a:r>
            <a:endParaRPr lang="cs-CZ" dirty="0"/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endParaRPr lang="cs-CZ" dirty="0">
              <a:solidFill>
                <a:schemeClr val="tx1">
                  <a:lumMod val="75000"/>
                  <a:lumOff val="25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" name="Vodorovný svitek 2"/>
          <p:cNvSpPr/>
          <p:nvPr/>
        </p:nvSpPr>
        <p:spPr>
          <a:xfrm>
            <a:off x="4355976" y="189938"/>
            <a:ext cx="2448272" cy="136815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000" b="1" dirty="0">
                <a:ln/>
                <a:solidFill>
                  <a:srgbClr val="FFC000"/>
                </a:solidFill>
              </a:rPr>
              <a:t>1. polovina 20. století</a:t>
            </a:r>
          </a:p>
        </p:txBody>
      </p:sp>
      <p:pic>
        <p:nvPicPr>
          <p:cNvPr id="61444" name="Obrázek 1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26163" y="1989138"/>
            <a:ext cx="1341437" cy="210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5" name="Obrázek 1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64333" y="4385668"/>
            <a:ext cx="1560512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Nadpis 3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8413" cy="1320800"/>
          </a:xfrm>
        </p:spPr>
        <p:txBody>
          <a:bodyPr/>
          <a:lstStyle/>
          <a:p>
            <a:r>
              <a:rPr lang="cs-CZ"/>
              <a:t>2 rozdílné přístupy</a:t>
            </a:r>
          </a:p>
        </p:txBody>
      </p:sp>
      <p:sp>
        <p:nvSpPr>
          <p:cNvPr id="40962" name="Zástupný symbol pro text 4"/>
          <p:cNvSpPr>
            <a:spLocks noGrp="1"/>
          </p:cNvSpPr>
          <p:nvPr>
            <p:ph type="body" idx="1"/>
          </p:nvPr>
        </p:nvSpPr>
        <p:spPr>
          <a:xfrm>
            <a:off x="609600" y="2160588"/>
            <a:ext cx="3090863" cy="576262"/>
          </a:xfrm>
        </p:spPr>
        <p:txBody>
          <a:bodyPr/>
          <a:lstStyle/>
          <a:p>
            <a:r>
              <a:rPr lang="cs-CZ"/>
              <a:t>Enviromentální 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half" idx="2"/>
          </p:nvPr>
        </p:nvSpPr>
        <p:spPr>
          <a:xfrm>
            <a:off x="609600" y="2736850"/>
            <a:ext cx="3090863" cy="3932238"/>
          </a:xfrm>
        </p:spPr>
        <p:txBody>
          <a:bodyPr rtlCol="0">
            <a:normAutofit fontScale="47500" lnSpcReduction="20000"/>
          </a:bodyPr>
          <a:lstStyle/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cs-CZ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Vysvětlují, že vývoj jedince a celá jeho osobnost je určena vnějšími faktory.</a:t>
            </a: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cs-CZ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John Locke: „tabula rasa“</a:t>
            </a: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cs-CZ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J. Watson: jakékoli zdravé dítě je schopen „vycvičit“ (vychovat) tak, že se z něho stane to, co on sám bude chtít (lékař, právník, umělec, obchodník, ale také zloděj a žebrák). To vše bez ohledu na jeho talent, sklony, schopnosti a také bez ohledu na povolání a rasu.</a:t>
            </a: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endParaRPr lang="cs-CZ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endParaRPr lang="cs-CZ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endParaRPr lang="cs-CZ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přeceňuje vliv výchovy, přičemž význam ostatních, zejména biologických, faktorů zůstává nedoceněn.</a:t>
            </a: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endParaRPr lang="cs-CZ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0964" name="Zástupný symbol pro text 6"/>
          <p:cNvSpPr>
            <a:spLocks noGrp="1"/>
          </p:cNvSpPr>
          <p:nvPr>
            <p:ph type="body" sz="quarter" idx="3"/>
          </p:nvPr>
        </p:nvSpPr>
        <p:spPr>
          <a:xfrm>
            <a:off x="3867150" y="2160588"/>
            <a:ext cx="3090863" cy="576262"/>
          </a:xfrm>
        </p:spPr>
        <p:txBody>
          <a:bodyPr/>
          <a:lstStyle/>
          <a:p>
            <a:r>
              <a:rPr lang="cs-CZ"/>
              <a:t>Nativistický</a:t>
            </a:r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4"/>
          </p:nvPr>
        </p:nvSpPr>
        <p:spPr>
          <a:xfrm>
            <a:off x="3851275" y="2708275"/>
            <a:ext cx="3090863" cy="330517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cs-CZ" sz="1300"/>
              <a:t>Nativistické teorie vycházejí z teze, že duševní vývoj jedince je určen vrozenými mechanismy.</a:t>
            </a:r>
          </a:p>
          <a:p>
            <a:pPr>
              <a:lnSpc>
                <a:spcPct val="80000"/>
              </a:lnSpc>
            </a:pPr>
            <a:r>
              <a:rPr lang="cs-CZ" sz="1300"/>
              <a:t>Tyto přístupy přeceňují biologickou determinaci.</a:t>
            </a:r>
          </a:p>
          <a:p>
            <a:pPr>
              <a:lnSpc>
                <a:spcPct val="80000"/>
              </a:lnSpc>
              <a:buFont typeface="Wingdings 3" pitchFamily="18" charset="2"/>
              <a:buNone/>
            </a:pPr>
            <a:br>
              <a:rPr lang="cs-CZ" sz="1300"/>
            </a:br>
            <a:endParaRPr lang="cs-CZ" sz="1300"/>
          </a:p>
        </p:txBody>
      </p:sp>
      <p:sp>
        <p:nvSpPr>
          <p:cNvPr id="9" name="TextovéPole 8"/>
          <p:cNvSpPr txBox="1"/>
          <p:nvPr/>
        </p:nvSpPr>
        <p:spPr>
          <a:xfrm>
            <a:off x="962025" y="5013325"/>
            <a:ext cx="2386013" cy="3698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/>
              <a:t>Výchovný utopismus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4211638" y="5013325"/>
            <a:ext cx="2665412" cy="39211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/>
              <a:t>Výchovný pesimismus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Behaviorismus</a:t>
            </a:r>
          </a:p>
        </p:txBody>
      </p:sp>
      <p:sp>
        <p:nvSpPr>
          <p:cNvPr id="62466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Experimenty se zvířaty</a:t>
            </a:r>
          </a:p>
          <a:p>
            <a:pPr marL="0" indent="0">
              <a:buNone/>
            </a:pPr>
            <a:r>
              <a:rPr lang="cs-CZ" b="1" dirty="0">
                <a:solidFill>
                  <a:srgbClr val="FFC000"/>
                </a:solidFill>
              </a:rPr>
              <a:t>klasické podmiňování </a:t>
            </a:r>
          </a:p>
          <a:p>
            <a:pPr lvl="1"/>
            <a:r>
              <a:rPr lang="cs-CZ" dirty="0"/>
              <a:t>I.P. Pavlov</a:t>
            </a:r>
          </a:p>
          <a:p>
            <a:pPr marL="0" indent="0">
              <a:buNone/>
            </a:pPr>
            <a:r>
              <a:rPr lang="cs-CZ" b="1" dirty="0">
                <a:solidFill>
                  <a:srgbClr val="FFC000"/>
                </a:solidFill>
              </a:rPr>
              <a:t>operantní podmiňování</a:t>
            </a:r>
          </a:p>
          <a:p>
            <a:pPr lvl="1"/>
            <a:r>
              <a:rPr lang="cs-CZ" dirty="0"/>
              <a:t>E.L. </a:t>
            </a:r>
            <a:r>
              <a:rPr lang="cs-CZ" dirty="0" err="1"/>
              <a:t>Thorndike</a:t>
            </a:r>
            <a:endParaRPr lang="cs-CZ" dirty="0"/>
          </a:p>
          <a:p>
            <a:pPr lvl="1"/>
            <a:r>
              <a:rPr lang="cs-CZ" dirty="0"/>
              <a:t>B.F. </a:t>
            </a:r>
            <a:r>
              <a:rPr lang="cs-CZ" dirty="0" err="1"/>
              <a:t>Skinner</a:t>
            </a:r>
            <a:endParaRPr lang="cs-CZ" dirty="0"/>
          </a:p>
          <a:p>
            <a:pPr marL="0" indent="0">
              <a:buNone/>
            </a:pPr>
            <a:r>
              <a:rPr lang="cs-CZ" b="1" dirty="0">
                <a:solidFill>
                  <a:srgbClr val="FFC000"/>
                </a:solidFill>
              </a:rPr>
              <a:t>učení vhledem</a:t>
            </a:r>
          </a:p>
          <a:p>
            <a:pPr lvl="1"/>
            <a:r>
              <a:rPr lang="cs-CZ" dirty="0"/>
              <a:t>W. </a:t>
            </a:r>
            <a:r>
              <a:rPr lang="cs-CZ" dirty="0" err="1"/>
              <a:t>Kohler</a:t>
            </a:r>
            <a:r>
              <a:rPr lang="cs-CZ" dirty="0"/>
              <a:t> </a:t>
            </a:r>
          </a:p>
        </p:txBody>
      </p:sp>
      <p:pic>
        <p:nvPicPr>
          <p:cNvPr id="62467" name="Obrázek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19550" y="1000125"/>
            <a:ext cx="2938463" cy="190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68" name="Obrázek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21163" y="3238500"/>
            <a:ext cx="1603375" cy="120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69" name="Obrázek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10300" y="3071813"/>
            <a:ext cx="2311400" cy="175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70" name="Obrázek 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92475" y="4797425"/>
            <a:ext cx="2532063" cy="189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Psychoanalýza</a:t>
            </a:r>
          </a:p>
        </p:txBody>
      </p:sp>
      <p:sp>
        <p:nvSpPr>
          <p:cNvPr id="3" name="Vodorovný svitek 2"/>
          <p:cNvSpPr/>
          <p:nvPr/>
        </p:nvSpPr>
        <p:spPr>
          <a:xfrm>
            <a:off x="4499992" y="116632"/>
            <a:ext cx="2448272" cy="136815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000" b="1" dirty="0">
                <a:ln/>
                <a:solidFill>
                  <a:srgbClr val="FFC000"/>
                </a:solidFill>
              </a:rPr>
              <a:t>1. pol. 20. století</a:t>
            </a:r>
          </a:p>
        </p:txBody>
      </p:sp>
      <p:pic>
        <p:nvPicPr>
          <p:cNvPr id="64516" name="Picture 4" descr="psychiatrist_sleeping_during_session_pt_res_th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16216" y="4690110"/>
            <a:ext cx="2289175" cy="166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17" name="Obrázek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64288" y="1336040"/>
            <a:ext cx="1584325" cy="230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4BBEFB2F-CE32-8224-F9EC-3FB9109CBB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S. Freud -  narodil se v </a:t>
            </a:r>
            <a:r>
              <a:rPr lang="cs-CZ" b="1" dirty="0" err="1"/>
              <a:t>Příboře</a:t>
            </a:r>
            <a:r>
              <a:rPr lang="cs-CZ" b="1" dirty="0"/>
              <a:t> na Moravě</a:t>
            </a:r>
            <a:endParaRPr lang="cs-CZ" dirty="0"/>
          </a:p>
          <a:p>
            <a:r>
              <a:rPr lang="cs-CZ" b="1" dirty="0"/>
              <a:t>Duševní prožitky i projevy chování mají nevědomý motiv</a:t>
            </a:r>
            <a:endParaRPr lang="cs-CZ" dirty="0"/>
          </a:p>
          <a:p>
            <a:r>
              <a:rPr lang="cs-CZ" b="1" dirty="0"/>
              <a:t>Zdroj psychické energie jsou pudy</a:t>
            </a:r>
            <a:r>
              <a:rPr lang="cs-CZ" dirty="0"/>
              <a:t> </a:t>
            </a:r>
            <a:r>
              <a:rPr lang="cs-CZ" b="1" dirty="0" err="1"/>
              <a:t>Eros</a:t>
            </a:r>
            <a:r>
              <a:rPr lang="cs-CZ" b="1" dirty="0"/>
              <a:t> a </a:t>
            </a:r>
            <a:r>
              <a:rPr lang="cs-CZ" b="1" dirty="0" err="1"/>
              <a:t>Thanatos</a:t>
            </a:r>
            <a:endParaRPr lang="cs-CZ" dirty="0"/>
          </a:p>
          <a:p>
            <a:r>
              <a:rPr lang="cs-CZ" b="1" dirty="0"/>
              <a:t>přisuzuje hlavní roli pudům, především sexuálnímu pudu, který nazývá libido, </a:t>
            </a:r>
            <a:endParaRPr lang="cs-CZ" dirty="0"/>
          </a:p>
          <a:p>
            <a:r>
              <a:rPr lang="cs-CZ" b="1" dirty="0"/>
              <a:t>většina konfliktů je  způsobena neuspokojením tohoto pudu a vede ke vzniku neuróz</a:t>
            </a:r>
            <a:endParaRPr lang="cs-CZ" dirty="0"/>
          </a:p>
          <a:p>
            <a:r>
              <a:rPr lang="cs-CZ" b="1" dirty="0"/>
              <a:t>Metoda volných asociací (jsou manifestací nevědomých přání a obav), analýza snů, raných dětských zážitků</a:t>
            </a:r>
            <a:endParaRPr lang="cs-CZ" dirty="0"/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Nadpis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8413" cy="1320800"/>
          </a:xfrm>
        </p:spPr>
        <p:txBody>
          <a:bodyPr/>
          <a:lstStyle/>
          <a:p>
            <a:r>
              <a:rPr lang="cs-CZ"/>
              <a:t>Topografický model osobnosti – Freud 1900</a:t>
            </a:r>
          </a:p>
        </p:txBody>
      </p:sp>
      <p:pic>
        <p:nvPicPr>
          <p:cNvPr id="65538" name="Obrázek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2988" y="2016125"/>
            <a:ext cx="4752975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Levá složená závorka 3"/>
          <p:cNvSpPr/>
          <p:nvPr/>
        </p:nvSpPr>
        <p:spPr>
          <a:xfrm rot="10800000">
            <a:off x="5913438" y="2386013"/>
            <a:ext cx="792162" cy="1439862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65540" name="TextovéPole 4"/>
          <p:cNvSpPr txBox="1">
            <a:spLocks noChangeArrowheads="1"/>
          </p:cNvSpPr>
          <p:nvPr/>
        </p:nvSpPr>
        <p:spPr bwMode="auto">
          <a:xfrm>
            <a:off x="6823075" y="2782888"/>
            <a:ext cx="19812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>
                <a:latin typeface="Trebuchet MS" pitchFamily="34" charset="0"/>
              </a:rPr>
              <a:t>Řídí se principem</a:t>
            </a:r>
          </a:p>
          <a:p>
            <a:r>
              <a:rPr lang="cs-CZ">
                <a:latin typeface="Trebuchet MS" pitchFamily="34" charset="0"/>
              </a:rPr>
              <a:t>reality</a:t>
            </a:r>
          </a:p>
        </p:txBody>
      </p:sp>
      <p:sp>
        <p:nvSpPr>
          <p:cNvPr id="65541" name="TextovéPole 5"/>
          <p:cNvSpPr txBox="1">
            <a:spLocks noChangeArrowheads="1"/>
          </p:cNvSpPr>
          <p:nvPr/>
        </p:nvSpPr>
        <p:spPr bwMode="auto">
          <a:xfrm>
            <a:off x="5899150" y="4665663"/>
            <a:ext cx="197961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>
                <a:latin typeface="Trebuchet MS" pitchFamily="34" charset="0"/>
              </a:rPr>
              <a:t>Řídí se principem</a:t>
            </a:r>
          </a:p>
          <a:p>
            <a:r>
              <a:rPr lang="cs-CZ">
                <a:latin typeface="Trebuchet MS" pitchFamily="34" charset="0"/>
              </a:rPr>
              <a:t>slasti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Nadpis 1"/>
          <p:cNvSpPr>
            <a:spLocks noGrp="1"/>
          </p:cNvSpPr>
          <p:nvPr>
            <p:ph type="title"/>
          </p:nvPr>
        </p:nvSpPr>
        <p:spPr>
          <a:xfrm>
            <a:off x="457200" y="174203"/>
            <a:ext cx="6348413" cy="1320800"/>
          </a:xfrm>
        </p:spPr>
        <p:txBody>
          <a:bodyPr/>
          <a:lstStyle/>
          <a:p>
            <a:r>
              <a:rPr lang="cs-CZ" dirty="0" err="1"/>
              <a:t>Gestalt</a:t>
            </a:r>
            <a:r>
              <a:rPr lang="cs-CZ" dirty="0"/>
              <a:t>-psychologie – tvarová, celostní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5378152"/>
          </a:xfrm>
          <a:solidFill>
            <a:schemeClr val="accent3">
              <a:lumMod val="50000"/>
            </a:schemeClr>
          </a:solidFill>
        </p:spPr>
        <p:txBody>
          <a:bodyPr rtlCol="0">
            <a:normAutofit/>
          </a:bodyPr>
          <a:lstStyle/>
          <a:p>
            <a:r>
              <a:rPr lang="cs-CZ" b="1" dirty="0"/>
              <a:t>REAKCÍ NA ASOCIANISTICKOU ELEMENTOVOU PSYCHOLOGII</a:t>
            </a:r>
            <a:endParaRPr lang="cs-CZ" dirty="0"/>
          </a:p>
          <a:p>
            <a:r>
              <a:rPr lang="cs-CZ" b="1" dirty="0"/>
              <a:t>CELEK JE VÍC NEŽ SOUČET ČÁSTÍ</a:t>
            </a:r>
            <a:endParaRPr lang="cs-CZ" dirty="0"/>
          </a:p>
          <a:p>
            <a:r>
              <a:rPr lang="cs-CZ" b="1" dirty="0"/>
              <a:t>ZAKLADATEL KURT WEIRTHEIMER – NĚMECKO</a:t>
            </a:r>
            <a:endParaRPr lang="cs-CZ" dirty="0"/>
          </a:p>
          <a:p>
            <a:r>
              <a:rPr lang="cs-CZ" b="1" dirty="0"/>
              <a:t>K. KOFKA, W. KOHLER </a:t>
            </a:r>
            <a:endParaRPr lang="cs-CZ" dirty="0"/>
          </a:p>
          <a:p>
            <a:r>
              <a:rPr lang="cs-CZ" b="1" dirty="0"/>
              <a:t>ÚKON NÁHLÉHO POCHOPENÍ – AHA FENOMÉN</a:t>
            </a:r>
            <a:endParaRPr lang="cs-CZ" dirty="0"/>
          </a:p>
          <a:p>
            <a:pPr marL="0" indent="0">
              <a:buNone/>
            </a:pPr>
            <a:endParaRPr lang="cs-CZ" dirty="0"/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endParaRPr lang="cs-CZ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Vodorovný svitek 2"/>
          <p:cNvSpPr/>
          <p:nvPr/>
        </p:nvSpPr>
        <p:spPr>
          <a:xfrm>
            <a:off x="5004048" y="-56593"/>
            <a:ext cx="2210722" cy="1152128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000" b="1" dirty="0">
                <a:ln/>
                <a:solidFill>
                  <a:srgbClr val="FFC000"/>
                </a:solidFill>
              </a:rPr>
              <a:t>1. pol. 20. století</a:t>
            </a:r>
          </a:p>
        </p:txBody>
      </p:sp>
      <p:pic>
        <p:nvPicPr>
          <p:cNvPr id="67588" name="Obrázek 1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92725" y="3084513"/>
            <a:ext cx="2141538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89" name="Obrázek 1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59113" y="3509963"/>
            <a:ext cx="1587500" cy="240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90" name="Obrázek 1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71550" y="3532188"/>
            <a:ext cx="1493838" cy="238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Humanistická psychologie </a:t>
            </a:r>
          </a:p>
        </p:txBody>
      </p:sp>
      <p:sp>
        <p:nvSpPr>
          <p:cNvPr id="4" name="Vodorovný svitek 3"/>
          <p:cNvSpPr/>
          <p:nvPr/>
        </p:nvSpPr>
        <p:spPr>
          <a:xfrm>
            <a:off x="5940152" y="836712"/>
            <a:ext cx="2210722" cy="1152128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000" b="1" dirty="0">
                <a:ln/>
                <a:solidFill>
                  <a:srgbClr val="FFC000"/>
                </a:solidFill>
              </a:rPr>
              <a:t>50. léta 20. století</a:t>
            </a:r>
          </a:p>
        </p:txBody>
      </p:sp>
      <p:pic>
        <p:nvPicPr>
          <p:cNvPr id="68612" name="Obrázek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92650" y="4641210"/>
            <a:ext cx="1463675" cy="2179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Kříž 7"/>
          <p:cNvSpPr/>
          <p:nvPr/>
        </p:nvSpPr>
        <p:spPr>
          <a:xfrm>
            <a:off x="6300192" y="5390956"/>
            <a:ext cx="936625" cy="865188"/>
          </a:xfrm>
          <a:prstGeom prst="plus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>
              <a:solidFill>
                <a:schemeClr val="accent4"/>
              </a:solidFill>
            </a:endParaRPr>
          </a:p>
        </p:txBody>
      </p:sp>
      <p:pic>
        <p:nvPicPr>
          <p:cNvPr id="68614" name="Zástupný symbol pro obsah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80684" y="4445695"/>
            <a:ext cx="1439863" cy="242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F2C1387E-2AAF-B043-8B2A-A8005CC3A79A}"/>
              </a:ext>
            </a:extLst>
          </p:cNvPr>
          <p:cNvSpPr txBox="1"/>
          <p:nvPr/>
        </p:nvSpPr>
        <p:spPr>
          <a:xfrm>
            <a:off x="2283460" y="704390"/>
            <a:ext cx="4587240" cy="37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endParaRPr lang="cs-CZ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Zástupný obsah 4">
            <a:extLst>
              <a:ext uri="{FF2B5EF4-FFF2-40B4-BE49-F238E27FC236}">
                <a16:creationId xmlns:a16="http://schemas.microsoft.com/office/drawing/2014/main" id="{578A4E50-31EC-8EFE-35B5-44755771F2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050" y="1949976"/>
            <a:ext cx="7778824" cy="3860700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kern="100" dirty="0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Zakladatel C. </a:t>
            </a:r>
            <a:r>
              <a:rPr lang="cs-CZ" kern="100" dirty="0" err="1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R.Rogers</a:t>
            </a:r>
            <a:endParaRPr lang="cs-CZ" kern="100" dirty="0">
              <a:solidFill>
                <a:srgbClr val="FFC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Lidé jsou v zásadě dobří, každý je motivován ke změně, jsou měnitelní a aktivní</a:t>
            </a:r>
            <a:endParaRPr lang="cs-CZ" kern="100" dirty="0">
              <a:solidFill>
                <a:srgbClr val="FFC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Svobodná vůle, Sebeaktualizace</a:t>
            </a:r>
            <a:r>
              <a:rPr lang="cs-CZ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cs-CZ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Přirozená tendence k růstu, jsou-li splněny</a:t>
            </a:r>
            <a:endParaRPr lang="cs-CZ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podmínky: </a:t>
            </a: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b="1" kern="100" dirty="0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empatické porozumění, bezpodmínečné přijetí a autenticita - opravdovost</a:t>
            </a: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Zaměřuje se na prevenci, ne pouze nemoc</a:t>
            </a:r>
            <a:endParaRPr lang="cs-CZ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kern="100" dirty="0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A. </a:t>
            </a:r>
            <a:r>
              <a:rPr lang="cs-CZ" kern="100" dirty="0" err="1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Maslow</a:t>
            </a:r>
            <a:r>
              <a:rPr lang="cs-CZ" kern="100" dirty="0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Pyramida potřeb</a:t>
            </a:r>
            <a:endParaRPr lang="cs-CZ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cs-CZ" dirty="0"/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Biologický přístup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solidFill>
            <a:schemeClr val="accent4"/>
          </a:solidFill>
        </p:spPr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Vychází z neurofyziologie a reflexologie</a:t>
            </a: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Zabývá se neurofyziologickými procesy, které jsou ve vztahu k chování a prožívání</a:t>
            </a: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W. James, u nás F. Koukolík</a:t>
            </a: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v posledních letech </a:t>
            </a:r>
          </a:p>
          <a:p>
            <a:pPr marL="0" indent="0"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narůstá význam díky </a:t>
            </a:r>
          </a:p>
          <a:p>
            <a:pPr marL="0" indent="0"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zobrazovacím metodám a </a:t>
            </a:r>
          </a:p>
          <a:p>
            <a:pPr marL="0" indent="0"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díky rozvoji medicíny</a:t>
            </a:r>
          </a:p>
          <a:p>
            <a:pPr lvl="1"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Farmakoterapie</a:t>
            </a:r>
          </a:p>
          <a:p>
            <a:pPr lvl="1"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Zobrazovací metody </a:t>
            </a:r>
          </a:p>
          <a:p>
            <a:pPr marL="274320" lvl="1" indent="0"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umožňují zkoumat živý </a:t>
            </a:r>
          </a:p>
          <a:p>
            <a:pPr marL="274320" lvl="1" indent="0"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mozek </a:t>
            </a: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endParaRPr lang="cs-CZ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72707" name="Obrázek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7538" y="2852738"/>
            <a:ext cx="4537075" cy="3633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6 hlavních proudů moderní psychologie</a:t>
            </a:r>
          </a:p>
        </p:txBody>
      </p:sp>
      <p:sp>
        <p:nvSpPr>
          <p:cNvPr id="73730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Wingdings 3" pitchFamily="18" charset="2"/>
              <a:buNone/>
            </a:pPr>
            <a:r>
              <a:rPr lang="cs-CZ"/>
              <a:t> </a:t>
            </a:r>
          </a:p>
        </p:txBody>
      </p:sp>
      <p:graphicFrame>
        <p:nvGraphicFramePr>
          <p:cNvPr id="4" name="Diagram 3"/>
          <p:cNvGraphicFramePr/>
          <p:nvPr/>
        </p:nvGraphicFramePr>
        <p:xfrm>
          <a:off x="-1116632" y="1340768"/>
          <a:ext cx="11017224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4D5B484-9E13-0608-8264-0689974874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Historie psychologie ve vztahu k porodní asistenci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1A2E12D-88E1-2818-1480-0557316494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Předvědecké období - p</a:t>
            </a:r>
            <a:r>
              <a:rPr lang="cs-CZ" dirty="0"/>
              <a:t>orodní báby, tradice, duchovní výklad emocí</a:t>
            </a:r>
          </a:p>
          <a:p>
            <a:r>
              <a:rPr lang="cs-CZ" b="1" dirty="0"/>
              <a:t>19. století - z</a:t>
            </a:r>
            <a:r>
              <a:rPr lang="cs-CZ" dirty="0"/>
              <a:t>rod moderní psychologie (</a:t>
            </a:r>
            <a:r>
              <a:rPr lang="cs-CZ" dirty="0" err="1"/>
              <a:t>Wundt</a:t>
            </a:r>
            <a:r>
              <a:rPr lang="cs-CZ" dirty="0"/>
              <a:t> 1879), </a:t>
            </a:r>
            <a:r>
              <a:rPr lang="cs-CZ" dirty="0" err="1"/>
              <a:t>medikalizace</a:t>
            </a:r>
            <a:r>
              <a:rPr lang="cs-CZ" dirty="0"/>
              <a:t> ženské psychiky („hysterie“)</a:t>
            </a:r>
          </a:p>
          <a:p>
            <a:r>
              <a:rPr lang="cs-CZ" b="1" dirty="0"/>
              <a:t>20. století - p</a:t>
            </a:r>
            <a:r>
              <a:rPr lang="cs-CZ" dirty="0"/>
              <a:t>sychoanalýza (Freud) – význam raného vztahu, </a:t>
            </a:r>
            <a:r>
              <a:rPr lang="cs-CZ" dirty="0" err="1"/>
              <a:t>Bowlby</a:t>
            </a:r>
            <a:r>
              <a:rPr lang="cs-CZ" dirty="0"/>
              <a:t> – teorie citové vazby, rozvoj perinatální psychologie</a:t>
            </a:r>
          </a:p>
          <a:p>
            <a:r>
              <a:rPr lang="cs-CZ" b="1" dirty="0"/>
              <a:t>Od 60. let - h</a:t>
            </a:r>
            <a:r>
              <a:rPr lang="cs-CZ" dirty="0"/>
              <a:t>nutí za přirozený porod, </a:t>
            </a:r>
            <a:r>
              <a:rPr lang="cs-CZ" dirty="0" err="1"/>
              <a:t>Lamaze</a:t>
            </a:r>
            <a:r>
              <a:rPr lang="cs-CZ" dirty="0"/>
              <a:t>, Dick-</a:t>
            </a:r>
            <a:r>
              <a:rPr lang="cs-CZ" dirty="0" err="1"/>
              <a:t>Read</a:t>
            </a:r>
            <a:r>
              <a:rPr lang="cs-CZ" dirty="0"/>
              <a:t> – psychoprofylaktická příprava</a:t>
            </a:r>
          </a:p>
          <a:p>
            <a:r>
              <a:rPr lang="cs-CZ" b="1" dirty="0"/>
              <a:t>Současnost - p</a:t>
            </a:r>
            <a:r>
              <a:rPr lang="cs-CZ" dirty="0"/>
              <a:t>sychologická podpora v těhotenství a při porodu, </a:t>
            </a:r>
            <a:r>
              <a:rPr lang="cs-CZ" dirty="0" err="1"/>
              <a:t>bonding</a:t>
            </a:r>
            <a:r>
              <a:rPr lang="cs-CZ" dirty="0"/>
              <a:t>, práce s úzkostí, prevence traumatu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b="1" dirty="0">
                <a:solidFill>
                  <a:srgbClr val="FFC000"/>
                </a:solidFill>
              </a:rPr>
              <a:t>Porodní asistentka = klíčová i pro psychickou pohodu</a:t>
            </a:r>
          </a:p>
          <a:p>
            <a:endParaRPr lang="cs-CZ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511655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47E30860-8A19-684E-6095-A41C065FBB2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2432" r="9522" b="2"/>
          <a:stretch>
            <a:fillRect/>
          </a:stretch>
        </p:blipFill>
        <p:spPr>
          <a:xfrm>
            <a:off x="3202390" y="-1"/>
            <a:ext cx="5941610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4D4B10EE-A432-062D-6AED-348D211B2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7999" y="609600"/>
            <a:ext cx="3343921" cy="1320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cs-CZ" sz="2000" b="1" dirty="0"/>
              <a:t>Předvědecké období: duchovní a kulturní vlivy</a:t>
            </a:r>
            <a:br>
              <a:rPr lang="cs-CZ" sz="2000" b="1" dirty="0"/>
            </a:br>
            <a:endParaRPr lang="cs-CZ" sz="20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1A2D2A5-CB09-911A-73D8-971DED1C1B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000" y="2160589"/>
            <a:ext cx="2888342" cy="3880773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90000"/>
              </a:lnSpc>
            </a:pPr>
            <a:r>
              <a:rPr lang="cs-CZ" sz="2000" dirty="0"/>
              <a:t>Péče o těhotné ženy byla tradičně v rukou žen, babek a porodních </a:t>
            </a:r>
            <a:r>
              <a:rPr lang="cs-CZ" sz="2000" dirty="0" err="1"/>
              <a:t>báb</a:t>
            </a:r>
            <a:r>
              <a:rPr lang="cs-CZ" sz="2000" dirty="0"/>
              <a:t>, znalosti byly předávány ústně.</a:t>
            </a:r>
          </a:p>
          <a:p>
            <a:pPr>
              <a:lnSpc>
                <a:spcPct val="90000"/>
              </a:lnSpc>
            </a:pPr>
            <a:r>
              <a:rPr lang="cs-CZ" sz="2000" dirty="0"/>
              <a:t>Psychologické aspekty těhotenství byly vnímány skrze </a:t>
            </a:r>
            <a:r>
              <a:rPr lang="cs-CZ" sz="2000" b="1" dirty="0"/>
              <a:t>náboženské nebo spirituální rámce</a:t>
            </a:r>
            <a:r>
              <a:rPr lang="cs-CZ" sz="2000" dirty="0"/>
              <a:t> – těhotenství jako „dar“ nebo „zkouška“.</a:t>
            </a:r>
          </a:p>
          <a:p>
            <a:pPr>
              <a:lnSpc>
                <a:spcPct val="90000"/>
              </a:lnSpc>
            </a:pPr>
            <a:r>
              <a:rPr lang="cs-CZ" sz="2000" dirty="0"/>
              <a:t>Emoce ženy během těhotenství a porodu byly spojovány s morálkou a pověstí ženy, ne s psychologickými procesy.</a:t>
            </a:r>
          </a:p>
          <a:p>
            <a:pPr>
              <a:lnSpc>
                <a:spcPct val="90000"/>
              </a:lnSpc>
            </a:pPr>
            <a:endParaRPr lang="cs-CZ" sz="1500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4FA5DFF-7FE6-4855-84E6-DFA78EE97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028259" y="0"/>
            <a:ext cx="914400" cy="6858000"/>
          </a:xfrm>
          <a:prstGeom prst="line">
            <a:avLst/>
          </a:prstGeom>
          <a:ln w="9525">
            <a:solidFill>
              <a:srgbClr val="40404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AFD8CBA-54A3-4363-991B-B9C631BBFA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568950" y="3681413"/>
            <a:ext cx="3572668" cy="3176587"/>
          </a:xfrm>
          <a:prstGeom prst="line">
            <a:avLst/>
          </a:prstGeom>
          <a:ln w="9525">
            <a:solidFill>
              <a:srgbClr val="40404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23">
            <a:extLst>
              <a:ext uri="{FF2B5EF4-FFF2-40B4-BE49-F238E27FC236}">
                <a16:creationId xmlns:a16="http://schemas.microsoft.com/office/drawing/2014/main" id="{3F088236-D655-4F88-B238-E16762358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86107" y="-8467"/>
            <a:ext cx="2255511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15" name="Rectangle 25">
            <a:extLst>
              <a:ext uri="{FF2B5EF4-FFF2-40B4-BE49-F238E27FC236}">
                <a16:creationId xmlns:a16="http://schemas.microsoft.com/office/drawing/2014/main" id="{3DAC0C92-199E-475C-9390-119A9B027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02581" y="-8467"/>
            <a:ext cx="1941419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17" name="Isosceles Triangle 24">
            <a:extLst>
              <a:ext uri="{FF2B5EF4-FFF2-40B4-BE49-F238E27FC236}">
                <a16:creationId xmlns:a16="http://schemas.microsoft.com/office/drawing/2014/main" id="{C4CFB339-0ED8-4FE2-9EF1-6D1375B84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9249" y="3048000"/>
            <a:ext cx="2444751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19" name="Rectangle 27">
            <a:extLst>
              <a:ext uri="{FF2B5EF4-FFF2-40B4-BE49-F238E27FC236}">
                <a16:creationId xmlns:a16="http://schemas.microsoft.com/office/drawing/2014/main" id="{31896C80-2069-4431-9C19-83B913734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00875" y="-8467"/>
            <a:ext cx="2140744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21" name="Rectangle 28">
            <a:extLst>
              <a:ext uri="{FF2B5EF4-FFF2-40B4-BE49-F238E27FC236}">
                <a16:creationId xmlns:a16="http://schemas.microsoft.com/office/drawing/2014/main" id="{BF120A21-0841-4823-B0C4-28AEBCEF9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74047" y="-8467"/>
            <a:ext cx="967571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23" name="Rectangle 29">
            <a:extLst>
              <a:ext uri="{FF2B5EF4-FFF2-40B4-BE49-F238E27FC236}">
                <a16:creationId xmlns:a16="http://schemas.microsoft.com/office/drawing/2014/main" id="{DBB05BAE-BBD3-4289-899F-A6851503C6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04249" y="-8467"/>
            <a:ext cx="937369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25" name="Isosceles Triangle 29">
            <a:extLst>
              <a:ext uri="{FF2B5EF4-FFF2-40B4-BE49-F238E27FC236}">
                <a16:creationId xmlns:a16="http://schemas.microsoft.com/office/drawing/2014/main" id="{9874D11C-36F5-4BBE-A490-019A54E95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78749" y="3589867"/>
            <a:ext cx="136286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5515841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39144E1B-DCC3-C064-12AF-C5E750D4840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9492" r="22894"/>
          <a:stretch>
            <a:fillRect/>
          </a:stretch>
        </p:blipFill>
        <p:spPr>
          <a:xfrm>
            <a:off x="3202390" y="-1"/>
            <a:ext cx="5941610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F14ACED4-E293-9DC2-FD8A-2080597923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7999" y="609600"/>
            <a:ext cx="2888343" cy="1320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cs-CZ" sz="2000" b="1"/>
              <a:t> 19. století: začátky vědeckého přístupu</a:t>
            </a:r>
            <a:br>
              <a:rPr lang="cs-CZ" sz="2000" b="1"/>
            </a:br>
            <a:endParaRPr lang="cs-CZ" sz="200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0A4BD68-BD2A-B1B1-E6B3-56D93E8C41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000" y="2160589"/>
            <a:ext cx="2888342" cy="388077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cs-CZ" sz="1500"/>
              <a:t>Zrod moderní psychologie (W. </a:t>
            </a:r>
            <a:r>
              <a:rPr lang="cs-CZ" sz="1500" err="1"/>
              <a:t>Wundt</a:t>
            </a:r>
            <a:r>
              <a:rPr lang="cs-CZ" sz="1500"/>
              <a:t> – 1879): zatím ještě bez přímého vlivu na porodnictví.</a:t>
            </a:r>
          </a:p>
          <a:p>
            <a:pPr>
              <a:lnSpc>
                <a:spcPct val="90000"/>
              </a:lnSpc>
            </a:pPr>
            <a:r>
              <a:rPr lang="cs-CZ" sz="1500"/>
              <a:t>Rozvoj porodnictví jako lékařského oboru – porodníci (muži) postupně nahrazují tradiční porodní báby.</a:t>
            </a:r>
          </a:p>
          <a:p>
            <a:pPr>
              <a:lnSpc>
                <a:spcPct val="90000"/>
              </a:lnSpc>
            </a:pPr>
            <a:r>
              <a:rPr lang="cs-CZ" sz="1500"/>
              <a:t>Ženská psychika v období těhotenství a po porodu byla často </a:t>
            </a:r>
            <a:r>
              <a:rPr lang="cs-CZ" sz="1500" b="1" err="1"/>
              <a:t>medikalizována</a:t>
            </a:r>
            <a:r>
              <a:rPr lang="cs-CZ" sz="1500"/>
              <a:t> – např. označování běžných emocí jako „hysterické“ projevy.</a:t>
            </a:r>
          </a:p>
          <a:p>
            <a:pPr>
              <a:lnSpc>
                <a:spcPct val="90000"/>
              </a:lnSpc>
            </a:pPr>
            <a:endParaRPr lang="cs-CZ" sz="150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4FA5DFF-7FE6-4855-84E6-DFA78EE97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028259" y="0"/>
            <a:ext cx="914400" cy="6858000"/>
          </a:xfrm>
          <a:prstGeom prst="line">
            <a:avLst/>
          </a:prstGeom>
          <a:ln w="9525">
            <a:solidFill>
              <a:srgbClr val="40404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AFD8CBA-54A3-4363-991B-B9C631BBFA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568950" y="3681413"/>
            <a:ext cx="3572668" cy="3176587"/>
          </a:xfrm>
          <a:prstGeom prst="line">
            <a:avLst/>
          </a:prstGeom>
          <a:ln w="9525">
            <a:solidFill>
              <a:srgbClr val="40404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23">
            <a:extLst>
              <a:ext uri="{FF2B5EF4-FFF2-40B4-BE49-F238E27FC236}">
                <a16:creationId xmlns:a16="http://schemas.microsoft.com/office/drawing/2014/main" id="{3F088236-D655-4F88-B238-E16762358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86107" y="-8467"/>
            <a:ext cx="2255511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15" name="Rectangle 25">
            <a:extLst>
              <a:ext uri="{FF2B5EF4-FFF2-40B4-BE49-F238E27FC236}">
                <a16:creationId xmlns:a16="http://schemas.microsoft.com/office/drawing/2014/main" id="{3DAC0C92-199E-475C-9390-119A9B027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02581" y="-8467"/>
            <a:ext cx="1941419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17" name="Isosceles Triangle 24">
            <a:extLst>
              <a:ext uri="{FF2B5EF4-FFF2-40B4-BE49-F238E27FC236}">
                <a16:creationId xmlns:a16="http://schemas.microsoft.com/office/drawing/2014/main" id="{C4CFB339-0ED8-4FE2-9EF1-6D1375B84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9249" y="3048000"/>
            <a:ext cx="2444751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19" name="Rectangle 27">
            <a:extLst>
              <a:ext uri="{FF2B5EF4-FFF2-40B4-BE49-F238E27FC236}">
                <a16:creationId xmlns:a16="http://schemas.microsoft.com/office/drawing/2014/main" id="{31896C80-2069-4431-9C19-83B913734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00875" y="-8467"/>
            <a:ext cx="2140744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21" name="Rectangle 28">
            <a:extLst>
              <a:ext uri="{FF2B5EF4-FFF2-40B4-BE49-F238E27FC236}">
                <a16:creationId xmlns:a16="http://schemas.microsoft.com/office/drawing/2014/main" id="{BF120A21-0841-4823-B0C4-28AEBCEF9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74047" y="-8467"/>
            <a:ext cx="967571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23" name="Rectangle 29">
            <a:extLst>
              <a:ext uri="{FF2B5EF4-FFF2-40B4-BE49-F238E27FC236}">
                <a16:creationId xmlns:a16="http://schemas.microsoft.com/office/drawing/2014/main" id="{DBB05BAE-BBD3-4289-899F-A6851503C6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04249" y="-8467"/>
            <a:ext cx="937369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25" name="Isosceles Triangle 29">
            <a:extLst>
              <a:ext uri="{FF2B5EF4-FFF2-40B4-BE49-F238E27FC236}">
                <a16:creationId xmlns:a16="http://schemas.microsoft.com/office/drawing/2014/main" id="{9874D11C-36F5-4BBE-A490-019A54E95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78749" y="3589867"/>
            <a:ext cx="136286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79913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Interakcionistický přístup</a:t>
            </a:r>
          </a:p>
        </p:txBody>
      </p:sp>
      <p:sp>
        <p:nvSpPr>
          <p:cNvPr id="43010" name="Zástupný symbol pro obsah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/>
              <a:t>Psychický vývoj se uskutečňuje na základě vzájemného působení dědičných dispozic a vlivu prostředí.</a:t>
            </a:r>
          </a:p>
          <a:p>
            <a:r>
              <a:rPr lang="cs-CZ"/>
              <a:t>Člověk je vybaven určitým vnitřním potenciálem k vlastními rozvoji, vliv prostředí tento potenciál může ovlivňovat negativně nebo pozitivně.</a:t>
            </a:r>
          </a:p>
          <a:p>
            <a:endParaRPr lang="cs-CZ"/>
          </a:p>
        </p:txBody>
      </p:sp>
      <p:sp>
        <p:nvSpPr>
          <p:cNvPr id="9" name="TextovéPole 8"/>
          <p:cNvSpPr txBox="1"/>
          <p:nvPr/>
        </p:nvSpPr>
        <p:spPr>
          <a:xfrm>
            <a:off x="2916238" y="4005263"/>
            <a:ext cx="3311525" cy="46196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dirty="0"/>
              <a:t>Výchovný optimismus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5D8A2BD-3DD7-9A94-AE02-C86EE3FF5F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/>
              <a:t>20. století: rozvoj psychologie mateřství</a:t>
            </a:r>
            <a:br>
              <a:rPr lang="cs-CZ" b="1" dirty="0"/>
            </a:b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F64C7AA-8B8A-228E-32AB-8BF2BB798C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Psychoanalýza (S. Freud)</a:t>
            </a:r>
            <a:r>
              <a:rPr lang="cs-CZ" dirty="0"/>
              <a:t>: přináší pohled na vztah matky a dítěte, význam raného vztahu, vliv porodní zkušenosti.</a:t>
            </a:r>
          </a:p>
          <a:p>
            <a:r>
              <a:rPr lang="cs-CZ" b="1" dirty="0"/>
              <a:t>John </a:t>
            </a:r>
            <a:r>
              <a:rPr lang="cs-CZ" b="1" dirty="0" err="1"/>
              <a:t>Bowlby</a:t>
            </a:r>
            <a:r>
              <a:rPr lang="cs-CZ" b="1" dirty="0"/>
              <a:t> a teorie citové vazby (</a:t>
            </a:r>
            <a:r>
              <a:rPr lang="cs-CZ" b="1" dirty="0" err="1"/>
              <a:t>attachment</a:t>
            </a:r>
            <a:r>
              <a:rPr lang="cs-CZ" b="1" dirty="0"/>
              <a:t>)</a:t>
            </a:r>
            <a:r>
              <a:rPr lang="cs-CZ" dirty="0"/>
              <a:t> – základ pro chápání důležitosti raného kontaktu matky a dítěte.</a:t>
            </a:r>
          </a:p>
          <a:p>
            <a:r>
              <a:rPr lang="cs-CZ" b="1" dirty="0"/>
              <a:t>Rozvoj vývojové a perinatální psychologie</a:t>
            </a:r>
            <a:r>
              <a:rPr lang="cs-CZ" dirty="0"/>
              <a:t>: studie ukazují, jak těhotenství, porod a poporodní období ovlivňují psychiku ženy a dítěte.</a:t>
            </a:r>
          </a:p>
          <a:p>
            <a:r>
              <a:rPr lang="cs-CZ" dirty="0"/>
              <a:t>Prenatální péče 1929 Anglie</a:t>
            </a:r>
          </a:p>
          <a:p>
            <a:pPr marL="0" indent="0">
              <a:buNone/>
            </a:pPr>
            <a:r>
              <a:rPr lang="cs-CZ" sz="1400" dirty="0" err="1">
                <a:solidFill>
                  <a:srgbClr val="FFC000"/>
                </a:solidFill>
              </a:rPr>
              <a:t>Harlow</a:t>
            </a:r>
            <a:r>
              <a:rPr lang="cs-CZ" sz="1400" dirty="0">
                <a:solidFill>
                  <a:srgbClr val="FFC000"/>
                </a:solidFill>
              </a:rPr>
              <a:t> – </a:t>
            </a:r>
            <a:r>
              <a:rPr lang="cs-CZ" sz="1400" dirty="0" err="1">
                <a:solidFill>
                  <a:srgbClr val="FFC000"/>
                </a:solidFill>
              </a:rPr>
              <a:t>Bowlby</a:t>
            </a:r>
            <a:r>
              <a:rPr lang="cs-CZ" sz="1400" dirty="0">
                <a:solidFill>
                  <a:srgbClr val="FFC000"/>
                </a:solidFill>
              </a:rPr>
              <a:t> – </a:t>
            </a:r>
            <a:r>
              <a:rPr lang="cs-CZ" sz="1400" dirty="0" err="1">
                <a:solidFill>
                  <a:srgbClr val="FFC000"/>
                </a:solidFill>
              </a:rPr>
              <a:t>Ainsworthová</a:t>
            </a:r>
            <a:r>
              <a:rPr lang="cs-CZ" sz="1400">
                <a:solidFill>
                  <a:srgbClr val="FFC000"/>
                </a:solidFill>
              </a:rPr>
              <a:t>: dítě </a:t>
            </a:r>
            <a:r>
              <a:rPr lang="cs-CZ" sz="1400" dirty="0">
                <a:solidFill>
                  <a:srgbClr val="FFC000"/>
                </a:solidFill>
              </a:rPr>
              <a:t>je k matce připoutáno něčím silnějším než jen potřebou potravy a také že fyzický kontakt, hebký, láskyplný a korigující mateřský objekt, je pro zdravý vývoj dítěte potřebný. Bez takového kontaktu je dítě celkově ve stresu, hůře přibírá, nemůže prozkoumávat svět a učit se novým věcem atd.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5604537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94A7024-D948-494D-8920-BBA2DA07D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ázek 3" descr="Obsah obrázku černobílá, osoba, Lidská tvář, interiér&#10;&#10;Obsah generovaný pomocí AI může být nesprávný.">
            <a:extLst>
              <a:ext uri="{FF2B5EF4-FFF2-40B4-BE49-F238E27FC236}">
                <a16:creationId xmlns:a16="http://schemas.microsoft.com/office/drawing/2014/main" id="{C7489532-7364-57A4-F5F5-DEEF17AFC0CA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alphaModFix amt="40000"/>
          </a:blip>
          <a:srcRect l="11000" r="-1" b="-1"/>
          <a:stretch>
            <a:fillRect/>
          </a:stretch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7CA0A937-C74D-FDDF-90EE-FDE8789A79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0" y="609600"/>
            <a:ext cx="6447501" cy="1320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cs-CZ" sz="2800" b="1"/>
              <a:t>Od 60. let 20. stol.: humanizace porodu a návrat k ženám</a:t>
            </a:r>
            <a:br>
              <a:rPr lang="cs-CZ" sz="2800" b="1"/>
            </a:br>
            <a:endParaRPr lang="cs-CZ" sz="280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0F790B3-0991-5020-696B-CFA266965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000" y="2160589"/>
            <a:ext cx="6447501" cy="3880773"/>
          </a:xfrm>
        </p:spPr>
        <p:txBody>
          <a:bodyPr>
            <a:normAutofit/>
          </a:bodyPr>
          <a:lstStyle/>
          <a:p>
            <a:r>
              <a:rPr lang="cs-CZ"/>
              <a:t>Vzniká </a:t>
            </a:r>
            <a:r>
              <a:rPr lang="cs-CZ" b="1"/>
              <a:t>hnutí za přirozený porod</a:t>
            </a:r>
            <a:r>
              <a:rPr lang="cs-CZ"/>
              <a:t> – důraz na respekt k ženě, psychické pohodě, snaze o snížení stresu.</a:t>
            </a:r>
          </a:p>
          <a:p>
            <a:r>
              <a:rPr lang="cs-CZ" b="1"/>
              <a:t>Psychoprofylaktická příprava k porodu ( F. Lamaze – technika porodu, Grantly Dick-Read)</a:t>
            </a:r>
            <a:r>
              <a:rPr lang="cs-CZ"/>
              <a:t> – integrace psychologie do přípravy těhotných žen.</a:t>
            </a:r>
          </a:p>
          <a:p>
            <a:r>
              <a:rPr lang="cs-CZ"/>
              <a:t>Psychologie přestává být jen nástrojem k „diagnóze poruch“, ale slouží k </a:t>
            </a:r>
            <a:r>
              <a:rPr lang="cs-CZ" b="1"/>
              <a:t>podpoře, prevenci a porozumění</a:t>
            </a:r>
            <a:r>
              <a:rPr lang="cs-CZ"/>
              <a:t>.</a:t>
            </a:r>
          </a:p>
          <a:p>
            <a:endParaRPr lang="cs-CZ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7E2A074F-6C18-FC6A-0CAF-45BDB0E9552C}"/>
              </a:ext>
            </a:extLst>
          </p:cNvPr>
          <p:cNvSpPr txBox="1"/>
          <p:nvPr/>
        </p:nvSpPr>
        <p:spPr>
          <a:xfrm>
            <a:off x="5220072" y="4941168"/>
            <a:ext cx="308289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Nechte porodu volný průběh</a:t>
            </a:r>
          </a:p>
          <a:p>
            <a:r>
              <a:rPr lang="cs-CZ" dirty="0"/>
              <a:t>Volný pohyb</a:t>
            </a:r>
          </a:p>
          <a:p>
            <a:r>
              <a:rPr lang="cs-CZ" dirty="0"/>
              <a:t>Mějte podporu</a:t>
            </a:r>
          </a:p>
          <a:p>
            <a:r>
              <a:rPr lang="cs-CZ" dirty="0"/>
              <a:t>Vyvarujte se zásahů</a:t>
            </a:r>
          </a:p>
          <a:p>
            <a:r>
              <a:rPr lang="cs-CZ" dirty="0"/>
              <a:t>Najděte si polohu</a:t>
            </a:r>
          </a:p>
          <a:p>
            <a:r>
              <a:rPr lang="cs-CZ" dirty="0"/>
              <a:t>Poporodní </a:t>
            </a:r>
            <a:r>
              <a:rPr lang="cs-CZ" dirty="0" err="1"/>
              <a:t>bonfing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7928981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D42F3223-482F-ECC7-BA31-46C576888D1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8097" r="28621"/>
          <a:stretch>
            <a:fillRect/>
          </a:stretch>
        </p:blipFill>
        <p:spPr>
          <a:xfrm>
            <a:off x="3202390" y="-1"/>
            <a:ext cx="5941610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4C952B68-CD60-2054-4706-2FE833686C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7999" y="609600"/>
            <a:ext cx="2888343" cy="1320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cs-CZ" sz="1700" b="1"/>
              <a:t>Současnost: psychologie jako běžná součást porodní péče</a:t>
            </a:r>
            <a:br>
              <a:rPr lang="cs-CZ" sz="1700" b="1"/>
            </a:br>
            <a:endParaRPr lang="cs-CZ" sz="170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2667EFD-74EE-F957-8CB7-5C66AB5880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000" y="2160589"/>
            <a:ext cx="2888342" cy="388077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cs-CZ" sz="1500" b="1"/>
              <a:t>Psychologická příprava</a:t>
            </a:r>
            <a:r>
              <a:rPr lang="cs-CZ" sz="1500"/>
              <a:t> k porodu, práce s úzkostí, bolestí, traumaty.</a:t>
            </a:r>
          </a:p>
          <a:p>
            <a:pPr>
              <a:lnSpc>
                <a:spcPct val="90000"/>
              </a:lnSpc>
            </a:pPr>
            <a:r>
              <a:rPr lang="cs-CZ" sz="1500"/>
              <a:t>Důraz na </a:t>
            </a:r>
            <a:r>
              <a:rPr lang="cs-CZ" sz="1500" b="1"/>
              <a:t>psychosociální kontext</a:t>
            </a:r>
            <a:r>
              <a:rPr lang="cs-CZ" sz="1500"/>
              <a:t> – vnímání bolesti, úzkosti, role partnera, sociální opory.</a:t>
            </a:r>
          </a:p>
          <a:p>
            <a:pPr>
              <a:lnSpc>
                <a:spcPct val="90000"/>
              </a:lnSpc>
            </a:pPr>
            <a:r>
              <a:rPr lang="cs-CZ" sz="1500"/>
              <a:t>Psychologické aspekty </a:t>
            </a:r>
            <a:r>
              <a:rPr lang="cs-CZ" sz="1500" b="1"/>
              <a:t>poporodního období</a:t>
            </a:r>
            <a:r>
              <a:rPr lang="cs-CZ" sz="1500"/>
              <a:t> – </a:t>
            </a:r>
            <a:r>
              <a:rPr lang="cs-CZ" sz="1500" err="1"/>
              <a:t>bonding</a:t>
            </a:r>
            <a:r>
              <a:rPr lang="cs-CZ" sz="1500"/>
              <a:t>, kojení, riziko deprese, úzkosti, traumatu.</a:t>
            </a:r>
          </a:p>
          <a:p>
            <a:pPr>
              <a:lnSpc>
                <a:spcPct val="90000"/>
              </a:lnSpc>
            </a:pPr>
            <a:r>
              <a:rPr lang="cs-CZ" sz="1500" b="1"/>
              <a:t>Role porodní asistentky</a:t>
            </a:r>
            <a:r>
              <a:rPr lang="cs-CZ" sz="1500"/>
              <a:t>: nejen fyzická péče, ale i vnímavost k psychickým potřebám ženy.</a:t>
            </a:r>
          </a:p>
          <a:p>
            <a:pPr>
              <a:lnSpc>
                <a:spcPct val="90000"/>
              </a:lnSpc>
            </a:pPr>
            <a:endParaRPr lang="cs-CZ" sz="150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4FA5DFF-7FE6-4855-84E6-DFA78EE97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028259" y="0"/>
            <a:ext cx="914400" cy="6858000"/>
          </a:xfrm>
          <a:prstGeom prst="line">
            <a:avLst/>
          </a:prstGeom>
          <a:ln w="9525">
            <a:solidFill>
              <a:srgbClr val="40404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AFD8CBA-54A3-4363-991B-B9C631BBFA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568950" y="3681413"/>
            <a:ext cx="3572668" cy="3176587"/>
          </a:xfrm>
          <a:prstGeom prst="line">
            <a:avLst/>
          </a:prstGeom>
          <a:ln w="9525">
            <a:solidFill>
              <a:srgbClr val="40404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23">
            <a:extLst>
              <a:ext uri="{FF2B5EF4-FFF2-40B4-BE49-F238E27FC236}">
                <a16:creationId xmlns:a16="http://schemas.microsoft.com/office/drawing/2014/main" id="{3F088236-D655-4F88-B238-E16762358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86107" y="-8467"/>
            <a:ext cx="2255511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15" name="Rectangle 25">
            <a:extLst>
              <a:ext uri="{FF2B5EF4-FFF2-40B4-BE49-F238E27FC236}">
                <a16:creationId xmlns:a16="http://schemas.microsoft.com/office/drawing/2014/main" id="{3DAC0C92-199E-475C-9390-119A9B027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02581" y="-8467"/>
            <a:ext cx="1941419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17" name="Isosceles Triangle 24">
            <a:extLst>
              <a:ext uri="{FF2B5EF4-FFF2-40B4-BE49-F238E27FC236}">
                <a16:creationId xmlns:a16="http://schemas.microsoft.com/office/drawing/2014/main" id="{C4CFB339-0ED8-4FE2-9EF1-6D1375B84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9249" y="3048000"/>
            <a:ext cx="2444751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19" name="Rectangle 27">
            <a:extLst>
              <a:ext uri="{FF2B5EF4-FFF2-40B4-BE49-F238E27FC236}">
                <a16:creationId xmlns:a16="http://schemas.microsoft.com/office/drawing/2014/main" id="{31896C80-2069-4431-9C19-83B913734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00875" y="-8467"/>
            <a:ext cx="2140744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21" name="Rectangle 28">
            <a:extLst>
              <a:ext uri="{FF2B5EF4-FFF2-40B4-BE49-F238E27FC236}">
                <a16:creationId xmlns:a16="http://schemas.microsoft.com/office/drawing/2014/main" id="{BF120A21-0841-4823-B0C4-28AEBCEF9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74047" y="-8467"/>
            <a:ext cx="967571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23" name="Rectangle 29">
            <a:extLst>
              <a:ext uri="{FF2B5EF4-FFF2-40B4-BE49-F238E27FC236}">
                <a16:creationId xmlns:a16="http://schemas.microsoft.com/office/drawing/2014/main" id="{DBB05BAE-BBD3-4289-899F-A6851503C6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04249" y="-8467"/>
            <a:ext cx="937369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25" name="Isosceles Triangle 29">
            <a:extLst>
              <a:ext uri="{FF2B5EF4-FFF2-40B4-BE49-F238E27FC236}">
                <a16:creationId xmlns:a16="http://schemas.microsoft.com/office/drawing/2014/main" id="{9874D11C-36F5-4BBE-A490-019A54E95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78749" y="3589867"/>
            <a:ext cx="136286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474783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Nadpis 8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8413" cy="1320800"/>
          </a:xfrm>
        </p:spPr>
        <p:txBody>
          <a:bodyPr/>
          <a:lstStyle/>
          <a:p>
            <a:r>
              <a:rPr lang="cs-CZ"/>
              <a:t>Determinace lidské psychiky</a:t>
            </a:r>
          </a:p>
        </p:txBody>
      </p:sp>
      <p:sp>
        <p:nvSpPr>
          <p:cNvPr id="44034" name="Zástupný symbol pro text 11"/>
          <p:cNvSpPr>
            <a:spLocks noGrp="1"/>
          </p:cNvSpPr>
          <p:nvPr>
            <p:ph type="body" idx="1"/>
          </p:nvPr>
        </p:nvSpPr>
        <p:spPr>
          <a:xfrm>
            <a:off x="609600" y="2160588"/>
            <a:ext cx="3090863" cy="576262"/>
          </a:xfrm>
        </p:spPr>
        <p:txBody>
          <a:bodyPr/>
          <a:lstStyle/>
          <a:p>
            <a:r>
              <a:rPr lang="cs-CZ"/>
              <a:t>Vnější – sociální a kulturní</a:t>
            </a:r>
          </a:p>
        </p:txBody>
      </p:sp>
      <p:sp>
        <p:nvSpPr>
          <p:cNvPr id="44035" name="Zástupný symbol pro obsah 12"/>
          <p:cNvSpPr>
            <a:spLocks noGrp="1"/>
          </p:cNvSpPr>
          <p:nvPr>
            <p:ph sz="half" idx="2"/>
          </p:nvPr>
        </p:nvSpPr>
        <p:spPr>
          <a:xfrm>
            <a:off x="609600" y="2736850"/>
            <a:ext cx="3090863" cy="3305175"/>
          </a:xfrm>
        </p:spPr>
        <p:txBody>
          <a:bodyPr/>
          <a:lstStyle/>
          <a:p>
            <a:r>
              <a:rPr lang="cs-CZ"/>
              <a:t>Společnost – jazyk, hodnoty, tradice, média</a:t>
            </a:r>
          </a:p>
          <a:p>
            <a:r>
              <a:rPr lang="cs-CZ"/>
              <a:t>Sociální vrstva – normy, hodnoty, styl života</a:t>
            </a:r>
          </a:p>
          <a:p>
            <a:r>
              <a:rPr lang="cs-CZ"/>
              <a:t>Sociální skupina – rodina, škola, parta….</a:t>
            </a:r>
          </a:p>
          <a:p>
            <a:r>
              <a:rPr lang="cs-CZ"/>
              <a:t>Př. Vlčí děti Amaly a Kamaly</a:t>
            </a:r>
          </a:p>
        </p:txBody>
      </p:sp>
      <p:sp>
        <p:nvSpPr>
          <p:cNvPr id="44036" name="Zástupný symbol pro text 13"/>
          <p:cNvSpPr>
            <a:spLocks noGrp="1"/>
          </p:cNvSpPr>
          <p:nvPr>
            <p:ph type="body" sz="quarter" idx="3"/>
          </p:nvPr>
        </p:nvSpPr>
        <p:spPr>
          <a:xfrm>
            <a:off x="3867150" y="2160588"/>
            <a:ext cx="3090863" cy="576262"/>
          </a:xfrm>
        </p:spPr>
        <p:txBody>
          <a:bodyPr/>
          <a:lstStyle/>
          <a:p>
            <a:r>
              <a:rPr lang="cs-CZ"/>
              <a:t>Vnitřní - biologické</a:t>
            </a:r>
          </a:p>
        </p:txBody>
      </p:sp>
      <p:sp>
        <p:nvSpPr>
          <p:cNvPr id="44037" name="Zástupný symbol pro obsah 14"/>
          <p:cNvSpPr>
            <a:spLocks noGrp="1"/>
          </p:cNvSpPr>
          <p:nvPr>
            <p:ph sz="quarter" idx="4"/>
          </p:nvPr>
        </p:nvSpPr>
        <p:spPr>
          <a:xfrm>
            <a:off x="3867150" y="2736850"/>
            <a:ext cx="3090863" cy="3305175"/>
          </a:xfrm>
        </p:spPr>
        <p:txBody>
          <a:bodyPr/>
          <a:lstStyle/>
          <a:p>
            <a:r>
              <a:rPr lang="cs-CZ"/>
              <a:t>Dědičnost – genotyp</a:t>
            </a:r>
          </a:p>
          <a:p>
            <a:r>
              <a:rPr lang="cs-CZ"/>
              <a:t>Fenotyp vztah genotypu a vlivů vnějšího prostředí</a:t>
            </a:r>
          </a:p>
          <a:p>
            <a:r>
              <a:rPr lang="cs-CZ"/>
              <a:t>Dědičnot nebo osobní nevědomí ???</a:t>
            </a:r>
          </a:p>
          <a:p>
            <a:r>
              <a:rPr lang="cs-CZ"/>
              <a:t>Deprese, alkoholismus, agresivita, schopnost se prosadit, vést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Výzkumy dědičnosti na dvojčatech</a:t>
            </a:r>
          </a:p>
        </p:txBody>
      </p:sp>
      <p:sp>
        <p:nvSpPr>
          <p:cNvPr id="45058" name="Zástupný symbol pro obsah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/>
              <a:t>Francis Galton(1822–1911) provedl experiment s porovnáním 35 dvojčat (jednovaječných) s 20 páry dvojčat (dvojvaječných).</a:t>
            </a:r>
          </a:p>
          <a:p>
            <a:r>
              <a:rPr lang="cs-CZ"/>
              <a:t>Jednovaječná dvojčata si byla velmi podobná i v dospělosti. Podobala se nejen fyzicky, ale i osobnostně, inteligencí, zájmy a profesní dráhou.</a:t>
            </a:r>
          </a:p>
          <a:p>
            <a:r>
              <a:rPr lang="cs-CZ"/>
              <a:t>Je známo, že jednovaječná dvojčata mají v podstatě stejnou dědičnou výbavu. Vznikla totiž rozdvojením již oplodněného vajíčka a všechny geny jsou u nich stejně zastoupeny.</a:t>
            </a:r>
          </a:p>
          <a:p>
            <a:endParaRPr lang="cs-CZ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85000" lnSpcReduction="10000"/>
          </a:bodyPr>
          <a:lstStyle/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Případ jednovaječných dvojčat (</a:t>
            </a:r>
            <a:r>
              <a:rPr lang="cs-CZ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Beth</a:t>
            </a: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 </a:t>
            </a:r>
            <a:r>
              <a:rPr lang="cs-CZ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Amy</a:t>
            </a: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 vychovávaných odděleně. Po narození byla dvojčata dána k adopci novým rodičům, v obou případech to byly židovské rodiny ze státu New York.</a:t>
            </a: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Matka </a:t>
            </a:r>
            <a:r>
              <a:rPr lang="cs-CZ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Amy</a:t>
            </a: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byla obézní, nejistá, žárlivá a nemilující.</a:t>
            </a: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Matka </a:t>
            </a:r>
            <a:r>
              <a:rPr lang="cs-CZ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Beth</a:t>
            </a: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byla atraktivní, plná radosti a lásky k dítěti.</a:t>
            </a: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cs-CZ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Amy</a:t>
            </a: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nikdy nezapadla do rodinného prostředí, vyrůstala s emočními problémy. Už jako malá byla ukňouraná a vyžadovala stálou pozornost. Tyto vlastnosti jí vydržely až do dospělosti.</a:t>
            </a: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cs-CZ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Beth</a:t>
            </a: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vyrůstala v milující rodině a byla středem pozornosti od chvíle, kdy si ji přinesli domů. </a:t>
            </a:r>
            <a:r>
              <a:rPr lang="cs-CZ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Beth</a:t>
            </a: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se dostávalo všeho, přesto byla </a:t>
            </a:r>
            <a:r>
              <a:rPr lang="cs-CZ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Beth</a:t>
            </a: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problémovým dítětem a pořád plakala, stejně jako </a:t>
            </a:r>
            <a:r>
              <a:rPr lang="cs-CZ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Amy</a:t>
            </a: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Jako dospělá byla protivná, neurotická a nesnášenlivá žena, stejně jako </a:t>
            </a:r>
            <a:r>
              <a:rPr lang="cs-CZ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Amy</a:t>
            </a: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(dle Hammer, </a:t>
            </a:r>
            <a:r>
              <a:rPr lang="cs-CZ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Copeland</a:t>
            </a: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2003).</a:t>
            </a: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endParaRPr lang="cs-CZ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Vnitřní determinace lidské psychiky</a:t>
            </a:r>
          </a:p>
        </p:txBody>
      </p:sp>
      <p:sp>
        <p:nvSpPr>
          <p:cNvPr id="47106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/>
              <a:t>Spojitost mezi mozkem a prožíváním a chováním</a:t>
            </a:r>
          </a:p>
          <a:p>
            <a:pPr lvl="1"/>
            <a:r>
              <a:rPr lang="cs-CZ"/>
              <a:t>J. Delgado: zastavil rozzuřeného býka v aréně pouhým zmáčknutím tlačítka, které aktivovalo elektrodu v mozku zvířete - potlačil agresivní chování a proměnil rozzuřeného býka v beránka.</a:t>
            </a:r>
          </a:p>
          <a:p>
            <a:pPr lvl="1"/>
            <a:r>
              <a:rPr lang="cs-CZ"/>
              <a:t>Římský císař Caligula po zánětu mozku údajně zešílel, začal být neuvěřitelně krutý a agresivní.</a:t>
            </a:r>
          </a:p>
          <a:p>
            <a:pPr lvl="1"/>
            <a:r>
              <a:rPr lang="cs-CZ"/>
              <a:t>Josef Mánes po horečnatém onemocnění, které zřejmě postihlo jeho nervovou soustavu, trpěl velkými bolestmi hlavy, jeho organismus byl vyčerpaný a choval se „podivně“.</a:t>
            </a:r>
          </a:p>
          <a:p>
            <a:pPr lvl="1"/>
            <a:endParaRPr lang="cs-CZ"/>
          </a:p>
          <a:p>
            <a:pPr lvl="1"/>
            <a:endParaRPr lang="cs-CZ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Neuroplasticita mozku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62500" lnSpcReduction="20000"/>
          </a:bodyPr>
          <a:lstStyle/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Mozek je PLASTICKÝ – největší objev ve zkoumání lidského mozku za posledních 400 let</a:t>
            </a: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Každý den z kmenových buněk vyrůstají buňky nové</a:t>
            </a: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Mozek se přizpůsobuje podnětům z prostředí, kterému je vystavený po celý život</a:t>
            </a: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Nový význam má vzájemná spolupráce </a:t>
            </a:r>
          </a:p>
          <a:p>
            <a:pPr marL="0" indent="0"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mezi kognitivními, sociálními a </a:t>
            </a:r>
          </a:p>
          <a:p>
            <a:pPr marL="0" indent="0"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emocionálními schopnostmi jedince</a:t>
            </a: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 průběhu let se mozek buď vyvíjí nebo</a:t>
            </a:r>
          </a:p>
          <a:p>
            <a:pPr marL="0" indent="0"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degraduje, stres výrazně snižuje funkci</a:t>
            </a:r>
          </a:p>
          <a:p>
            <a:pPr marL="0" indent="0"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mozku</a:t>
            </a: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Vzájemným propojením neuronů se vytvářejí mozkové mapy, </a:t>
            </a:r>
          </a:p>
          <a:p>
            <a:pPr marL="0" indent="0"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které jsou zodpovědné za naše chování, myšlení, cítění</a:t>
            </a: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Mozek je schopen měnit mapy podle situací, </a:t>
            </a:r>
          </a:p>
          <a:p>
            <a:pPr marL="0" indent="0"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kterým je vystavený</a:t>
            </a: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Mozkové mapy rozhodují o našem úspěchu nebo </a:t>
            </a:r>
          </a:p>
          <a:p>
            <a:pPr marL="0" indent="0"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neúspěchu, pohodě či nepohodě…</a:t>
            </a:r>
          </a:p>
          <a:p>
            <a:pPr marL="0" indent="0" fontAlgn="auto">
              <a:spcAft>
                <a:spcPts val="0"/>
              </a:spcAft>
              <a:buFont typeface="Wingdings 3" charset="2"/>
              <a:buNone/>
              <a:defRPr/>
            </a:pPr>
            <a:endParaRPr lang="cs-CZ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8131" name="Picture 2" descr="Neuró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7900" y="2781300"/>
            <a:ext cx="2609850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2" name="Picture 4" descr="Mozgová map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1638" y="4868863"/>
            <a:ext cx="2609850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Nadpis 3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8413" cy="1320800"/>
          </a:xfrm>
        </p:spPr>
        <p:txBody>
          <a:bodyPr/>
          <a:lstStyle/>
          <a:p>
            <a:r>
              <a:rPr lang="cs-CZ"/>
              <a:t>Vliv prostředí na krysí mozek</a:t>
            </a:r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1233488"/>
            <a:ext cx="3295650" cy="496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6100" y="1227138"/>
            <a:ext cx="3295650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6" name="TextovéPole 4"/>
          <p:cNvSpPr txBox="1">
            <a:spLocks noChangeArrowheads="1"/>
          </p:cNvSpPr>
          <p:nvPr/>
        </p:nvSpPr>
        <p:spPr bwMode="auto">
          <a:xfrm>
            <a:off x="849313" y="6146800"/>
            <a:ext cx="34290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>
                <a:latin typeface="Trebuchet MS" pitchFamily="34" charset="0"/>
              </a:rPr>
              <a:t>STANDARDNÍ LABORATORNÍ </a:t>
            </a:r>
          </a:p>
          <a:p>
            <a:r>
              <a:rPr lang="cs-CZ">
                <a:latin typeface="Trebuchet MS" pitchFamily="34" charset="0"/>
              </a:rPr>
              <a:t>PROSTŘEDÍ</a:t>
            </a:r>
          </a:p>
        </p:txBody>
      </p:sp>
      <p:sp>
        <p:nvSpPr>
          <p:cNvPr id="49157" name="TextovéPole 5"/>
          <p:cNvSpPr txBox="1">
            <a:spLocks noChangeArrowheads="1"/>
          </p:cNvSpPr>
          <p:nvPr/>
        </p:nvSpPr>
        <p:spPr bwMode="auto">
          <a:xfrm>
            <a:off x="4251325" y="6146800"/>
            <a:ext cx="342106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>
                <a:latin typeface="Trebuchet MS" pitchFamily="34" charset="0"/>
              </a:rPr>
              <a:t>OBOHACENÉ LABORATORNÍ </a:t>
            </a:r>
          </a:p>
          <a:p>
            <a:r>
              <a:rPr lang="cs-CZ">
                <a:latin typeface="Trebuchet MS" pitchFamily="34" charset="0"/>
              </a:rPr>
              <a:t>PROSTŘEDÍ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Faseta">
  <a:themeElements>
    <a:clrScheme name="Mediá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Faseta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s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8C59B386-999D-4CB6-B907-9F3997C027CC}"/>
    </a:ext>
  </a:extLst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13679</TotalTime>
  <Words>2041</Words>
  <Application>Microsoft Office PowerPoint</Application>
  <PresentationFormat>Předvádění na obrazovce (4:3)</PresentationFormat>
  <Paragraphs>258</Paragraphs>
  <Slides>32</Slides>
  <Notes>3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32</vt:i4>
      </vt:variant>
    </vt:vector>
  </HeadingPairs>
  <TitlesOfParts>
    <vt:vector size="38" baseType="lpstr">
      <vt:lpstr>Arial</vt:lpstr>
      <vt:lpstr>Arial Unicode MS</vt:lpstr>
      <vt:lpstr>Calibri</vt:lpstr>
      <vt:lpstr>Trebuchet MS</vt:lpstr>
      <vt:lpstr>Wingdings 3</vt:lpstr>
      <vt:lpstr>Faseta</vt:lpstr>
      <vt:lpstr>Determinace lidské psychiky</vt:lpstr>
      <vt:lpstr>2 rozdílné přístupy</vt:lpstr>
      <vt:lpstr>Interakcionistický přístup</vt:lpstr>
      <vt:lpstr>Determinace lidské psychiky</vt:lpstr>
      <vt:lpstr>Výzkumy dědičnosti na dvojčatech</vt:lpstr>
      <vt:lpstr>Prezentace aplikace PowerPoint</vt:lpstr>
      <vt:lpstr>Vnitřní determinace lidské psychiky</vt:lpstr>
      <vt:lpstr>Neuroplasticita mozku</vt:lpstr>
      <vt:lpstr>Vliv prostředí na krysí mozek</vt:lpstr>
      <vt:lpstr>Prezentace aplikace PowerPoint</vt:lpstr>
      <vt:lpstr>Člověk je </vt:lpstr>
      <vt:lpstr>Jak to všechno začalo Historie psychologie</vt:lpstr>
      <vt:lpstr>Psychologie má dlouhou minulost, ale krátkou historii     Ebbinghaus 1908  </vt:lpstr>
      <vt:lpstr>Středověká filosofie  Jsou schopnosti vrozené nebo získané </vt:lpstr>
      <vt:lpstr>Nature versus nurture – základní vědecký spor</vt:lpstr>
      <vt:lpstr>19. století – rozhodující pro rozvoj </vt:lpstr>
      <vt:lpstr>Počátky vědecké psychologie </vt:lpstr>
      <vt:lpstr>Základní psychologické směry 20. století</vt:lpstr>
      <vt:lpstr>Behaviorismus</vt:lpstr>
      <vt:lpstr>Behaviorismus</vt:lpstr>
      <vt:lpstr>Psychoanalýza</vt:lpstr>
      <vt:lpstr>Topografický model osobnosti – Freud 1900</vt:lpstr>
      <vt:lpstr>Gestalt-psychologie – tvarová, celostní</vt:lpstr>
      <vt:lpstr>Humanistická psychologie </vt:lpstr>
      <vt:lpstr>Biologický přístup</vt:lpstr>
      <vt:lpstr>6 hlavních proudů moderní psychologie</vt:lpstr>
      <vt:lpstr>Historie psychologie ve vztahu k porodní asistenci</vt:lpstr>
      <vt:lpstr>Předvědecké období: duchovní a kulturní vlivy </vt:lpstr>
      <vt:lpstr> 19. století: začátky vědeckého přístupu </vt:lpstr>
      <vt:lpstr>20. století: rozvoj psychologie mateřství </vt:lpstr>
      <vt:lpstr>Od 60. let 20. stol.: humanizace porodu a návrat k ženám </vt:lpstr>
      <vt:lpstr>Současnost: psychologie jako běžná součást porodní péče 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Předmět studia psychologie</dc:title>
  <dc:creator>Lenka</dc:creator>
  <cp:lastModifiedBy>Emrova, Lenka</cp:lastModifiedBy>
  <cp:revision>337</cp:revision>
  <dcterms:created xsi:type="dcterms:W3CDTF">2012-08-01T05:54:54Z</dcterms:created>
  <dcterms:modified xsi:type="dcterms:W3CDTF">2025-09-21T12:44:25Z</dcterms:modified>
</cp:coreProperties>
</file>