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sldIdLst>
    <p:sldId id="256" r:id="rId2"/>
    <p:sldId id="879" r:id="rId3"/>
    <p:sldId id="257" r:id="rId4"/>
    <p:sldId id="911" r:id="rId5"/>
    <p:sldId id="880" r:id="rId6"/>
    <p:sldId id="881" r:id="rId7"/>
    <p:sldId id="882" r:id="rId8"/>
    <p:sldId id="883" r:id="rId9"/>
    <p:sldId id="884" r:id="rId10"/>
    <p:sldId id="885" r:id="rId11"/>
    <p:sldId id="886" r:id="rId12"/>
    <p:sldId id="887" r:id="rId13"/>
    <p:sldId id="888" r:id="rId14"/>
    <p:sldId id="258" r:id="rId15"/>
    <p:sldId id="912" r:id="rId16"/>
    <p:sldId id="913" r:id="rId17"/>
    <p:sldId id="259" r:id="rId18"/>
    <p:sldId id="914" r:id="rId19"/>
    <p:sldId id="889" r:id="rId20"/>
    <p:sldId id="890" r:id="rId21"/>
    <p:sldId id="891" r:id="rId22"/>
    <p:sldId id="892" r:id="rId23"/>
    <p:sldId id="893" r:id="rId24"/>
    <p:sldId id="894" r:id="rId25"/>
    <p:sldId id="895" r:id="rId26"/>
    <p:sldId id="896" r:id="rId27"/>
    <p:sldId id="897" r:id="rId28"/>
    <p:sldId id="898" r:id="rId29"/>
    <p:sldId id="260" r:id="rId30"/>
    <p:sldId id="262" r:id="rId31"/>
    <p:sldId id="899" r:id="rId32"/>
    <p:sldId id="900" r:id="rId33"/>
    <p:sldId id="901" r:id="rId34"/>
    <p:sldId id="902" r:id="rId35"/>
    <p:sldId id="903" r:id="rId36"/>
    <p:sldId id="904" r:id="rId37"/>
    <p:sldId id="905" r:id="rId38"/>
    <p:sldId id="906" r:id="rId39"/>
    <p:sldId id="907" r:id="rId40"/>
    <p:sldId id="908" r:id="rId41"/>
    <p:sldId id="909" r:id="rId42"/>
    <p:sldId id="910" r:id="rId43"/>
    <p:sldId id="263" r:id="rId44"/>
    <p:sldId id="264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1" autoAdjust="0"/>
    <p:restoredTop sz="86405" autoAdjust="0"/>
  </p:normalViewPr>
  <p:slideViewPr>
    <p:cSldViewPr snapToGrid="0" snapToObjects="1">
      <p:cViewPr varScale="1">
        <p:scale>
          <a:sx n="71" d="100"/>
          <a:sy n="71" d="100"/>
        </p:scale>
        <p:origin x="23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12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12BB72-E7D1-45A1-9F0E-47729086473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E91EFB0-D795-4A57-A812-7307C2FDEC10}">
      <dgm:prSet/>
      <dgm:spPr/>
      <dgm:t>
        <a:bodyPr/>
        <a:lstStyle/>
        <a:p>
          <a:r>
            <a:rPr lang="cs-CZ" b="1"/>
            <a:t>V ČR je mezi zdravotníky velmi vysoká míra vyčerpání a vyhoření (až 46 %).</a:t>
          </a:r>
          <a:endParaRPr lang="en-US"/>
        </a:p>
      </dgm:t>
    </dgm:pt>
    <dgm:pt modelId="{74A490A7-7737-4142-B051-3890B3B4AB87}" type="parTrans" cxnId="{AC0FB8D8-F800-4101-A361-F34278D81323}">
      <dgm:prSet/>
      <dgm:spPr/>
      <dgm:t>
        <a:bodyPr/>
        <a:lstStyle/>
        <a:p>
          <a:endParaRPr lang="en-US"/>
        </a:p>
      </dgm:t>
    </dgm:pt>
    <dgm:pt modelId="{84CDECCA-10DD-4C57-8E97-D13FD93194D5}" type="sibTrans" cxnId="{AC0FB8D8-F800-4101-A361-F34278D81323}">
      <dgm:prSet/>
      <dgm:spPr/>
      <dgm:t>
        <a:bodyPr/>
        <a:lstStyle/>
        <a:p>
          <a:endParaRPr lang="en-US"/>
        </a:p>
      </dgm:t>
    </dgm:pt>
    <dgm:pt modelId="{829BBEAF-228A-4240-AF7B-8AE2F563506A}">
      <dgm:prSet/>
      <dgm:spPr/>
      <dgm:t>
        <a:bodyPr/>
        <a:lstStyle/>
        <a:p>
          <a:r>
            <a:rPr lang="cs-CZ" b="1"/>
            <a:t>Workoholická tendence je v populaci cca 20 %, přičemž zdravotníci patří mezi nejohroženější profese.</a:t>
          </a:r>
          <a:endParaRPr lang="en-US"/>
        </a:p>
      </dgm:t>
    </dgm:pt>
    <dgm:pt modelId="{A4E89B0B-F816-4F1E-B12D-C7525C3A1F0B}" type="parTrans" cxnId="{8435640E-7C66-4461-8187-F8DB725F6E34}">
      <dgm:prSet/>
      <dgm:spPr/>
      <dgm:t>
        <a:bodyPr/>
        <a:lstStyle/>
        <a:p>
          <a:endParaRPr lang="en-US"/>
        </a:p>
      </dgm:t>
    </dgm:pt>
    <dgm:pt modelId="{1B6066FC-A847-4DFE-8F5B-DA20A66DE042}" type="sibTrans" cxnId="{8435640E-7C66-4461-8187-F8DB725F6E34}">
      <dgm:prSet/>
      <dgm:spPr/>
      <dgm:t>
        <a:bodyPr/>
        <a:lstStyle/>
        <a:p>
          <a:endParaRPr lang="en-US"/>
        </a:p>
      </dgm:t>
    </dgm:pt>
    <dgm:pt modelId="{51BAF73A-0869-41C5-ABBF-B2B099BB004C}" type="pres">
      <dgm:prSet presAssocID="{7612BB72-E7D1-45A1-9F0E-47729086473A}" presName="root" presStyleCnt="0">
        <dgm:presLayoutVars>
          <dgm:dir/>
          <dgm:resizeHandles val="exact"/>
        </dgm:presLayoutVars>
      </dgm:prSet>
      <dgm:spPr/>
    </dgm:pt>
    <dgm:pt modelId="{198CB8E5-4598-478D-9FDB-6FE99200B51A}" type="pres">
      <dgm:prSet presAssocID="{1E91EFB0-D795-4A57-A812-7307C2FDEC10}" presName="compNode" presStyleCnt="0"/>
      <dgm:spPr/>
    </dgm:pt>
    <dgm:pt modelId="{33ED71FC-CC46-4BF7-A8BC-F31D1DA2936B}" type="pres">
      <dgm:prSet presAssocID="{1E91EFB0-D795-4A57-A812-7307C2FDEC10}" presName="bgRect" presStyleLbl="bgShp" presStyleIdx="0" presStyleCnt="2"/>
      <dgm:spPr/>
    </dgm:pt>
    <dgm:pt modelId="{60818954-3042-455C-839B-AD1C378B6A9E}" type="pres">
      <dgm:prSet presAssocID="{1E91EFB0-D795-4A57-A812-7307C2FDEC1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heň"/>
        </a:ext>
      </dgm:extLst>
    </dgm:pt>
    <dgm:pt modelId="{168A108C-B633-4E9E-A3F0-EC38B9530A6E}" type="pres">
      <dgm:prSet presAssocID="{1E91EFB0-D795-4A57-A812-7307C2FDEC10}" presName="spaceRect" presStyleCnt="0"/>
      <dgm:spPr/>
    </dgm:pt>
    <dgm:pt modelId="{CCC78BA9-C968-4D55-93CE-9E080DB0B29B}" type="pres">
      <dgm:prSet presAssocID="{1E91EFB0-D795-4A57-A812-7307C2FDEC10}" presName="parTx" presStyleLbl="revTx" presStyleIdx="0" presStyleCnt="2">
        <dgm:presLayoutVars>
          <dgm:chMax val="0"/>
          <dgm:chPref val="0"/>
        </dgm:presLayoutVars>
      </dgm:prSet>
      <dgm:spPr/>
    </dgm:pt>
    <dgm:pt modelId="{02EE25CE-EEA5-4C37-AB75-56D26684AFF9}" type="pres">
      <dgm:prSet presAssocID="{84CDECCA-10DD-4C57-8E97-D13FD93194D5}" presName="sibTrans" presStyleCnt="0"/>
      <dgm:spPr/>
    </dgm:pt>
    <dgm:pt modelId="{B0EE4448-A0FB-4739-A825-C78BDDEB302A}" type="pres">
      <dgm:prSet presAssocID="{829BBEAF-228A-4240-AF7B-8AE2F563506A}" presName="compNode" presStyleCnt="0"/>
      <dgm:spPr/>
    </dgm:pt>
    <dgm:pt modelId="{99DA958B-4E93-441D-A1E7-AAC67DB5EC32}" type="pres">
      <dgm:prSet presAssocID="{829BBEAF-228A-4240-AF7B-8AE2F563506A}" presName="bgRect" presStyleLbl="bgShp" presStyleIdx="1" presStyleCnt="2"/>
      <dgm:spPr/>
    </dgm:pt>
    <dgm:pt modelId="{3666DA98-95C2-4459-BA0C-116940E47E0F}" type="pres">
      <dgm:prSet presAssocID="{829BBEAF-228A-4240-AF7B-8AE2F563506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tázky"/>
        </a:ext>
      </dgm:extLst>
    </dgm:pt>
    <dgm:pt modelId="{ADF81288-9815-463F-BA45-3249B0D58CDB}" type="pres">
      <dgm:prSet presAssocID="{829BBEAF-228A-4240-AF7B-8AE2F563506A}" presName="spaceRect" presStyleCnt="0"/>
      <dgm:spPr/>
    </dgm:pt>
    <dgm:pt modelId="{9236A4CD-6F00-4C87-B349-2E0E2E0EABD0}" type="pres">
      <dgm:prSet presAssocID="{829BBEAF-228A-4240-AF7B-8AE2F563506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435640E-7C66-4461-8187-F8DB725F6E34}" srcId="{7612BB72-E7D1-45A1-9F0E-47729086473A}" destId="{829BBEAF-228A-4240-AF7B-8AE2F563506A}" srcOrd="1" destOrd="0" parTransId="{A4E89B0B-F816-4F1E-B12D-C7525C3A1F0B}" sibTransId="{1B6066FC-A847-4DFE-8F5B-DA20A66DE042}"/>
    <dgm:cxn modelId="{1B358B27-8F67-4D81-9511-FDB3509C1F51}" type="presOf" srcId="{1E91EFB0-D795-4A57-A812-7307C2FDEC10}" destId="{CCC78BA9-C968-4D55-93CE-9E080DB0B29B}" srcOrd="0" destOrd="0" presId="urn:microsoft.com/office/officeart/2018/2/layout/IconVerticalSolidList"/>
    <dgm:cxn modelId="{11EDFD95-913E-4709-B03D-016630132743}" type="presOf" srcId="{829BBEAF-228A-4240-AF7B-8AE2F563506A}" destId="{9236A4CD-6F00-4C87-B349-2E0E2E0EABD0}" srcOrd="0" destOrd="0" presId="urn:microsoft.com/office/officeart/2018/2/layout/IconVerticalSolidList"/>
    <dgm:cxn modelId="{ADA2F49E-BEE8-426A-8FBC-D94CB5B7B476}" type="presOf" srcId="{7612BB72-E7D1-45A1-9F0E-47729086473A}" destId="{51BAF73A-0869-41C5-ABBF-B2B099BB004C}" srcOrd="0" destOrd="0" presId="urn:microsoft.com/office/officeart/2018/2/layout/IconVerticalSolidList"/>
    <dgm:cxn modelId="{AC0FB8D8-F800-4101-A361-F34278D81323}" srcId="{7612BB72-E7D1-45A1-9F0E-47729086473A}" destId="{1E91EFB0-D795-4A57-A812-7307C2FDEC10}" srcOrd="0" destOrd="0" parTransId="{74A490A7-7737-4142-B051-3890B3B4AB87}" sibTransId="{84CDECCA-10DD-4C57-8E97-D13FD93194D5}"/>
    <dgm:cxn modelId="{DFE20588-44D6-415E-803C-4E9151D45B32}" type="presParOf" srcId="{51BAF73A-0869-41C5-ABBF-B2B099BB004C}" destId="{198CB8E5-4598-478D-9FDB-6FE99200B51A}" srcOrd="0" destOrd="0" presId="urn:microsoft.com/office/officeart/2018/2/layout/IconVerticalSolidList"/>
    <dgm:cxn modelId="{BB5EDFB5-41CE-4FEB-94BE-C26DF92BCB3F}" type="presParOf" srcId="{198CB8E5-4598-478D-9FDB-6FE99200B51A}" destId="{33ED71FC-CC46-4BF7-A8BC-F31D1DA2936B}" srcOrd="0" destOrd="0" presId="urn:microsoft.com/office/officeart/2018/2/layout/IconVerticalSolidList"/>
    <dgm:cxn modelId="{7D0D42B5-0075-4887-A238-BB2026F4943B}" type="presParOf" srcId="{198CB8E5-4598-478D-9FDB-6FE99200B51A}" destId="{60818954-3042-455C-839B-AD1C378B6A9E}" srcOrd="1" destOrd="0" presId="urn:microsoft.com/office/officeart/2018/2/layout/IconVerticalSolidList"/>
    <dgm:cxn modelId="{72254CAA-3FB5-4AD3-BCD1-B2FAE782A35F}" type="presParOf" srcId="{198CB8E5-4598-478D-9FDB-6FE99200B51A}" destId="{168A108C-B633-4E9E-A3F0-EC38B9530A6E}" srcOrd="2" destOrd="0" presId="urn:microsoft.com/office/officeart/2018/2/layout/IconVerticalSolidList"/>
    <dgm:cxn modelId="{C02B6982-D739-421E-BBC0-12E791B79881}" type="presParOf" srcId="{198CB8E5-4598-478D-9FDB-6FE99200B51A}" destId="{CCC78BA9-C968-4D55-93CE-9E080DB0B29B}" srcOrd="3" destOrd="0" presId="urn:microsoft.com/office/officeart/2018/2/layout/IconVerticalSolidList"/>
    <dgm:cxn modelId="{50A761A8-715A-471C-AC5C-38F3F06C8D50}" type="presParOf" srcId="{51BAF73A-0869-41C5-ABBF-B2B099BB004C}" destId="{02EE25CE-EEA5-4C37-AB75-56D26684AFF9}" srcOrd="1" destOrd="0" presId="urn:microsoft.com/office/officeart/2018/2/layout/IconVerticalSolidList"/>
    <dgm:cxn modelId="{3A213485-8F27-45C2-B43C-002BFEC412A9}" type="presParOf" srcId="{51BAF73A-0869-41C5-ABBF-B2B099BB004C}" destId="{B0EE4448-A0FB-4739-A825-C78BDDEB302A}" srcOrd="2" destOrd="0" presId="urn:microsoft.com/office/officeart/2018/2/layout/IconVerticalSolidList"/>
    <dgm:cxn modelId="{7D7A7F78-93C0-46EA-A196-0EF9FBB03EC6}" type="presParOf" srcId="{B0EE4448-A0FB-4739-A825-C78BDDEB302A}" destId="{99DA958B-4E93-441D-A1E7-AAC67DB5EC32}" srcOrd="0" destOrd="0" presId="urn:microsoft.com/office/officeart/2018/2/layout/IconVerticalSolidList"/>
    <dgm:cxn modelId="{6037D469-9D37-4AAB-8DD5-6C2EF18AAAB5}" type="presParOf" srcId="{B0EE4448-A0FB-4739-A825-C78BDDEB302A}" destId="{3666DA98-95C2-4459-BA0C-116940E47E0F}" srcOrd="1" destOrd="0" presId="urn:microsoft.com/office/officeart/2018/2/layout/IconVerticalSolidList"/>
    <dgm:cxn modelId="{5E19E666-2399-4E23-97F0-D6107B256E5E}" type="presParOf" srcId="{B0EE4448-A0FB-4739-A825-C78BDDEB302A}" destId="{ADF81288-9815-463F-BA45-3249B0D58CDB}" srcOrd="2" destOrd="0" presId="urn:microsoft.com/office/officeart/2018/2/layout/IconVerticalSolidList"/>
    <dgm:cxn modelId="{1836B55F-F1E4-4D42-988C-4DF12D099428}" type="presParOf" srcId="{B0EE4448-A0FB-4739-A825-C78BDDEB302A}" destId="{9236A4CD-6F00-4C87-B349-2E0E2E0EABD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46D138-544F-478D-9A61-EDEA97A5882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05CD7C-67FC-46A6-B46E-347EB1E4BB11}">
      <dgm:prSet/>
      <dgm:spPr/>
      <dgm:t>
        <a:bodyPr/>
        <a:lstStyle/>
        <a:p>
          <a:r>
            <a:rPr lang="cs-CZ" b="1"/>
            <a:t>70 %</a:t>
          </a:r>
          <a:r>
            <a:rPr lang="cs-CZ"/>
            <a:t> zdravotníků (2022) uvádí pocit vyčerpání</a:t>
          </a:r>
          <a:endParaRPr lang="en-US"/>
        </a:p>
      </dgm:t>
    </dgm:pt>
    <dgm:pt modelId="{76BF5CAE-DEF8-4BFA-880E-E09AB3062666}" type="parTrans" cxnId="{38B36A30-953B-4216-AD0D-75ED6471C0A4}">
      <dgm:prSet/>
      <dgm:spPr/>
      <dgm:t>
        <a:bodyPr/>
        <a:lstStyle/>
        <a:p>
          <a:endParaRPr lang="en-US"/>
        </a:p>
      </dgm:t>
    </dgm:pt>
    <dgm:pt modelId="{AA2BEF89-F99D-4701-B73F-1FB051699C19}" type="sibTrans" cxnId="{38B36A30-953B-4216-AD0D-75ED6471C0A4}">
      <dgm:prSet/>
      <dgm:spPr/>
      <dgm:t>
        <a:bodyPr/>
        <a:lstStyle/>
        <a:p>
          <a:endParaRPr lang="en-US"/>
        </a:p>
      </dgm:t>
    </dgm:pt>
    <dgm:pt modelId="{97970952-073E-4196-95FD-412E9C71E73C}">
      <dgm:prSet/>
      <dgm:spPr/>
      <dgm:t>
        <a:bodyPr/>
        <a:lstStyle/>
        <a:p>
          <a:r>
            <a:rPr lang="cs-CZ" b="1"/>
            <a:t>46,2 %</a:t>
          </a:r>
          <a:r>
            <a:rPr lang="cs-CZ"/>
            <a:t> vykazuje příznaky vyhoření</a:t>
          </a:r>
          <a:br>
            <a:rPr lang="cs-CZ"/>
          </a:br>
          <a:r>
            <a:rPr lang="cs-CZ"/>
            <a:t>– </a:t>
          </a:r>
          <a:r>
            <a:rPr lang="cs-CZ" i="1"/>
            <a:t>MEDBack průzkum 2022, mladilekari.cz</a:t>
          </a:r>
          <a:endParaRPr lang="en-US"/>
        </a:p>
      </dgm:t>
    </dgm:pt>
    <dgm:pt modelId="{9BD676AC-AA0F-4464-A983-2CC4D52E6D3F}" type="parTrans" cxnId="{158242D8-010E-411C-85EE-767668B366E5}">
      <dgm:prSet/>
      <dgm:spPr/>
      <dgm:t>
        <a:bodyPr/>
        <a:lstStyle/>
        <a:p>
          <a:endParaRPr lang="en-US"/>
        </a:p>
      </dgm:t>
    </dgm:pt>
    <dgm:pt modelId="{7CB8C866-1B1A-416A-9431-7780E08F024C}" type="sibTrans" cxnId="{158242D8-010E-411C-85EE-767668B366E5}">
      <dgm:prSet/>
      <dgm:spPr/>
      <dgm:t>
        <a:bodyPr/>
        <a:lstStyle/>
        <a:p>
          <a:endParaRPr lang="en-US"/>
        </a:p>
      </dgm:t>
    </dgm:pt>
    <dgm:pt modelId="{35A61E17-4575-4FCE-8FEB-BCB13BEE1B4C}">
      <dgm:prSet/>
      <dgm:spPr/>
      <dgm:t>
        <a:bodyPr/>
        <a:lstStyle/>
        <a:p>
          <a:r>
            <a:rPr lang="cs-CZ" b="1"/>
            <a:t>64 %</a:t>
          </a:r>
          <a:r>
            <a:rPr lang="cs-CZ"/>
            <a:t> lékařů (2024) uvádí práci jako dlouhodobý silný stresor</a:t>
          </a:r>
          <a:endParaRPr lang="en-US"/>
        </a:p>
      </dgm:t>
    </dgm:pt>
    <dgm:pt modelId="{6108BA45-A2C9-4D73-8481-65062105F7A7}" type="parTrans" cxnId="{DF3F94C9-F976-4025-9351-2068F103A6C2}">
      <dgm:prSet/>
      <dgm:spPr/>
      <dgm:t>
        <a:bodyPr/>
        <a:lstStyle/>
        <a:p>
          <a:endParaRPr lang="en-US"/>
        </a:p>
      </dgm:t>
    </dgm:pt>
    <dgm:pt modelId="{3436199E-20A3-4F28-9344-BE89677AD98F}" type="sibTrans" cxnId="{DF3F94C9-F976-4025-9351-2068F103A6C2}">
      <dgm:prSet/>
      <dgm:spPr/>
      <dgm:t>
        <a:bodyPr/>
        <a:lstStyle/>
        <a:p>
          <a:endParaRPr lang="en-US"/>
        </a:p>
      </dgm:t>
    </dgm:pt>
    <dgm:pt modelId="{85722A29-CF3A-46B1-B498-CB17CECA2E37}">
      <dgm:prSet/>
      <dgm:spPr/>
      <dgm:t>
        <a:bodyPr/>
        <a:lstStyle/>
        <a:p>
          <a:r>
            <a:rPr lang="cs-CZ" b="1"/>
            <a:t>62 %</a:t>
          </a:r>
          <a:r>
            <a:rPr lang="cs-CZ"/>
            <a:t> se cítí ohroženo vyhořením</a:t>
          </a:r>
          <a:br>
            <a:rPr lang="cs-CZ"/>
          </a:br>
          <a:r>
            <a:rPr lang="cs-CZ"/>
            <a:t>– </a:t>
          </a:r>
          <a:r>
            <a:rPr lang="cs-CZ" i="1"/>
            <a:t>Zdravotnický deník, 2024</a:t>
          </a:r>
          <a:endParaRPr lang="en-US"/>
        </a:p>
      </dgm:t>
    </dgm:pt>
    <dgm:pt modelId="{BCBA9790-D18A-4504-B397-39EAEBB2821D}" type="parTrans" cxnId="{83AD8711-DCC1-470C-BC83-AD092571BD2D}">
      <dgm:prSet/>
      <dgm:spPr/>
      <dgm:t>
        <a:bodyPr/>
        <a:lstStyle/>
        <a:p>
          <a:endParaRPr lang="en-US"/>
        </a:p>
      </dgm:t>
    </dgm:pt>
    <dgm:pt modelId="{55529F74-E5EB-48F4-9832-D4302692FB56}" type="sibTrans" cxnId="{83AD8711-DCC1-470C-BC83-AD092571BD2D}">
      <dgm:prSet/>
      <dgm:spPr/>
      <dgm:t>
        <a:bodyPr/>
        <a:lstStyle/>
        <a:p>
          <a:endParaRPr lang="en-US"/>
        </a:p>
      </dgm:t>
    </dgm:pt>
    <dgm:pt modelId="{9EC878F4-A8C5-456E-899B-C7C623800A06}" type="pres">
      <dgm:prSet presAssocID="{9146D138-544F-478D-9A61-EDEA97A58821}" presName="linear" presStyleCnt="0">
        <dgm:presLayoutVars>
          <dgm:animLvl val="lvl"/>
          <dgm:resizeHandles val="exact"/>
        </dgm:presLayoutVars>
      </dgm:prSet>
      <dgm:spPr/>
    </dgm:pt>
    <dgm:pt modelId="{E8BB8384-ADEE-4441-AF7C-C0EF2470092A}" type="pres">
      <dgm:prSet presAssocID="{7205CD7C-67FC-46A6-B46E-347EB1E4BB1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9B7B568-15DB-449D-8F2F-CB771876A84C}" type="pres">
      <dgm:prSet presAssocID="{AA2BEF89-F99D-4701-B73F-1FB051699C19}" presName="spacer" presStyleCnt="0"/>
      <dgm:spPr/>
    </dgm:pt>
    <dgm:pt modelId="{B6A0D5ED-9A86-4644-B65F-08901E37F58F}" type="pres">
      <dgm:prSet presAssocID="{97970952-073E-4196-95FD-412E9C71E73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B58356D-97C6-4888-89C6-6CC91A66718C}" type="pres">
      <dgm:prSet presAssocID="{7CB8C866-1B1A-416A-9431-7780E08F024C}" presName="spacer" presStyleCnt="0"/>
      <dgm:spPr/>
    </dgm:pt>
    <dgm:pt modelId="{6B57FCC3-2D5D-4F3C-987D-57ADF0CBB3DD}" type="pres">
      <dgm:prSet presAssocID="{35A61E17-4575-4FCE-8FEB-BCB13BEE1B4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840E17D-EED5-4091-AFB1-00AA79E9CBAC}" type="pres">
      <dgm:prSet presAssocID="{3436199E-20A3-4F28-9344-BE89677AD98F}" presName="spacer" presStyleCnt="0"/>
      <dgm:spPr/>
    </dgm:pt>
    <dgm:pt modelId="{D14C4C44-05E7-49CC-ACEF-B17121AD9BEB}" type="pres">
      <dgm:prSet presAssocID="{85722A29-CF3A-46B1-B498-CB17CECA2E3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3AD8711-DCC1-470C-BC83-AD092571BD2D}" srcId="{9146D138-544F-478D-9A61-EDEA97A58821}" destId="{85722A29-CF3A-46B1-B498-CB17CECA2E37}" srcOrd="3" destOrd="0" parTransId="{BCBA9790-D18A-4504-B397-39EAEBB2821D}" sibTransId="{55529F74-E5EB-48F4-9832-D4302692FB56}"/>
    <dgm:cxn modelId="{38B36A30-953B-4216-AD0D-75ED6471C0A4}" srcId="{9146D138-544F-478D-9A61-EDEA97A58821}" destId="{7205CD7C-67FC-46A6-B46E-347EB1E4BB11}" srcOrd="0" destOrd="0" parTransId="{76BF5CAE-DEF8-4BFA-880E-E09AB3062666}" sibTransId="{AA2BEF89-F99D-4701-B73F-1FB051699C19}"/>
    <dgm:cxn modelId="{30F56C68-55FD-40CC-BE54-F84C2B683E64}" type="presOf" srcId="{9146D138-544F-478D-9A61-EDEA97A58821}" destId="{9EC878F4-A8C5-456E-899B-C7C623800A06}" srcOrd="0" destOrd="0" presId="urn:microsoft.com/office/officeart/2005/8/layout/vList2"/>
    <dgm:cxn modelId="{AC349950-A12C-4E53-B934-F03A4828CEC7}" type="presOf" srcId="{85722A29-CF3A-46B1-B498-CB17CECA2E37}" destId="{D14C4C44-05E7-49CC-ACEF-B17121AD9BEB}" srcOrd="0" destOrd="0" presId="urn:microsoft.com/office/officeart/2005/8/layout/vList2"/>
    <dgm:cxn modelId="{3548B185-490C-46DF-B5A9-7BF3D753D5E3}" type="presOf" srcId="{7205CD7C-67FC-46A6-B46E-347EB1E4BB11}" destId="{E8BB8384-ADEE-4441-AF7C-C0EF2470092A}" srcOrd="0" destOrd="0" presId="urn:microsoft.com/office/officeart/2005/8/layout/vList2"/>
    <dgm:cxn modelId="{6431318D-293C-45C5-816C-008D3B2C3EB9}" type="presOf" srcId="{35A61E17-4575-4FCE-8FEB-BCB13BEE1B4C}" destId="{6B57FCC3-2D5D-4F3C-987D-57ADF0CBB3DD}" srcOrd="0" destOrd="0" presId="urn:microsoft.com/office/officeart/2005/8/layout/vList2"/>
    <dgm:cxn modelId="{41ECCF95-600F-4462-A434-7D23C32C41FF}" type="presOf" srcId="{97970952-073E-4196-95FD-412E9C71E73C}" destId="{B6A0D5ED-9A86-4644-B65F-08901E37F58F}" srcOrd="0" destOrd="0" presId="urn:microsoft.com/office/officeart/2005/8/layout/vList2"/>
    <dgm:cxn modelId="{DF3F94C9-F976-4025-9351-2068F103A6C2}" srcId="{9146D138-544F-478D-9A61-EDEA97A58821}" destId="{35A61E17-4575-4FCE-8FEB-BCB13BEE1B4C}" srcOrd="2" destOrd="0" parTransId="{6108BA45-A2C9-4D73-8481-65062105F7A7}" sibTransId="{3436199E-20A3-4F28-9344-BE89677AD98F}"/>
    <dgm:cxn modelId="{158242D8-010E-411C-85EE-767668B366E5}" srcId="{9146D138-544F-478D-9A61-EDEA97A58821}" destId="{97970952-073E-4196-95FD-412E9C71E73C}" srcOrd="1" destOrd="0" parTransId="{9BD676AC-AA0F-4464-A983-2CC4D52E6D3F}" sibTransId="{7CB8C866-1B1A-416A-9431-7780E08F024C}"/>
    <dgm:cxn modelId="{41354809-67DB-44EF-8199-17D278827ECC}" type="presParOf" srcId="{9EC878F4-A8C5-456E-899B-C7C623800A06}" destId="{E8BB8384-ADEE-4441-AF7C-C0EF2470092A}" srcOrd="0" destOrd="0" presId="urn:microsoft.com/office/officeart/2005/8/layout/vList2"/>
    <dgm:cxn modelId="{01F8AE8F-A414-4ACA-B122-05EA93B34B6B}" type="presParOf" srcId="{9EC878F4-A8C5-456E-899B-C7C623800A06}" destId="{39B7B568-15DB-449D-8F2F-CB771876A84C}" srcOrd="1" destOrd="0" presId="urn:microsoft.com/office/officeart/2005/8/layout/vList2"/>
    <dgm:cxn modelId="{DB8387B8-A16F-44B3-BB1C-B34B016172D2}" type="presParOf" srcId="{9EC878F4-A8C5-456E-899B-C7C623800A06}" destId="{B6A0D5ED-9A86-4644-B65F-08901E37F58F}" srcOrd="2" destOrd="0" presId="urn:microsoft.com/office/officeart/2005/8/layout/vList2"/>
    <dgm:cxn modelId="{9A621AA9-8822-4ECD-94D9-4586A4D88DCC}" type="presParOf" srcId="{9EC878F4-A8C5-456E-899B-C7C623800A06}" destId="{7B58356D-97C6-4888-89C6-6CC91A66718C}" srcOrd="3" destOrd="0" presId="urn:microsoft.com/office/officeart/2005/8/layout/vList2"/>
    <dgm:cxn modelId="{E823C71B-2FB2-40D3-8890-471F90D29139}" type="presParOf" srcId="{9EC878F4-A8C5-456E-899B-C7C623800A06}" destId="{6B57FCC3-2D5D-4F3C-987D-57ADF0CBB3DD}" srcOrd="4" destOrd="0" presId="urn:microsoft.com/office/officeart/2005/8/layout/vList2"/>
    <dgm:cxn modelId="{65EC1054-9283-4015-ACBA-B63432ADEEBE}" type="presParOf" srcId="{9EC878F4-A8C5-456E-899B-C7C623800A06}" destId="{E840E17D-EED5-4091-AFB1-00AA79E9CBAC}" srcOrd="5" destOrd="0" presId="urn:microsoft.com/office/officeart/2005/8/layout/vList2"/>
    <dgm:cxn modelId="{726FA8C8-89D5-441F-8045-3775A77FC7A8}" type="presParOf" srcId="{9EC878F4-A8C5-456E-899B-C7C623800A06}" destId="{D14C4C44-05E7-49CC-ACEF-B17121AD9BE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F19B97-E0CB-4A49-B151-13C21072D329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EDDBDB2-1D34-4851-9981-61A688371563}">
      <dgm:prSet/>
      <dgm:spPr/>
      <dgm:t>
        <a:bodyPr/>
        <a:lstStyle/>
        <a:p>
          <a:r>
            <a:rPr lang="cs-CZ" b="1"/>
            <a:t>33 %</a:t>
          </a:r>
          <a:r>
            <a:rPr lang="cs-CZ"/>
            <a:t>: úzkosti</a:t>
          </a:r>
          <a:endParaRPr lang="en-US"/>
        </a:p>
      </dgm:t>
    </dgm:pt>
    <dgm:pt modelId="{4047321B-79A9-42DB-BE32-D8E0DF227473}" type="parTrans" cxnId="{95806B78-0F8B-4BA7-A784-BA4EF9FDE75C}">
      <dgm:prSet/>
      <dgm:spPr/>
      <dgm:t>
        <a:bodyPr/>
        <a:lstStyle/>
        <a:p>
          <a:endParaRPr lang="en-US"/>
        </a:p>
      </dgm:t>
    </dgm:pt>
    <dgm:pt modelId="{DB137B1F-C09B-487A-A485-503F5D316FD2}" type="sibTrans" cxnId="{95806B78-0F8B-4BA7-A784-BA4EF9FDE75C}">
      <dgm:prSet/>
      <dgm:spPr/>
      <dgm:t>
        <a:bodyPr/>
        <a:lstStyle/>
        <a:p>
          <a:endParaRPr lang="en-US"/>
        </a:p>
      </dgm:t>
    </dgm:pt>
    <dgm:pt modelId="{EFC106CD-BCA2-4C04-A257-C7B9754EBF74}">
      <dgm:prSet/>
      <dgm:spPr/>
      <dgm:t>
        <a:bodyPr/>
        <a:lstStyle/>
        <a:p>
          <a:r>
            <a:rPr lang="cs-CZ" b="1"/>
            <a:t>28 %</a:t>
          </a:r>
          <a:r>
            <a:rPr lang="cs-CZ"/>
            <a:t>: depresivní symptomy</a:t>
          </a:r>
          <a:endParaRPr lang="en-US"/>
        </a:p>
      </dgm:t>
    </dgm:pt>
    <dgm:pt modelId="{6BD396B1-0ED8-484F-8601-B507077F468C}" type="parTrans" cxnId="{567326E3-454B-4B55-8611-2042E298646B}">
      <dgm:prSet/>
      <dgm:spPr/>
      <dgm:t>
        <a:bodyPr/>
        <a:lstStyle/>
        <a:p>
          <a:endParaRPr lang="en-US"/>
        </a:p>
      </dgm:t>
    </dgm:pt>
    <dgm:pt modelId="{B610F90B-A1F3-4620-87C4-4AB0E7992066}" type="sibTrans" cxnId="{567326E3-454B-4B55-8611-2042E298646B}">
      <dgm:prSet/>
      <dgm:spPr/>
      <dgm:t>
        <a:bodyPr/>
        <a:lstStyle/>
        <a:p>
          <a:endParaRPr lang="en-US"/>
        </a:p>
      </dgm:t>
    </dgm:pt>
    <dgm:pt modelId="{643E52A4-E9E4-4FF1-9E78-EB46A08A7995}">
      <dgm:prSet/>
      <dgm:spPr/>
      <dgm:t>
        <a:bodyPr/>
        <a:lstStyle/>
        <a:p>
          <a:r>
            <a:rPr lang="cs-CZ" b="1"/>
            <a:t>37 %</a:t>
          </a:r>
          <a:r>
            <a:rPr lang="cs-CZ"/>
            <a:t>: psychosomatické potíže</a:t>
          </a:r>
          <a:br>
            <a:rPr lang="cs-CZ"/>
          </a:br>
          <a:endParaRPr lang="en-US"/>
        </a:p>
      </dgm:t>
    </dgm:pt>
    <dgm:pt modelId="{EB0769CE-E684-4E05-90BB-D9FFB6F123C9}" type="parTrans" cxnId="{7416E4F9-C716-42CC-94C4-47DA81B162E8}">
      <dgm:prSet/>
      <dgm:spPr/>
      <dgm:t>
        <a:bodyPr/>
        <a:lstStyle/>
        <a:p>
          <a:endParaRPr lang="en-US"/>
        </a:p>
      </dgm:t>
    </dgm:pt>
    <dgm:pt modelId="{AA097265-A39C-4E53-B52B-5DD337AA9F89}" type="sibTrans" cxnId="{7416E4F9-C716-42CC-94C4-47DA81B162E8}">
      <dgm:prSet/>
      <dgm:spPr/>
      <dgm:t>
        <a:bodyPr/>
        <a:lstStyle/>
        <a:p>
          <a:endParaRPr lang="en-US"/>
        </a:p>
      </dgm:t>
    </dgm:pt>
    <dgm:pt modelId="{19624C5C-7976-46A7-9EAA-E64DAADB5A07}">
      <dgm:prSet/>
      <dgm:spPr/>
      <dgm:t>
        <a:bodyPr/>
        <a:lstStyle/>
        <a:p>
          <a:r>
            <a:rPr lang="cs-CZ" i="1"/>
            <a:t>MEDBack, 2022</a:t>
          </a:r>
          <a:endParaRPr lang="en-US"/>
        </a:p>
      </dgm:t>
    </dgm:pt>
    <dgm:pt modelId="{6E023335-B78F-42A9-A79D-1D032AB2F8DA}" type="parTrans" cxnId="{E071B39E-1575-4B51-A7DF-1124D49AEE8A}">
      <dgm:prSet/>
      <dgm:spPr/>
      <dgm:t>
        <a:bodyPr/>
        <a:lstStyle/>
        <a:p>
          <a:endParaRPr lang="en-US"/>
        </a:p>
      </dgm:t>
    </dgm:pt>
    <dgm:pt modelId="{495AED33-E300-486F-A7DB-8A6FFFB48324}" type="sibTrans" cxnId="{E071B39E-1575-4B51-A7DF-1124D49AEE8A}">
      <dgm:prSet/>
      <dgm:spPr/>
      <dgm:t>
        <a:bodyPr/>
        <a:lstStyle/>
        <a:p>
          <a:endParaRPr lang="en-US"/>
        </a:p>
      </dgm:t>
    </dgm:pt>
    <dgm:pt modelId="{07A74C36-0075-4B03-AB5B-E32AD27851D0}" type="pres">
      <dgm:prSet presAssocID="{B4F19B97-E0CB-4A49-B151-13C21072D329}" presName="linear" presStyleCnt="0">
        <dgm:presLayoutVars>
          <dgm:dir/>
          <dgm:animLvl val="lvl"/>
          <dgm:resizeHandles val="exact"/>
        </dgm:presLayoutVars>
      </dgm:prSet>
      <dgm:spPr/>
    </dgm:pt>
    <dgm:pt modelId="{B68852FA-62D5-4479-9E4A-166211ECDC6E}" type="pres">
      <dgm:prSet presAssocID="{6EDDBDB2-1D34-4851-9981-61A688371563}" presName="parentLin" presStyleCnt="0"/>
      <dgm:spPr/>
    </dgm:pt>
    <dgm:pt modelId="{DACA97F6-FFD2-41CB-8E9B-8BF7103340D8}" type="pres">
      <dgm:prSet presAssocID="{6EDDBDB2-1D34-4851-9981-61A688371563}" presName="parentLeftMargin" presStyleLbl="node1" presStyleIdx="0" presStyleCnt="4"/>
      <dgm:spPr/>
    </dgm:pt>
    <dgm:pt modelId="{0F696D14-67DE-4E0D-B22C-CAE03DB8D861}" type="pres">
      <dgm:prSet presAssocID="{6EDDBDB2-1D34-4851-9981-61A68837156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D5FFBDE-14B4-4059-9AE7-DEC482B46B59}" type="pres">
      <dgm:prSet presAssocID="{6EDDBDB2-1D34-4851-9981-61A688371563}" presName="negativeSpace" presStyleCnt="0"/>
      <dgm:spPr/>
    </dgm:pt>
    <dgm:pt modelId="{B31B9A05-F4DE-446B-B218-4AC75D31C18C}" type="pres">
      <dgm:prSet presAssocID="{6EDDBDB2-1D34-4851-9981-61A688371563}" presName="childText" presStyleLbl="conFgAcc1" presStyleIdx="0" presStyleCnt="4">
        <dgm:presLayoutVars>
          <dgm:bulletEnabled val="1"/>
        </dgm:presLayoutVars>
      </dgm:prSet>
      <dgm:spPr/>
    </dgm:pt>
    <dgm:pt modelId="{94C2FA1E-A4F9-4C9B-B62B-858986EC2B8C}" type="pres">
      <dgm:prSet presAssocID="{DB137B1F-C09B-487A-A485-503F5D316FD2}" presName="spaceBetweenRectangles" presStyleCnt="0"/>
      <dgm:spPr/>
    </dgm:pt>
    <dgm:pt modelId="{71EB1B26-D506-428B-9BA9-FCCAFD637FF8}" type="pres">
      <dgm:prSet presAssocID="{EFC106CD-BCA2-4C04-A257-C7B9754EBF74}" presName="parentLin" presStyleCnt="0"/>
      <dgm:spPr/>
    </dgm:pt>
    <dgm:pt modelId="{EA8DF15C-53FD-4725-8E86-9595BC3C35C8}" type="pres">
      <dgm:prSet presAssocID="{EFC106CD-BCA2-4C04-A257-C7B9754EBF74}" presName="parentLeftMargin" presStyleLbl="node1" presStyleIdx="0" presStyleCnt="4"/>
      <dgm:spPr/>
    </dgm:pt>
    <dgm:pt modelId="{1FA4916C-1123-4E8E-BA4D-432416F75599}" type="pres">
      <dgm:prSet presAssocID="{EFC106CD-BCA2-4C04-A257-C7B9754EBF7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8F21950-8D79-4BE3-8390-DD110D8D8301}" type="pres">
      <dgm:prSet presAssocID="{EFC106CD-BCA2-4C04-A257-C7B9754EBF74}" presName="negativeSpace" presStyleCnt="0"/>
      <dgm:spPr/>
    </dgm:pt>
    <dgm:pt modelId="{DE9B64EC-29AD-4991-9A09-09D1E0AECF5F}" type="pres">
      <dgm:prSet presAssocID="{EFC106CD-BCA2-4C04-A257-C7B9754EBF74}" presName="childText" presStyleLbl="conFgAcc1" presStyleIdx="1" presStyleCnt="4">
        <dgm:presLayoutVars>
          <dgm:bulletEnabled val="1"/>
        </dgm:presLayoutVars>
      </dgm:prSet>
      <dgm:spPr/>
    </dgm:pt>
    <dgm:pt modelId="{C3DD5C35-2EEC-4DD2-85D0-25D2DD35A4B1}" type="pres">
      <dgm:prSet presAssocID="{B610F90B-A1F3-4620-87C4-4AB0E7992066}" presName="spaceBetweenRectangles" presStyleCnt="0"/>
      <dgm:spPr/>
    </dgm:pt>
    <dgm:pt modelId="{A306FE4D-2FBC-4A59-A2C3-F7BD13757C29}" type="pres">
      <dgm:prSet presAssocID="{643E52A4-E9E4-4FF1-9E78-EB46A08A7995}" presName="parentLin" presStyleCnt="0"/>
      <dgm:spPr/>
    </dgm:pt>
    <dgm:pt modelId="{C09D7B30-4FA2-46AB-8392-E086107525F1}" type="pres">
      <dgm:prSet presAssocID="{643E52A4-E9E4-4FF1-9E78-EB46A08A7995}" presName="parentLeftMargin" presStyleLbl="node1" presStyleIdx="1" presStyleCnt="4"/>
      <dgm:spPr/>
    </dgm:pt>
    <dgm:pt modelId="{37DAFB46-9A75-4F24-9A22-50C47BE7B737}" type="pres">
      <dgm:prSet presAssocID="{643E52A4-E9E4-4FF1-9E78-EB46A08A799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5A7B23B-98EE-4C82-8634-F24EEEA5471A}" type="pres">
      <dgm:prSet presAssocID="{643E52A4-E9E4-4FF1-9E78-EB46A08A7995}" presName="negativeSpace" presStyleCnt="0"/>
      <dgm:spPr/>
    </dgm:pt>
    <dgm:pt modelId="{29CD535E-CF3C-4C4B-8A9F-F2C2D3681B1E}" type="pres">
      <dgm:prSet presAssocID="{643E52A4-E9E4-4FF1-9E78-EB46A08A7995}" presName="childText" presStyleLbl="conFgAcc1" presStyleIdx="2" presStyleCnt="4">
        <dgm:presLayoutVars>
          <dgm:bulletEnabled val="1"/>
        </dgm:presLayoutVars>
      </dgm:prSet>
      <dgm:spPr/>
    </dgm:pt>
    <dgm:pt modelId="{E7608266-4DC4-4F9B-B9E6-6F393BF38E93}" type="pres">
      <dgm:prSet presAssocID="{AA097265-A39C-4E53-B52B-5DD337AA9F89}" presName="spaceBetweenRectangles" presStyleCnt="0"/>
      <dgm:spPr/>
    </dgm:pt>
    <dgm:pt modelId="{D9F0686E-DEDF-4BD4-981A-51E76C3ACECB}" type="pres">
      <dgm:prSet presAssocID="{19624C5C-7976-46A7-9EAA-E64DAADB5A07}" presName="parentLin" presStyleCnt="0"/>
      <dgm:spPr/>
    </dgm:pt>
    <dgm:pt modelId="{67790300-4E60-4759-A407-07E6AACBA459}" type="pres">
      <dgm:prSet presAssocID="{19624C5C-7976-46A7-9EAA-E64DAADB5A07}" presName="parentLeftMargin" presStyleLbl="node1" presStyleIdx="2" presStyleCnt="4"/>
      <dgm:spPr/>
    </dgm:pt>
    <dgm:pt modelId="{63AFD82E-1650-46C0-BEC0-6C7A75A39F7F}" type="pres">
      <dgm:prSet presAssocID="{19624C5C-7976-46A7-9EAA-E64DAADB5A0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66556CB-C433-41FB-858C-DA475F1726D0}" type="pres">
      <dgm:prSet presAssocID="{19624C5C-7976-46A7-9EAA-E64DAADB5A07}" presName="negativeSpace" presStyleCnt="0"/>
      <dgm:spPr/>
    </dgm:pt>
    <dgm:pt modelId="{6369333D-6CF0-4307-90C4-BAFF21B50EBE}" type="pres">
      <dgm:prSet presAssocID="{19624C5C-7976-46A7-9EAA-E64DAADB5A0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9590721-EC01-4C53-BB85-6EDC3375387C}" type="presOf" srcId="{6EDDBDB2-1D34-4851-9981-61A688371563}" destId="{DACA97F6-FFD2-41CB-8E9B-8BF7103340D8}" srcOrd="0" destOrd="0" presId="urn:microsoft.com/office/officeart/2005/8/layout/list1"/>
    <dgm:cxn modelId="{8ABD6323-D3C4-40CD-B15F-B1DB7527E5FD}" type="presOf" srcId="{EFC106CD-BCA2-4C04-A257-C7B9754EBF74}" destId="{EA8DF15C-53FD-4725-8E86-9595BC3C35C8}" srcOrd="0" destOrd="0" presId="urn:microsoft.com/office/officeart/2005/8/layout/list1"/>
    <dgm:cxn modelId="{43EB2224-BCC8-4D74-9293-7C009850AFC6}" type="presOf" srcId="{643E52A4-E9E4-4FF1-9E78-EB46A08A7995}" destId="{37DAFB46-9A75-4F24-9A22-50C47BE7B737}" srcOrd="1" destOrd="0" presId="urn:microsoft.com/office/officeart/2005/8/layout/list1"/>
    <dgm:cxn modelId="{F0AE9F3E-1FAB-4BB4-B7FE-A8E6F873474A}" type="presOf" srcId="{EFC106CD-BCA2-4C04-A257-C7B9754EBF74}" destId="{1FA4916C-1123-4E8E-BA4D-432416F75599}" srcOrd="1" destOrd="0" presId="urn:microsoft.com/office/officeart/2005/8/layout/list1"/>
    <dgm:cxn modelId="{95806B78-0F8B-4BA7-A784-BA4EF9FDE75C}" srcId="{B4F19B97-E0CB-4A49-B151-13C21072D329}" destId="{6EDDBDB2-1D34-4851-9981-61A688371563}" srcOrd="0" destOrd="0" parTransId="{4047321B-79A9-42DB-BE32-D8E0DF227473}" sibTransId="{DB137B1F-C09B-487A-A485-503F5D316FD2}"/>
    <dgm:cxn modelId="{74DAD78F-E0E9-467A-8367-DD1BAC19A734}" type="presOf" srcId="{19624C5C-7976-46A7-9EAA-E64DAADB5A07}" destId="{63AFD82E-1650-46C0-BEC0-6C7A75A39F7F}" srcOrd="1" destOrd="0" presId="urn:microsoft.com/office/officeart/2005/8/layout/list1"/>
    <dgm:cxn modelId="{E071B39E-1575-4B51-A7DF-1124D49AEE8A}" srcId="{B4F19B97-E0CB-4A49-B151-13C21072D329}" destId="{19624C5C-7976-46A7-9EAA-E64DAADB5A07}" srcOrd="3" destOrd="0" parTransId="{6E023335-B78F-42A9-A79D-1D032AB2F8DA}" sibTransId="{495AED33-E300-486F-A7DB-8A6FFFB48324}"/>
    <dgm:cxn modelId="{AE3ECD9E-E8D6-43A9-9AFB-12772CC6EA26}" type="presOf" srcId="{B4F19B97-E0CB-4A49-B151-13C21072D329}" destId="{07A74C36-0075-4B03-AB5B-E32AD27851D0}" srcOrd="0" destOrd="0" presId="urn:microsoft.com/office/officeart/2005/8/layout/list1"/>
    <dgm:cxn modelId="{640FB4A3-CDFD-491A-A603-7F13DC95B678}" type="presOf" srcId="{643E52A4-E9E4-4FF1-9E78-EB46A08A7995}" destId="{C09D7B30-4FA2-46AB-8392-E086107525F1}" srcOrd="0" destOrd="0" presId="urn:microsoft.com/office/officeart/2005/8/layout/list1"/>
    <dgm:cxn modelId="{528BE3A9-2C9E-40D8-BD1A-CC58BE709EC1}" type="presOf" srcId="{19624C5C-7976-46A7-9EAA-E64DAADB5A07}" destId="{67790300-4E60-4759-A407-07E6AACBA459}" srcOrd="0" destOrd="0" presId="urn:microsoft.com/office/officeart/2005/8/layout/list1"/>
    <dgm:cxn modelId="{567326E3-454B-4B55-8611-2042E298646B}" srcId="{B4F19B97-E0CB-4A49-B151-13C21072D329}" destId="{EFC106CD-BCA2-4C04-A257-C7B9754EBF74}" srcOrd="1" destOrd="0" parTransId="{6BD396B1-0ED8-484F-8601-B507077F468C}" sibTransId="{B610F90B-A1F3-4620-87C4-4AB0E7992066}"/>
    <dgm:cxn modelId="{7416E4F9-C716-42CC-94C4-47DA81B162E8}" srcId="{B4F19B97-E0CB-4A49-B151-13C21072D329}" destId="{643E52A4-E9E4-4FF1-9E78-EB46A08A7995}" srcOrd="2" destOrd="0" parTransId="{EB0769CE-E684-4E05-90BB-D9FFB6F123C9}" sibTransId="{AA097265-A39C-4E53-B52B-5DD337AA9F89}"/>
    <dgm:cxn modelId="{1F9B0FFE-492F-4ABC-BDB2-AFCCE6A0E14B}" type="presOf" srcId="{6EDDBDB2-1D34-4851-9981-61A688371563}" destId="{0F696D14-67DE-4E0D-B22C-CAE03DB8D861}" srcOrd="1" destOrd="0" presId="urn:microsoft.com/office/officeart/2005/8/layout/list1"/>
    <dgm:cxn modelId="{CDF94C1B-57E6-4342-8CD0-E444F4BC5D7A}" type="presParOf" srcId="{07A74C36-0075-4B03-AB5B-E32AD27851D0}" destId="{B68852FA-62D5-4479-9E4A-166211ECDC6E}" srcOrd="0" destOrd="0" presId="urn:microsoft.com/office/officeart/2005/8/layout/list1"/>
    <dgm:cxn modelId="{B1E68899-034A-463D-9BD7-24850B484C06}" type="presParOf" srcId="{B68852FA-62D5-4479-9E4A-166211ECDC6E}" destId="{DACA97F6-FFD2-41CB-8E9B-8BF7103340D8}" srcOrd="0" destOrd="0" presId="urn:microsoft.com/office/officeart/2005/8/layout/list1"/>
    <dgm:cxn modelId="{E7DF2A2B-D0D3-466E-8A4F-CE733CC3D620}" type="presParOf" srcId="{B68852FA-62D5-4479-9E4A-166211ECDC6E}" destId="{0F696D14-67DE-4E0D-B22C-CAE03DB8D861}" srcOrd="1" destOrd="0" presId="urn:microsoft.com/office/officeart/2005/8/layout/list1"/>
    <dgm:cxn modelId="{98CA1AEC-FAA7-4E07-8D60-807A016C3798}" type="presParOf" srcId="{07A74C36-0075-4B03-AB5B-E32AD27851D0}" destId="{1D5FFBDE-14B4-4059-9AE7-DEC482B46B59}" srcOrd="1" destOrd="0" presId="urn:microsoft.com/office/officeart/2005/8/layout/list1"/>
    <dgm:cxn modelId="{338E064A-3C6D-4EA0-872D-60AB86E6E191}" type="presParOf" srcId="{07A74C36-0075-4B03-AB5B-E32AD27851D0}" destId="{B31B9A05-F4DE-446B-B218-4AC75D31C18C}" srcOrd="2" destOrd="0" presId="urn:microsoft.com/office/officeart/2005/8/layout/list1"/>
    <dgm:cxn modelId="{05FC2010-8C00-4053-9748-EBDDAF194154}" type="presParOf" srcId="{07A74C36-0075-4B03-AB5B-E32AD27851D0}" destId="{94C2FA1E-A4F9-4C9B-B62B-858986EC2B8C}" srcOrd="3" destOrd="0" presId="urn:microsoft.com/office/officeart/2005/8/layout/list1"/>
    <dgm:cxn modelId="{472D5E4C-7B74-4318-AAEF-33FCED70160A}" type="presParOf" srcId="{07A74C36-0075-4B03-AB5B-E32AD27851D0}" destId="{71EB1B26-D506-428B-9BA9-FCCAFD637FF8}" srcOrd="4" destOrd="0" presId="urn:microsoft.com/office/officeart/2005/8/layout/list1"/>
    <dgm:cxn modelId="{EDD8A228-6DE6-419B-8B36-2849A00BFCAE}" type="presParOf" srcId="{71EB1B26-D506-428B-9BA9-FCCAFD637FF8}" destId="{EA8DF15C-53FD-4725-8E86-9595BC3C35C8}" srcOrd="0" destOrd="0" presId="urn:microsoft.com/office/officeart/2005/8/layout/list1"/>
    <dgm:cxn modelId="{57530612-6518-476E-B9C2-2D8599096993}" type="presParOf" srcId="{71EB1B26-D506-428B-9BA9-FCCAFD637FF8}" destId="{1FA4916C-1123-4E8E-BA4D-432416F75599}" srcOrd="1" destOrd="0" presId="urn:microsoft.com/office/officeart/2005/8/layout/list1"/>
    <dgm:cxn modelId="{164C0C62-FA34-4108-B08A-AB589EB3A022}" type="presParOf" srcId="{07A74C36-0075-4B03-AB5B-E32AD27851D0}" destId="{78F21950-8D79-4BE3-8390-DD110D8D8301}" srcOrd="5" destOrd="0" presId="urn:microsoft.com/office/officeart/2005/8/layout/list1"/>
    <dgm:cxn modelId="{DD7BC63F-F55B-4B7E-BEDE-282A8B22C2CD}" type="presParOf" srcId="{07A74C36-0075-4B03-AB5B-E32AD27851D0}" destId="{DE9B64EC-29AD-4991-9A09-09D1E0AECF5F}" srcOrd="6" destOrd="0" presId="urn:microsoft.com/office/officeart/2005/8/layout/list1"/>
    <dgm:cxn modelId="{9C9593B3-E4C0-4217-91FB-8879E6C2305F}" type="presParOf" srcId="{07A74C36-0075-4B03-AB5B-E32AD27851D0}" destId="{C3DD5C35-2EEC-4DD2-85D0-25D2DD35A4B1}" srcOrd="7" destOrd="0" presId="urn:microsoft.com/office/officeart/2005/8/layout/list1"/>
    <dgm:cxn modelId="{5EFF32EC-FBE6-4F53-B587-D7F8635B2FF1}" type="presParOf" srcId="{07A74C36-0075-4B03-AB5B-E32AD27851D0}" destId="{A306FE4D-2FBC-4A59-A2C3-F7BD13757C29}" srcOrd="8" destOrd="0" presId="urn:microsoft.com/office/officeart/2005/8/layout/list1"/>
    <dgm:cxn modelId="{06FE4FF8-DDB5-48EB-8439-33EFAF582ADA}" type="presParOf" srcId="{A306FE4D-2FBC-4A59-A2C3-F7BD13757C29}" destId="{C09D7B30-4FA2-46AB-8392-E086107525F1}" srcOrd="0" destOrd="0" presId="urn:microsoft.com/office/officeart/2005/8/layout/list1"/>
    <dgm:cxn modelId="{933C298E-BC83-4D2A-A811-7351EE2082AA}" type="presParOf" srcId="{A306FE4D-2FBC-4A59-A2C3-F7BD13757C29}" destId="{37DAFB46-9A75-4F24-9A22-50C47BE7B737}" srcOrd="1" destOrd="0" presId="urn:microsoft.com/office/officeart/2005/8/layout/list1"/>
    <dgm:cxn modelId="{AB9C238F-9318-4156-B352-73008CEFB24E}" type="presParOf" srcId="{07A74C36-0075-4B03-AB5B-E32AD27851D0}" destId="{95A7B23B-98EE-4C82-8634-F24EEEA5471A}" srcOrd="9" destOrd="0" presId="urn:microsoft.com/office/officeart/2005/8/layout/list1"/>
    <dgm:cxn modelId="{8787724E-5B4E-4C3F-906D-4CA7EE3A000F}" type="presParOf" srcId="{07A74C36-0075-4B03-AB5B-E32AD27851D0}" destId="{29CD535E-CF3C-4C4B-8A9F-F2C2D3681B1E}" srcOrd="10" destOrd="0" presId="urn:microsoft.com/office/officeart/2005/8/layout/list1"/>
    <dgm:cxn modelId="{E29201E4-7B6E-4D75-8B51-53D4C1A352F0}" type="presParOf" srcId="{07A74C36-0075-4B03-AB5B-E32AD27851D0}" destId="{E7608266-4DC4-4F9B-B9E6-6F393BF38E93}" srcOrd="11" destOrd="0" presId="urn:microsoft.com/office/officeart/2005/8/layout/list1"/>
    <dgm:cxn modelId="{20C8B15E-B79A-479A-A60D-45834C0CDB00}" type="presParOf" srcId="{07A74C36-0075-4B03-AB5B-E32AD27851D0}" destId="{D9F0686E-DEDF-4BD4-981A-51E76C3ACECB}" srcOrd="12" destOrd="0" presId="urn:microsoft.com/office/officeart/2005/8/layout/list1"/>
    <dgm:cxn modelId="{65BF26F3-38BC-4887-85FA-7FA09E35C7D1}" type="presParOf" srcId="{D9F0686E-DEDF-4BD4-981A-51E76C3ACECB}" destId="{67790300-4E60-4759-A407-07E6AACBA459}" srcOrd="0" destOrd="0" presId="urn:microsoft.com/office/officeart/2005/8/layout/list1"/>
    <dgm:cxn modelId="{ABB5F4DC-DC3E-4863-9243-B8FF9D2BFF8B}" type="presParOf" srcId="{D9F0686E-DEDF-4BD4-981A-51E76C3ACECB}" destId="{63AFD82E-1650-46C0-BEC0-6C7A75A39F7F}" srcOrd="1" destOrd="0" presId="urn:microsoft.com/office/officeart/2005/8/layout/list1"/>
    <dgm:cxn modelId="{3A4B041E-5A61-44A5-9E0F-AD25C2BBFC74}" type="presParOf" srcId="{07A74C36-0075-4B03-AB5B-E32AD27851D0}" destId="{866556CB-C433-41FB-858C-DA475F1726D0}" srcOrd="13" destOrd="0" presId="urn:microsoft.com/office/officeart/2005/8/layout/list1"/>
    <dgm:cxn modelId="{32359F31-37F3-45CF-A878-615ACA46FBB5}" type="presParOf" srcId="{07A74C36-0075-4B03-AB5B-E32AD27851D0}" destId="{6369333D-6CF0-4307-90C4-BAFF21B50EB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B4F1F5-990E-4EC2-8AD3-A81469C81413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94D06E6-968D-49BE-BFF6-E2AD86C3F9B7}">
      <dgm:prSet/>
      <dgm:spPr/>
      <dgm:t>
        <a:bodyPr/>
        <a:lstStyle/>
        <a:p>
          <a:r>
            <a:rPr lang="cs-CZ"/>
            <a:t>V ČR je cca </a:t>
          </a:r>
          <a:r>
            <a:rPr lang="cs-CZ" b="1"/>
            <a:t>20 % zaměstnanců</a:t>
          </a:r>
          <a:r>
            <a:rPr lang="cs-CZ"/>
            <a:t> psychicky závislých na práci</a:t>
          </a:r>
          <a:br>
            <a:rPr lang="cs-CZ"/>
          </a:br>
          <a:r>
            <a:rPr lang="cs-CZ"/>
            <a:t>– </a:t>
          </a:r>
          <a:r>
            <a:rPr lang="cs-CZ" i="1"/>
            <a:t>studie citovaná v ČT24</a:t>
          </a:r>
          <a:endParaRPr lang="en-US"/>
        </a:p>
      </dgm:t>
    </dgm:pt>
    <dgm:pt modelId="{C78D6F35-5C41-4CC5-947B-38CFC1D88BB8}" type="parTrans" cxnId="{19D3F4C7-DE54-4C00-B949-01D55DF1FA5C}">
      <dgm:prSet/>
      <dgm:spPr/>
      <dgm:t>
        <a:bodyPr/>
        <a:lstStyle/>
        <a:p>
          <a:endParaRPr lang="en-US"/>
        </a:p>
      </dgm:t>
    </dgm:pt>
    <dgm:pt modelId="{D0333532-22AC-4B80-B872-9C86E3024AC7}" type="sibTrans" cxnId="{19D3F4C7-DE54-4C00-B949-01D55DF1FA5C}">
      <dgm:prSet/>
      <dgm:spPr/>
      <dgm:t>
        <a:bodyPr/>
        <a:lstStyle/>
        <a:p>
          <a:endParaRPr lang="en-US"/>
        </a:p>
      </dgm:t>
    </dgm:pt>
    <dgm:pt modelId="{06B9088B-4E1D-493E-BAAC-6B0F3A3F64EC}">
      <dgm:prSet/>
      <dgm:spPr/>
      <dgm:t>
        <a:bodyPr/>
        <a:lstStyle/>
        <a:p>
          <a:r>
            <a:rPr lang="cs-CZ"/>
            <a:t>Vysokou zátěž nesou zejména pomáhající profese</a:t>
          </a:r>
          <a:br>
            <a:rPr lang="cs-CZ"/>
          </a:br>
          <a:r>
            <a:rPr lang="cs-CZ"/>
            <a:t>– </a:t>
          </a:r>
          <a:r>
            <a:rPr lang="cs-CZ" i="1"/>
            <a:t>Psychiatrie pro praxi, 2015</a:t>
          </a:r>
          <a:endParaRPr lang="en-US"/>
        </a:p>
      </dgm:t>
    </dgm:pt>
    <dgm:pt modelId="{A8D00896-9B11-4812-BFDB-8A0A094813C9}" type="parTrans" cxnId="{13555B0B-0009-416E-B446-9941F01B73B1}">
      <dgm:prSet/>
      <dgm:spPr/>
      <dgm:t>
        <a:bodyPr/>
        <a:lstStyle/>
        <a:p>
          <a:endParaRPr lang="en-US"/>
        </a:p>
      </dgm:t>
    </dgm:pt>
    <dgm:pt modelId="{66A3F3F0-4782-45F6-8420-7CE00E488911}" type="sibTrans" cxnId="{13555B0B-0009-416E-B446-9941F01B73B1}">
      <dgm:prSet/>
      <dgm:spPr/>
      <dgm:t>
        <a:bodyPr/>
        <a:lstStyle/>
        <a:p>
          <a:endParaRPr lang="en-US"/>
        </a:p>
      </dgm:t>
    </dgm:pt>
    <dgm:pt modelId="{021A9E82-43E8-4BA1-B04D-6F52611005E7}" type="pres">
      <dgm:prSet presAssocID="{78B4F1F5-990E-4EC2-8AD3-A81469C8141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32DB6E9-3E41-4F6E-BD1B-B8825BB71772}" type="pres">
      <dgm:prSet presAssocID="{894D06E6-968D-49BE-BFF6-E2AD86C3F9B7}" presName="hierRoot1" presStyleCnt="0"/>
      <dgm:spPr/>
    </dgm:pt>
    <dgm:pt modelId="{F6BEFF94-8CB2-4E54-82A3-59BBAF10545F}" type="pres">
      <dgm:prSet presAssocID="{894D06E6-968D-49BE-BFF6-E2AD86C3F9B7}" presName="composite" presStyleCnt="0"/>
      <dgm:spPr/>
    </dgm:pt>
    <dgm:pt modelId="{5EA2338C-0AE0-4F0F-91E6-D73C9E6649EA}" type="pres">
      <dgm:prSet presAssocID="{894D06E6-968D-49BE-BFF6-E2AD86C3F9B7}" presName="background" presStyleLbl="node0" presStyleIdx="0" presStyleCnt="2"/>
      <dgm:spPr/>
    </dgm:pt>
    <dgm:pt modelId="{F085E32D-1A93-4D12-BC42-7311A011C6C7}" type="pres">
      <dgm:prSet presAssocID="{894D06E6-968D-49BE-BFF6-E2AD86C3F9B7}" presName="text" presStyleLbl="fgAcc0" presStyleIdx="0" presStyleCnt="2">
        <dgm:presLayoutVars>
          <dgm:chPref val="3"/>
        </dgm:presLayoutVars>
      </dgm:prSet>
      <dgm:spPr/>
    </dgm:pt>
    <dgm:pt modelId="{F0FB1822-7052-499B-9B91-A5A79431C94E}" type="pres">
      <dgm:prSet presAssocID="{894D06E6-968D-49BE-BFF6-E2AD86C3F9B7}" presName="hierChild2" presStyleCnt="0"/>
      <dgm:spPr/>
    </dgm:pt>
    <dgm:pt modelId="{2917E0C2-CDDA-4968-BC39-6ED5876D57C2}" type="pres">
      <dgm:prSet presAssocID="{06B9088B-4E1D-493E-BAAC-6B0F3A3F64EC}" presName="hierRoot1" presStyleCnt="0"/>
      <dgm:spPr/>
    </dgm:pt>
    <dgm:pt modelId="{DCB12872-91BD-4F9F-BA7E-64DF7F33330B}" type="pres">
      <dgm:prSet presAssocID="{06B9088B-4E1D-493E-BAAC-6B0F3A3F64EC}" presName="composite" presStyleCnt="0"/>
      <dgm:spPr/>
    </dgm:pt>
    <dgm:pt modelId="{0A91D11B-CD64-45C0-86BB-49676010A536}" type="pres">
      <dgm:prSet presAssocID="{06B9088B-4E1D-493E-BAAC-6B0F3A3F64EC}" presName="background" presStyleLbl="node0" presStyleIdx="1" presStyleCnt="2"/>
      <dgm:spPr/>
    </dgm:pt>
    <dgm:pt modelId="{55F6B53F-682D-4A37-BA72-B47D6B112A99}" type="pres">
      <dgm:prSet presAssocID="{06B9088B-4E1D-493E-BAAC-6B0F3A3F64EC}" presName="text" presStyleLbl="fgAcc0" presStyleIdx="1" presStyleCnt="2">
        <dgm:presLayoutVars>
          <dgm:chPref val="3"/>
        </dgm:presLayoutVars>
      </dgm:prSet>
      <dgm:spPr/>
    </dgm:pt>
    <dgm:pt modelId="{92D64106-EE8F-45DC-BBAA-12379D2A6A99}" type="pres">
      <dgm:prSet presAssocID="{06B9088B-4E1D-493E-BAAC-6B0F3A3F64EC}" presName="hierChild2" presStyleCnt="0"/>
      <dgm:spPr/>
    </dgm:pt>
  </dgm:ptLst>
  <dgm:cxnLst>
    <dgm:cxn modelId="{13555B0B-0009-416E-B446-9941F01B73B1}" srcId="{78B4F1F5-990E-4EC2-8AD3-A81469C81413}" destId="{06B9088B-4E1D-493E-BAAC-6B0F3A3F64EC}" srcOrd="1" destOrd="0" parTransId="{A8D00896-9B11-4812-BFDB-8A0A094813C9}" sibTransId="{66A3F3F0-4782-45F6-8420-7CE00E488911}"/>
    <dgm:cxn modelId="{1CCC467C-7418-4431-B312-A31B61A666AB}" type="presOf" srcId="{06B9088B-4E1D-493E-BAAC-6B0F3A3F64EC}" destId="{55F6B53F-682D-4A37-BA72-B47D6B112A99}" srcOrd="0" destOrd="0" presId="urn:microsoft.com/office/officeart/2005/8/layout/hierarchy1"/>
    <dgm:cxn modelId="{38D745A6-4F16-4E06-ACDF-AC07504978F6}" type="presOf" srcId="{894D06E6-968D-49BE-BFF6-E2AD86C3F9B7}" destId="{F085E32D-1A93-4D12-BC42-7311A011C6C7}" srcOrd="0" destOrd="0" presId="urn:microsoft.com/office/officeart/2005/8/layout/hierarchy1"/>
    <dgm:cxn modelId="{19D3F4C7-DE54-4C00-B949-01D55DF1FA5C}" srcId="{78B4F1F5-990E-4EC2-8AD3-A81469C81413}" destId="{894D06E6-968D-49BE-BFF6-E2AD86C3F9B7}" srcOrd="0" destOrd="0" parTransId="{C78D6F35-5C41-4CC5-947B-38CFC1D88BB8}" sibTransId="{D0333532-22AC-4B80-B872-9C86E3024AC7}"/>
    <dgm:cxn modelId="{16F1A7F6-04C2-4FAB-BB4E-27B1F1C67185}" type="presOf" srcId="{78B4F1F5-990E-4EC2-8AD3-A81469C81413}" destId="{021A9E82-43E8-4BA1-B04D-6F52611005E7}" srcOrd="0" destOrd="0" presId="urn:microsoft.com/office/officeart/2005/8/layout/hierarchy1"/>
    <dgm:cxn modelId="{D6153808-1FD3-41F6-8BD4-6CA97609475D}" type="presParOf" srcId="{021A9E82-43E8-4BA1-B04D-6F52611005E7}" destId="{B32DB6E9-3E41-4F6E-BD1B-B8825BB71772}" srcOrd="0" destOrd="0" presId="urn:microsoft.com/office/officeart/2005/8/layout/hierarchy1"/>
    <dgm:cxn modelId="{1F76323F-A1DA-4984-8D42-EB5A54C98E30}" type="presParOf" srcId="{B32DB6E9-3E41-4F6E-BD1B-B8825BB71772}" destId="{F6BEFF94-8CB2-4E54-82A3-59BBAF10545F}" srcOrd="0" destOrd="0" presId="urn:microsoft.com/office/officeart/2005/8/layout/hierarchy1"/>
    <dgm:cxn modelId="{5E09DFC6-0000-4043-A18D-DFCF7DF6864B}" type="presParOf" srcId="{F6BEFF94-8CB2-4E54-82A3-59BBAF10545F}" destId="{5EA2338C-0AE0-4F0F-91E6-D73C9E6649EA}" srcOrd="0" destOrd="0" presId="urn:microsoft.com/office/officeart/2005/8/layout/hierarchy1"/>
    <dgm:cxn modelId="{8D20C9B7-26AF-47B9-8247-558E3461D9CE}" type="presParOf" srcId="{F6BEFF94-8CB2-4E54-82A3-59BBAF10545F}" destId="{F085E32D-1A93-4D12-BC42-7311A011C6C7}" srcOrd="1" destOrd="0" presId="urn:microsoft.com/office/officeart/2005/8/layout/hierarchy1"/>
    <dgm:cxn modelId="{283E25E8-F32A-4E13-90E2-2318064C58D1}" type="presParOf" srcId="{B32DB6E9-3E41-4F6E-BD1B-B8825BB71772}" destId="{F0FB1822-7052-499B-9B91-A5A79431C94E}" srcOrd="1" destOrd="0" presId="urn:microsoft.com/office/officeart/2005/8/layout/hierarchy1"/>
    <dgm:cxn modelId="{96D6B87C-4374-4BAA-A4E5-69A99C92187B}" type="presParOf" srcId="{021A9E82-43E8-4BA1-B04D-6F52611005E7}" destId="{2917E0C2-CDDA-4968-BC39-6ED5876D57C2}" srcOrd="1" destOrd="0" presId="urn:microsoft.com/office/officeart/2005/8/layout/hierarchy1"/>
    <dgm:cxn modelId="{F0C36CE9-E04F-4F5A-88C5-E3CE9C388D4E}" type="presParOf" srcId="{2917E0C2-CDDA-4968-BC39-6ED5876D57C2}" destId="{DCB12872-91BD-4F9F-BA7E-64DF7F33330B}" srcOrd="0" destOrd="0" presId="urn:microsoft.com/office/officeart/2005/8/layout/hierarchy1"/>
    <dgm:cxn modelId="{35AA533A-1BBE-44C5-B873-AA50A5113B48}" type="presParOf" srcId="{DCB12872-91BD-4F9F-BA7E-64DF7F33330B}" destId="{0A91D11B-CD64-45C0-86BB-49676010A536}" srcOrd="0" destOrd="0" presId="urn:microsoft.com/office/officeart/2005/8/layout/hierarchy1"/>
    <dgm:cxn modelId="{7F21E0D6-9711-4A0B-B29E-43BCAF9B1F48}" type="presParOf" srcId="{DCB12872-91BD-4F9F-BA7E-64DF7F33330B}" destId="{55F6B53F-682D-4A37-BA72-B47D6B112A99}" srcOrd="1" destOrd="0" presId="urn:microsoft.com/office/officeart/2005/8/layout/hierarchy1"/>
    <dgm:cxn modelId="{CEB9D841-F506-47F1-B2DF-8178051C0C5A}" type="presParOf" srcId="{2917E0C2-CDDA-4968-BC39-6ED5876D57C2}" destId="{92D64106-EE8F-45DC-BBAA-12379D2A6A9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17939AA-BDFA-4623-AFE8-CC72B1E14221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BE36104-40E0-4FAB-B071-BC965D186B5F}">
      <dgm:prSet/>
      <dgm:spPr/>
      <dgm:t>
        <a:bodyPr/>
        <a:lstStyle/>
        <a:p>
          <a:r>
            <a:rPr lang="cs-CZ"/>
            <a:t>Psychické: úzkost, vyhoření, somatizace</a:t>
          </a:r>
          <a:endParaRPr lang="en-US"/>
        </a:p>
      </dgm:t>
    </dgm:pt>
    <dgm:pt modelId="{31AACB7A-6EB5-4560-8151-E634174EC634}" type="parTrans" cxnId="{843F3AA7-336A-4085-A9CA-246A1B840FCB}">
      <dgm:prSet/>
      <dgm:spPr/>
      <dgm:t>
        <a:bodyPr/>
        <a:lstStyle/>
        <a:p>
          <a:endParaRPr lang="en-US"/>
        </a:p>
      </dgm:t>
    </dgm:pt>
    <dgm:pt modelId="{4B6288C3-5005-4626-91B6-DA6D95D63AE1}" type="sibTrans" cxnId="{843F3AA7-336A-4085-A9CA-246A1B840FCB}">
      <dgm:prSet/>
      <dgm:spPr/>
      <dgm:t>
        <a:bodyPr/>
        <a:lstStyle/>
        <a:p>
          <a:endParaRPr lang="en-US"/>
        </a:p>
      </dgm:t>
    </dgm:pt>
    <dgm:pt modelId="{0441B882-0BC6-45D8-9BC6-F1723856A925}">
      <dgm:prSet/>
      <dgm:spPr/>
      <dgm:t>
        <a:bodyPr/>
        <a:lstStyle/>
        <a:p>
          <a:r>
            <a:rPr lang="cs-CZ"/>
            <a:t>Pracovní: zvýšená chybovost, nižší kvalita péče</a:t>
          </a:r>
          <a:endParaRPr lang="en-US"/>
        </a:p>
      </dgm:t>
    </dgm:pt>
    <dgm:pt modelId="{65DEF721-816A-41E9-A245-E212686079A7}" type="parTrans" cxnId="{4F5C3682-D16B-4E22-931F-106A7F0098D8}">
      <dgm:prSet/>
      <dgm:spPr/>
      <dgm:t>
        <a:bodyPr/>
        <a:lstStyle/>
        <a:p>
          <a:endParaRPr lang="en-US"/>
        </a:p>
      </dgm:t>
    </dgm:pt>
    <dgm:pt modelId="{F5199760-B924-492B-BAEF-769C6E3BE74E}" type="sibTrans" cxnId="{4F5C3682-D16B-4E22-931F-106A7F0098D8}">
      <dgm:prSet/>
      <dgm:spPr/>
      <dgm:t>
        <a:bodyPr/>
        <a:lstStyle/>
        <a:p>
          <a:endParaRPr lang="en-US"/>
        </a:p>
      </dgm:t>
    </dgm:pt>
    <dgm:pt modelId="{820C0905-06CD-47C4-9967-CD886EB6191A}">
      <dgm:prSet/>
      <dgm:spPr/>
      <dgm:t>
        <a:bodyPr/>
        <a:lstStyle/>
        <a:p>
          <a:r>
            <a:rPr lang="cs-CZ"/>
            <a:t>Týmové: konflikty, fluktuace, nemocnost</a:t>
          </a:r>
          <a:endParaRPr lang="en-US"/>
        </a:p>
      </dgm:t>
    </dgm:pt>
    <dgm:pt modelId="{5B6FEB0B-0C8E-49D0-94E3-93F45D397034}" type="parTrans" cxnId="{3727C2FF-7983-4293-9D97-2F17294794CF}">
      <dgm:prSet/>
      <dgm:spPr/>
      <dgm:t>
        <a:bodyPr/>
        <a:lstStyle/>
        <a:p>
          <a:endParaRPr lang="en-US"/>
        </a:p>
      </dgm:t>
    </dgm:pt>
    <dgm:pt modelId="{740871D8-F1ED-45B7-B2B3-E120908B4239}" type="sibTrans" cxnId="{3727C2FF-7983-4293-9D97-2F17294794CF}">
      <dgm:prSet/>
      <dgm:spPr/>
      <dgm:t>
        <a:bodyPr/>
        <a:lstStyle/>
        <a:p>
          <a:endParaRPr lang="en-US"/>
        </a:p>
      </dgm:t>
    </dgm:pt>
    <dgm:pt modelId="{DF457C46-2852-45EB-80C1-28E4B11B3FEC}" type="pres">
      <dgm:prSet presAssocID="{917939AA-BDFA-4623-AFE8-CC72B1E14221}" presName="outerComposite" presStyleCnt="0">
        <dgm:presLayoutVars>
          <dgm:chMax val="5"/>
          <dgm:dir/>
          <dgm:resizeHandles val="exact"/>
        </dgm:presLayoutVars>
      </dgm:prSet>
      <dgm:spPr/>
    </dgm:pt>
    <dgm:pt modelId="{B93F2902-EEF5-4E81-92CA-7D468D7A0C93}" type="pres">
      <dgm:prSet presAssocID="{917939AA-BDFA-4623-AFE8-CC72B1E14221}" presName="dummyMaxCanvas" presStyleCnt="0">
        <dgm:presLayoutVars/>
      </dgm:prSet>
      <dgm:spPr/>
    </dgm:pt>
    <dgm:pt modelId="{B9DB6923-D5E9-42B0-A7CD-410BA0DD5F6A}" type="pres">
      <dgm:prSet presAssocID="{917939AA-BDFA-4623-AFE8-CC72B1E14221}" presName="ThreeNodes_1" presStyleLbl="node1" presStyleIdx="0" presStyleCnt="3">
        <dgm:presLayoutVars>
          <dgm:bulletEnabled val="1"/>
        </dgm:presLayoutVars>
      </dgm:prSet>
      <dgm:spPr/>
    </dgm:pt>
    <dgm:pt modelId="{D0691ECA-E827-4289-97D1-B23D74F20A3D}" type="pres">
      <dgm:prSet presAssocID="{917939AA-BDFA-4623-AFE8-CC72B1E14221}" presName="ThreeNodes_2" presStyleLbl="node1" presStyleIdx="1" presStyleCnt="3">
        <dgm:presLayoutVars>
          <dgm:bulletEnabled val="1"/>
        </dgm:presLayoutVars>
      </dgm:prSet>
      <dgm:spPr/>
    </dgm:pt>
    <dgm:pt modelId="{82C176E3-1475-41FE-A6BB-566271485FBE}" type="pres">
      <dgm:prSet presAssocID="{917939AA-BDFA-4623-AFE8-CC72B1E14221}" presName="ThreeNodes_3" presStyleLbl="node1" presStyleIdx="2" presStyleCnt="3">
        <dgm:presLayoutVars>
          <dgm:bulletEnabled val="1"/>
        </dgm:presLayoutVars>
      </dgm:prSet>
      <dgm:spPr/>
    </dgm:pt>
    <dgm:pt modelId="{F1211168-1952-4F53-A898-799B59DD6630}" type="pres">
      <dgm:prSet presAssocID="{917939AA-BDFA-4623-AFE8-CC72B1E14221}" presName="ThreeConn_1-2" presStyleLbl="fgAccFollowNode1" presStyleIdx="0" presStyleCnt="2">
        <dgm:presLayoutVars>
          <dgm:bulletEnabled val="1"/>
        </dgm:presLayoutVars>
      </dgm:prSet>
      <dgm:spPr/>
    </dgm:pt>
    <dgm:pt modelId="{6C32FB8D-BCF6-46BA-AAFD-B94D400DF867}" type="pres">
      <dgm:prSet presAssocID="{917939AA-BDFA-4623-AFE8-CC72B1E14221}" presName="ThreeConn_2-3" presStyleLbl="fgAccFollowNode1" presStyleIdx="1" presStyleCnt="2">
        <dgm:presLayoutVars>
          <dgm:bulletEnabled val="1"/>
        </dgm:presLayoutVars>
      </dgm:prSet>
      <dgm:spPr/>
    </dgm:pt>
    <dgm:pt modelId="{57052658-31D7-46E7-ABFA-8D0B878E3D79}" type="pres">
      <dgm:prSet presAssocID="{917939AA-BDFA-4623-AFE8-CC72B1E14221}" presName="ThreeNodes_1_text" presStyleLbl="node1" presStyleIdx="2" presStyleCnt="3">
        <dgm:presLayoutVars>
          <dgm:bulletEnabled val="1"/>
        </dgm:presLayoutVars>
      </dgm:prSet>
      <dgm:spPr/>
    </dgm:pt>
    <dgm:pt modelId="{3E11651C-88FA-422C-B3E9-ECF6E2679373}" type="pres">
      <dgm:prSet presAssocID="{917939AA-BDFA-4623-AFE8-CC72B1E14221}" presName="ThreeNodes_2_text" presStyleLbl="node1" presStyleIdx="2" presStyleCnt="3">
        <dgm:presLayoutVars>
          <dgm:bulletEnabled val="1"/>
        </dgm:presLayoutVars>
      </dgm:prSet>
      <dgm:spPr/>
    </dgm:pt>
    <dgm:pt modelId="{41223CAF-79F8-4A45-B654-FE07158111E6}" type="pres">
      <dgm:prSet presAssocID="{917939AA-BDFA-4623-AFE8-CC72B1E1422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5E3AF016-D23C-4D9B-B4C6-8A5C69383D65}" type="presOf" srcId="{820C0905-06CD-47C4-9967-CD886EB6191A}" destId="{41223CAF-79F8-4A45-B654-FE07158111E6}" srcOrd="1" destOrd="0" presId="urn:microsoft.com/office/officeart/2005/8/layout/vProcess5"/>
    <dgm:cxn modelId="{FD9DC831-9CDB-47A7-B5C8-3A98413AC3F3}" type="presOf" srcId="{4B6288C3-5005-4626-91B6-DA6D95D63AE1}" destId="{F1211168-1952-4F53-A898-799B59DD6630}" srcOrd="0" destOrd="0" presId="urn:microsoft.com/office/officeart/2005/8/layout/vProcess5"/>
    <dgm:cxn modelId="{8040975E-66EF-43CE-8AC2-B81945B1BE6A}" type="presOf" srcId="{917939AA-BDFA-4623-AFE8-CC72B1E14221}" destId="{DF457C46-2852-45EB-80C1-28E4B11B3FEC}" srcOrd="0" destOrd="0" presId="urn:microsoft.com/office/officeart/2005/8/layout/vProcess5"/>
    <dgm:cxn modelId="{A2817E4A-1FB4-4523-B96C-46C106357130}" type="presOf" srcId="{0441B882-0BC6-45D8-9BC6-F1723856A925}" destId="{D0691ECA-E827-4289-97D1-B23D74F20A3D}" srcOrd="0" destOrd="0" presId="urn:microsoft.com/office/officeart/2005/8/layout/vProcess5"/>
    <dgm:cxn modelId="{E9EA234D-AD36-475F-ABFA-C9AF10CDCE0C}" type="presOf" srcId="{0441B882-0BC6-45D8-9BC6-F1723856A925}" destId="{3E11651C-88FA-422C-B3E9-ECF6E2679373}" srcOrd="1" destOrd="0" presId="urn:microsoft.com/office/officeart/2005/8/layout/vProcess5"/>
    <dgm:cxn modelId="{4F5C3682-D16B-4E22-931F-106A7F0098D8}" srcId="{917939AA-BDFA-4623-AFE8-CC72B1E14221}" destId="{0441B882-0BC6-45D8-9BC6-F1723856A925}" srcOrd="1" destOrd="0" parTransId="{65DEF721-816A-41E9-A245-E212686079A7}" sibTransId="{F5199760-B924-492B-BAEF-769C6E3BE74E}"/>
    <dgm:cxn modelId="{DA028C89-614F-4C88-94DA-E26D703EF346}" type="presOf" srcId="{3BE36104-40E0-4FAB-B071-BC965D186B5F}" destId="{57052658-31D7-46E7-ABFA-8D0B878E3D79}" srcOrd="1" destOrd="0" presId="urn:microsoft.com/office/officeart/2005/8/layout/vProcess5"/>
    <dgm:cxn modelId="{0A963F99-ABAE-466D-B154-55D505A29131}" type="presOf" srcId="{3BE36104-40E0-4FAB-B071-BC965D186B5F}" destId="{B9DB6923-D5E9-42B0-A7CD-410BA0DD5F6A}" srcOrd="0" destOrd="0" presId="urn:microsoft.com/office/officeart/2005/8/layout/vProcess5"/>
    <dgm:cxn modelId="{843F3AA7-336A-4085-A9CA-246A1B840FCB}" srcId="{917939AA-BDFA-4623-AFE8-CC72B1E14221}" destId="{3BE36104-40E0-4FAB-B071-BC965D186B5F}" srcOrd="0" destOrd="0" parTransId="{31AACB7A-6EB5-4560-8151-E634174EC634}" sibTransId="{4B6288C3-5005-4626-91B6-DA6D95D63AE1}"/>
    <dgm:cxn modelId="{47CF7AC4-7C78-4F79-B84F-85D3F0E12A14}" type="presOf" srcId="{F5199760-B924-492B-BAEF-769C6E3BE74E}" destId="{6C32FB8D-BCF6-46BA-AAFD-B94D400DF867}" srcOrd="0" destOrd="0" presId="urn:microsoft.com/office/officeart/2005/8/layout/vProcess5"/>
    <dgm:cxn modelId="{96C057DB-2746-44BC-AA25-5976C2567790}" type="presOf" srcId="{820C0905-06CD-47C4-9967-CD886EB6191A}" destId="{82C176E3-1475-41FE-A6BB-566271485FBE}" srcOrd="0" destOrd="0" presId="urn:microsoft.com/office/officeart/2005/8/layout/vProcess5"/>
    <dgm:cxn modelId="{3727C2FF-7983-4293-9D97-2F17294794CF}" srcId="{917939AA-BDFA-4623-AFE8-CC72B1E14221}" destId="{820C0905-06CD-47C4-9967-CD886EB6191A}" srcOrd="2" destOrd="0" parTransId="{5B6FEB0B-0C8E-49D0-94E3-93F45D397034}" sibTransId="{740871D8-F1ED-45B7-B2B3-E120908B4239}"/>
    <dgm:cxn modelId="{BED28B8C-DABE-4EB0-B042-3DE4DA403DB6}" type="presParOf" srcId="{DF457C46-2852-45EB-80C1-28E4B11B3FEC}" destId="{B93F2902-EEF5-4E81-92CA-7D468D7A0C93}" srcOrd="0" destOrd="0" presId="urn:microsoft.com/office/officeart/2005/8/layout/vProcess5"/>
    <dgm:cxn modelId="{12A14AB9-2A9B-4C6D-B0A7-23ED988EB824}" type="presParOf" srcId="{DF457C46-2852-45EB-80C1-28E4B11B3FEC}" destId="{B9DB6923-D5E9-42B0-A7CD-410BA0DD5F6A}" srcOrd="1" destOrd="0" presId="urn:microsoft.com/office/officeart/2005/8/layout/vProcess5"/>
    <dgm:cxn modelId="{1D6A63F8-3720-4AC9-ACD1-F9086B266C06}" type="presParOf" srcId="{DF457C46-2852-45EB-80C1-28E4B11B3FEC}" destId="{D0691ECA-E827-4289-97D1-B23D74F20A3D}" srcOrd="2" destOrd="0" presId="urn:microsoft.com/office/officeart/2005/8/layout/vProcess5"/>
    <dgm:cxn modelId="{94FFE03F-4AA5-4929-A61F-6FF9B10F70C7}" type="presParOf" srcId="{DF457C46-2852-45EB-80C1-28E4B11B3FEC}" destId="{82C176E3-1475-41FE-A6BB-566271485FBE}" srcOrd="3" destOrd="0" presId="urn:microsoft.com/office/officeart/2005/8/layout/vProcess5"/>
    <dgm:cxn modelId="{12CADA5A-6726-4981-A4BD-0E26198FF829}" type="presParOf" srcId="{DF457C46-2852-45EB-80C1-28E4B11B3FEC}" destId="{F1211168-1952-4F53-A898-799B59DD6630}" srcOrd="4" destOrd="0" presId="urn:microsoft.com/office/officeart/2005/8/layout/vProcess5"/>
    <dgm:cxn modelId="{7632A360-CBB9-4188-A44A-9B99642CB1BC}" type="presParOf" srcId="{DF457C46-2852-45EB-80C1-28E4B11B3FEC}" destId="{6C32FB8D-BCF6-46BA-AAFD-B94D400DF867}" srcOrd="5" destOrd="0" presId="urn:microsoft.com/office/officeart/2005/8/layout/vProcess5"/>
    <dgm:cxn modelId="{3C4603A8-9C09-4024-B073-7BBDF5DCC209}" type="presParOf" srcId="{DF457C46-2852-45EB-80C1-28E4B11B3FEC}" destId="{57052658-31D7-46E7-ABFA-8D0B878E3D79}" srcOrd="6" destOrd="0" presId="urn:microsoft.com/office/officeart/2005/8/layout/vProcess5"/>
    <dgm:cxn modelId="{03627973-223F-42D4-81B8-0D124EEA8774}" type="presParOf" srcId="{DF457C46-2852-45EB-80C1-28E4B11B3FEC}" destId="{3E11651C-88FA-422C-B3E9-ECF6E2679373}" srcOrd="7" destOrd="0" presId="urn:microsoft.com/office/officeart/2005/8/layout/vProcess5"/>
    <dgm:cxn modelId="{AD0494A6-9E01-4695-923E-A115704605E9}" type="presParOf" srcId="{DF457C46-2852-45EB-80C1-28E4B11B3FEC}" destId="{41223CAF-79F8-4A45-B654-FE07158111E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D71FC-CC46-4BF7-A8BC-F31D1DA2936B}">
      <dsp:nvSpPr>
        <dsp:cNvPr id="0" name=""/>
        <dsp:cNvSpPr/>
      </dsp:nvSpPr>
      <dsp:spPr>
        <a:xfrm>
          <a:off x="0" y="708097"/>
          <a:ext cx="78867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818954-3042-455C-839B-AD1C378B6A9E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C78BA9-C968-4D55-93CE-9E080DB0B29B}">
      <dsp:nvSpPr>
        <dsp:cNvPr id="0" name=""/>
        <dsp:cNvSpPr/>
      </dsp:nvSpPr>
      <dsp:spPr>
        <a:xfrm>
          <a:off x="1509882" y="708097"/>
          <a:ext cx="63768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/>
            <a:t>V ČR je mezi zdravotníky velmi vysoká míra vyčerpání a vyhoření (až 46 %).</a:t>
          </a:r>
          <a:endParaRPr lang="en-US" sz="2400" kern="1200"/>
        </a:p>
      </dsp:txBody>
      <dsp:txXfrm>
        <a:off x="1509882" y="708097"/>
        <a:ext cx="6376817" cy="1307257"/>
      </dsp:txXfrm>
    </dsp:sp>
    <dsp:sp modelId="{99DA958B-4E93-441D-A1E7-AAC67DB5EC32}">
      <dsp:nvSpPr>
        <dsp:cNvPr id="0" name=""/>
        <dsp:cNvSpPr/>
      </dsp:nvSpPr>
      <dsp:spPr>
        <a:xfrm>
          <a:off x="0" y="2342169"/>
          <a:ext cx="78867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66DA98-95C2-4459-BA0C-116940E47E0F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36A4CD-6F00-4C87-B349-2E0E2E0EABD0}">
      <dsp:nvSpPr>
        <dsp:cNvPr id="0" name=""/>
        <dsp:cNvSpPr/>
      </dsp:nvSpPr>
      <dsp:spPr>
        <a:xfrm>
          <a:off x="1509882" y="2342169"/>
          <a:ext cx="63768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/>
            <a:t>Workoholická tendence je v populaci cca 20 %, přičemž zdravotníci patří mezi nejohroženější profese.</a:t>
          </a:r>
          <a:endParaRPr lang="en-US" sz="2400" kern="1200"/>
        </a:p>
      </dsp:txBody>
      <dsp:txXfrm>
        <a:off x="1509882" y="2342169"/>
        <a:ext cx="6376817" cy="13072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8384-ADEE-4441-AF7C-C0EF2470092A}">
      <dsp:nvSpPr>
        <dsp:cNvPr id="0" name=""/>
        <dsp:cNvSpPr/>
      </dsp:nvSpPr>
      <dsp:spPr>
        <a:xfrm>
          <a:off x="0" y="733"/>
          <a:ext cx="7886700" cy="10328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/>
            <a:t>70 %</a:t>
          </a:r>
          <a:r>
            <a:rPr lang="cs-CZ" sz="2600" kern="1200"/>
            <a:t> zdravotníků (2022) uvádí pocit vyčerpání</a:t>
          </a:r>
          <a:endParaRPr lang="en-US" sz="2600" kern="1200"/>
        </a:p>
      </dsp:txBody>
      <dsp:txXfrm>
        <a:off x="50420" y="51153"/>
        <a:ext cx="7785860" cy="932014"/>
      </dsp:txXfrm>
    </dsp:sp>
    <dsp:sp modelId="{B6A0D5ED-9A86-4644-B65F-08901E37F58F}">
      <dsp:nvSpPr>
        <dsp:cNvPr id="0" name=""/>
        <dsp:cNvSpPr/>
      </dsp:nvSpPr>
      <dsp:spPr>
        <a:xfrm>
          <a:off x="0" y="1108467"/>
          <a:ext cx="7886700" cy="1032854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/>
            <a:t>46,2 %</a:t>
          </a:r>
          <a:r>
            <a:rPr lang="cs-CZ" sz="2600" kern="1200"/>
            <a:t> vykazuje příznaky vyhoření</a:t>
          </a:r>
          <a:br>
            <a:rPr lang="cs-CZ" sz="2600" kern="1200"/>
          </a:br>
          <a:r>
            <a:rPr lang="cs-CZ" sz="2600" kern="1200"/>
            <a:t>– </a:t>
          </a:r>
          <a:r>
            <a:rPr lang="cs-CZ" sz="2600" i="1" kern="1200"/>
            <a:t>MEDBack průzkum 2022, mladilekari.cz</a:t>
          </a:r>
          <a:endParaRPr lang="en-US" sz="2600" kern="1200"/>
        </a:p>
      </dsp:txBody>
      <dsp:txXfrm>
        <a:off x="50420" y="1158887"/>
        <a:ext cx="7785860" cy="932014"/>
      </dsp:txXfrm>
    </dsp:sp>
    <dsp:sp modelId="{6B57FCC3-2D5D-4F3C-987D-57ADF0CBB3DD}">
      <dsp:nvSpPr>
        <dsp:cNvPr id="0" name=""/>
        <dsp:cNvSpPr/>
      </dsp:nvSpPr>
      <dsp:spPr>
        <a:xfrm>
          <a:off x="0" y="2216202"/>
          <a:ext cx="7886700" cy="1032854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/>
            <a:t>64 %</a:t>
          </a:r>
          <a:r>
            <a:rPr lang="cs-CZ" sz="2600" kern="1200"/>
            <a:t> lékařů (2024) uvádí práci jako dlouhodobý silný stresor</a:t>
          </a:r>
          <a:endParaRPr lang="en-US" sz="2600" kern="1200"/>
        </a:p>
      </dsp:txBody>
      <dsp:txXfrm>
        <a:off x="50420" y="2266622"/>
        <a:ext cx="7785860" cy="932014"/>
      </dsp:txXfrm>
    </dsp:sp>
    <dsp:sp modelId="{D14C4C44-05E7-49CC-ACEF-B17121AD9BEB}">
      <dsp:nvSpPr>
        <dsp:cNvPr id="0" name=""/>
        <dsp:cNvSpPr/>
      </dsp:nvSpPr>
      <dsp:spPr>
        <a:xfrm>
          <a:off x="0" y="3323936"/>
          <a:ext cx="7886700" cy="1032854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/>
            <a:t>62 %</a:t>
          </a:r>
          <a:r>
            <a:rPr lang="cs-CZ" sz="2600" kern="1200"/>
            <a:t> se cítí ohroženo vyhořením</a:t>
          </a:r>
          <a:br>
            <a:rPr lang="cs-CZ" sz="2600" kern="1200"/>
          </a:br>
          <a:r>
            <a:rPr lang="cs-CZ" sz="2600" kern="1200"/>
            <a:t>– </a:t>
          </a:r>
          <a:r>
            <a:rPr lang="cs-CZ" sz="2600" i="1" kern="1200"/>
            <a:t>Zdravotnický deník, 2024</a:t>
          </a:r>
          <a:endParaRPr lang="en-US" sz="2600" kern="1200"/>
        </a:p>
      </dsp:txBody>
      <dsp:txXfrm>
        <a:off x="50420" y="3374356"/>
        <a:ext cx="7785860" cy="9320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1B9A05-F4DE-446B-B218-4AC75D31C18C}">
      <dsp:nvSpPr>
        <dsp:cNvPr id="0" name=""/>
        <dsp:cNvSpPr/>
      </dsp:nvSpPr>
      <dsp:spPr>
        <a:xfrm>
          <a:off x="0" y="420522"/>
          <a:ext cx="78867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696D14-67DE-4E0D-B22C-CAE03DB8D861}">
      <dsp:nvSpPr>
        <dsp:cNvPr id="0" name=""/>
        <dsp:cNvSpPr/>
      </dsp:nvSpPr>
      <dsp:spPr>
        <a:xfrm>
          <a:off x="394335" y="66282"/>
          <a:ext cx="5520690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/>
            <a:t>33 %</a:t>
          </a:r>
          <a:r>
            <a:rPr lang="cs-CZ" sz="2400" kern="1200"/>
            <a:t>: úzkosti</a:t>
          </a:r>
          <a:endParaRPr lang="en-US" sz="2400" kern="1200"/>
        </a:p>
      </dsp:txBody>
      <dsp:txXfrm>
        <a:off x="428920" y="100867"/>
        <a:ext cx="5451520" cy="639310"/>
      </dsp:txXfrm>
    </dsp:sp>
    <dsp:sp modelId="{DE9B64EC-29AD-4991-9A09-09D1E0AECF5F}">
      <dsp:nvSpPr>
        <dsp:cNvPr id="0" name=""/>
        <dsp:cNvSpPr/>
      </dsp:nvSpPr>
      <dsp:spPr>
        <a:xfrm>
          <a:off x="0" y="1509162"/>
          <a:ext cx="78867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A4916C-1123-4E8E-BA4D-432416F75599}">
      <dsp:nvSpPr>
        <dsp:cNvPr id="0" name=""/>
        <dsp:cNvSpPr/>
      </dsp:nvSpPr>
      <dsp:spPr>
        <a:xfrm>
          <a:off x="394335" y="1154922"/>
          <a:ext cx="5520690" cy="7084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/>
            <a:t>28 %</a:t>
          </a:r>
          <a:r>
            <a:rPr lang="cs-CZ" sz="2400" kern="1200"/>
            <a:t>: depresivní symptomy</a:t>
          </a:r>
          <a:endParaRPr lang="en-US" sz="2400" kern="1200"/>
        </a:p>
      </dsp:txBody>
      <dsp:txXfrm>
        <a:off x="428920" y="1189507"/>
        <a:ext cx="5451520" cy="639310"/>
      </dsp:txXfrm>
    </dsp:sp>
    <dsp:sp modelId="{29CD535E-CF3C-4C4B-8A9F-F2C2D3681B1E}">
      <dsp:nvSpPr>
        <dsp:cNvPr id="0" name=""/>
        <dsp:cNvSpPr/>
      </dsp:nvSpPr>
      <dsp:spPr>
        <a:xfrm>
          <a:off x="0" y="2597802"/>
          <a:ext cx="78867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DAFB46-9A75-4F24-9A22-50C47BE7B737}">
      <dsp:nvSpPr>
        <dsp:cNvPr id="0" name=""/>
        <dsp:cNvSpPr/>
      </dsp:nvSpPr>
      <dsp:spPr>
        <a:xfrm>
          <a:off x="394335" y="2243562"/>
          <a:ext cx="5520690" cy="7084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/>
            <a:t>37 %</a:t>
          </a:r>
          <a:r>
            <a:rPr lang="cs-CZ" sz="2400" kern="1200"/>
            <a:t>: psychosomatické potíže</a:t>
          </a:r>
          <a:br>
            <a:rPr lang="cs-CZ" sz="2400" kern="1200"/>
          </a:br>
          <a:endParaRPr lang="en-US" sz="2400" kern="1200"/>
        </a:p>
      </dsp:txBody>
      <dsp:txXfrm>
        <a:off x="428920" y="2278147"/>
        <a:ext cx="5451520" cy="639310"/>
      </dsp:txXfrm>
    </dsp:sp>
    <dsp:sp modelId="{6369333D-6CF0-4307-90C4-BAFF21B50EBE}">
      <dsp:nvSpPr>
        <dsp:cNvPr id="0" name=""/>
        <dsp:cNvSpPr/>
      </dsp:nvSpPr>
      <dsp:spPr>
        <a:xfrm>
          <a:off x="0" y="3686441"/>
          <a:ext cx="78867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AFD82E-1650-46C0-BEC0-6C7A75A39F7F}">
      <dsp:nvSpPr>
        <dsp:cNvPr id="0" name=""/>
        <dsp:cNvSpPr/>
      </dsp:nvSpPr>
      <dsp:spPr>
        <a:xfrm>
          <a:off x="394335" y="3332202"/>
          <a:ext cx="5520690" cy="7084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i="1" kern="1200"/>
            <a:t>MEDBack, 2022</a:t>
          </a:r>
          <a:endParaRPr lang="en-US" sz="2400" kern="1200"/>
        </a:p>
      </dsp:txBody>
      <dsp:txXfrm>
        <a:off x="428920" y="3366787"/>
        <a:ext cx="5451520" cy="63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A2338C-0AE0-4F0F-91E6-D73C9E6649EA}">
      <dsp:nvSpPr>
        <dsp:cNvPr id="0" name=""/>
        <dsp:cNvSpPr/>
      </dsp:nvSpPr>
      <dsp:spPr>
        <a:xfrm>
          <a:off x="950" y="370032"/>
          <a:ext cx="3335112" cy="211779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85E32D-1A93-4D12-BC42-7311A011C6C7}">
      <dsp:nvSpPr>
        <dsp:cNvPr id="0" name=""/>
        <dsp:cNvSpPr/>
      </dsp:nvSpPr>
      <dsp:spPr>
        <a:xfrm>
          <a:off x="371518" y="722072"/>
          <a:ext cx="3335112" cy="211779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V ČR je cca </a:t>
          </a:r>
          <a:r>
            <a:rPr lang="cs-CZ" sz="2400" b="1" kern="1200"/>
            <a:t>20 % zaměstnanců</a:t>
          </a:r>
          <a:r>
            <a:rPr lang="cs-CZ" sz="2400" kern="1200"/>
            <a:t> psychicky závislých na práci</a:t>
          </a:r>
          <a:br>
            <a:rPr lang="cs-CZ" sz="2400" kern="1200"/>
          </a:br>
          <a:r>
            <a:rPr lang="cs-CZ" sz="2400" kern="1200"/>
            <a:t>– </a:t>
          </a:r>
          <a:r>
            <a:rPr lang="cs-CZ" sz="2400" i="1" kern="1200"/>
            <a:t>studie citovaná v ČT24</a:t>
          </a:r>
          <a:endParaRPr lang="en-US" sz="2400" kern="1200"/>
        </a:p>
      </dsp:txBody>
      <dsp:txXfrm>
        <a:off x="433546" y="784100"/>
        <a:ext cx="3211056" cy="1993740"/>
      </dsp:txXfrm>
    </dsp:sp>
    <dsp:sp modelId="{0A91D11B-CD64-45C0-86BB-49676010A536}">
      <dsp:nvSpPr>
        <dsp:cNvPr id="0" name=""/>
        <dsp:cNvSpPr/>
      </dsp:nvSpPr>
      <dsp:spPr>
        <a:xfrm>
          <a:off x="4077199" y="370032"/>
          <a:ext cx="3335112" cy="211779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F6B53F-682D-4A37-BA72-B47D6B112A99}">
      <dsp:nvSpPr>
        <dsp:cNvPr id="0" name=""/>
        <dsp:cNvSpPr/>
      </dsp:nvSpPr>
      <dsp:spPr>
        <a:xfrm>
          <a:off x="4447767" y="722072"/>
          <a:ext cx="3335112" cy="211779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Vysokou zátěž nesou zejména pomáhající profese</a:t>
          </a:r>
          <a:br>
            <a:rPr lang="cs-CZ" sz="2400" kern="1200"/>
          </a:br>
          <a:r>
            <a:rPr lang="cs-CZ" sz="2400" kern="1200"/>
            <a:t>– </a:t>
          </a:r>
          <a:r>
            <a:rPr lang="cs-CZ" sz="2400" i="1" kern="1200"/>
            <a:t>Psychiatrie pro praxi, 2015</a:t>
          </a:r>
          <a:endParaRPr lang="en-US" sz="2400" kern="1200"/>
        </a:p>
      </dsp:txBody>
      <dsp:txXfrm>
        <a:off x="4509795" y="784100"/>
        <a:ext cx="3211056" cy="19937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B6923-D5E9-42B0-A7CD-410BA0DD5F6A}">
      <dsp:nvSpPr>
        <dsp:cNvPr id="0" name=""/>
        <dsp:cNvSpPr/>
      </dsp:nvSpPr>
      <dsp:spPr>
        <a:xfrm>
          <a:off x="0" y="0"/>
          <a:ext cx="6703695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/>
            <a:t>Psychické: úzkost, vyhoření, somatizace</a:t>
          </a:r>
          <a:endParaRPr lang="en-US" sz="3400" kern="1200"/>
        </a:p>
      </dsp:txBody>
      <dsp:txXfrm>
        <a:off x="38288" y="38288"/>
        <a:ext cx="5293063" cy="1230681"/>
      </dsp:txXfrm>
    </dsp:sp>
    <dsp:sp modelId="{D0691ECA-E827-4289-97D1-B23D74F20A3D}">
      <dsp:nvSpPr>
        <dsp:cNvPr id="0" name=""/>
        <dsp:cNvSpPr/>
      </dsp:nvSpPr>
      <dsp:spPr>
        <a:xfrm>
          <a:off x="591502" y="1525133"/>
          <a:ext cx="6703695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/>
            <a:t>Pracovní: zvýšená chybovost, nižší kvalita péče</a:t>
          </a:r>
          <a:endParaRPr lang="en-US" sz="3400" kern="1200"/>
        </a:p>
      </dsp:txBody>
      <dsp:txXfrm>
        <a:off x="629790" y="1563421"/>
        <a:ext cx="5185899" cy="1230681"/>
      </dsp:txXfrm>
    </dsp:sp>
    <dsp:sp modelId="{82C176E3-1475-41FE-A6BB-566271485FBE}">
      <dsp:nvSpPr>
        <dsp:cNvPr id="0" name=""/>
        <dsp:cNvSpPr/>
      </dsp:nvSpPr>
      <dsp:spPr>
        <a:xfrm>
          <a:off x="1183004" y="3050266"/>
          <a:ext cx="6703695" cy="13072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/>
            <a:t>Týmové: konflikty, fluktuace, nemocnost</a:t>
          </a:r>
          <a:endParaRPr lang="en-US" sz="3400" kern="1200"/>
        </a:p>
      </dsp:txBody>
      <dsp:txXfrm>
        <a:off x="1221292" y="3088554"/>
        <a:ext cx="5185899" cy="1230681"/>
      </dsp:txXfrm>
    </dsp:sp>
    <dsp:sp modelId="{F1211168-1952-4F53-A898-799B59DD6630}">
      <dsp:nvSpPr>
        <dsp:cNvPr id="0" name=""/>
        <dsp:cNvSpPr/>
      </dsp:nvSpPr>
      <dsp:spPr>
        <a:xfrm>
          <a:off x="5853977" y="991336"/>
          <a:ext cx="849717" cy="8497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045163" y="991336"/>
        <a:ext cx="467345" cy="639412"/>
      </dsp:txXfrm>
    </dsp:sp>
    <dsp:sp modelId="{6C32FB8D-BCF6-46BA-AAFD-B94D400DF867}">
      <dsp:nvSpPr>
        <dsp:cNvPr id="0" name=""/>
        <dsp:cNvSpPr/>
      </dsp:nvSpPr>
      <dsp:spPr>
        <a:xfrm>
          <a:off x="6445480" y="2507755"/>
          <a:ext cx="849717" cy="84971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636666" y="2507755"/>
        <a:ext cx="467345" cy="639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BDAE9-BCD9-4088-A920-93C5BE5FABA0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5E36-89ED-4150-9402-7C614FFA31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1671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AC5E36-89ED-4150-9402-7C614FFA31B6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947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AC5E36-89ED-4150-9402-7C614FFA31B6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452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AC5E36-89ED-4150-9402-7C614FFA31B6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6579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AC5E36-89ED-4150-9402-7C614FFA31B6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274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3930" y="1050595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Negativní jevy na pracovišti –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963930" y="2969469"/>
            <a:ext cx="6056111" cy="28003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10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  <a:defRPr sz="2200"/>
            </a:pPr>
            <a:r>
              <a:rPr lang="en-US" sz="2100">
                <a:solidFill>
                  <a:schemeClr val="tx1"/>
                </a:solidFill>
              </a:rPr>
              <a:t>Burnout • Workoholismus • Mobbing • Bossing • Toxická komunikace</a:t>
            </a: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  <a:defRPr sz="2200"/>
            </a:pPr>
            <a:endParaRPr lang="en-US" sz="210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  <a:defRPr sz="2200"/>
            </a:pPr>
            <a:r>
              <a:rPr lang="en-US" sz="2100">
                <a:solidFill>
                  <a:schemeClr val="tx1"/>
                </a:solidFill>
              </a:rPr>
              <a:t>PhDr. Lenka Emrová, Ph.D.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24D4BD7-17E6-99F6-F3C2-E86D318FF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cs-CZ" sz="3100" b="1" dirty="0">
                <a:solidFill>
                  <a:srgbClr val="FFFFFF"/>
                </a:solidFill>
              </a:rPr>
              <a:t>5. Model „</a:t>
            </a:r>
            <a:r>
              <a:rPr lang="cs-CZ" sz="3100" b="1" dirty="0" err="1">
                <a:solidFill>
                  <a:srgbClr val="FFFFFF"/>
                </a:solidFill>
              </a:rPr>
              <a:t>Abusive</a:t>
            </a:r>
            <a:r>
              <a:rPr lang="cs-CZ" sz="3100" b="1" dirty="0">
                <a:solidFill>
                  <a:srgbClr val="FFFFFF"/>
                </a:solidFill>
              </a:rPr>
              <a:t> </a:t>
            </a:r>
            <a:r>
              <a:rPr lang="cs-CZ" sz="3100" b="1" dirty="0" err="1">
                <a:solidFill>
                  <a:srgbClr val="FFFFFF"/>
                </a:solidFill>
              </a:rPr>
              <a:t>Supervision</a:t>
            </a:r>
            <a:r>
              <a:rPr lang="cs-CZ" sz="3100" b="1" dirty="0">
                <a:solidFill>
                  <a:srgbClr val="FFFFFF"/>
                </a:solidFill>
              </a:rPr>
              <a:t>“ (</a:t>
            </a:r>
            <a:r>
              <a:rPr lang="cs-CZ" sz="3100" b="1" dirty="0" err="1">
                <a:solidFill>
                  <a:srgbClr val="FFFFFF"/>
                </a:solidFill>
              </a:rPr>
              <a:t>Tepper</a:t>
            </a:r>
            <a:r>
              <a:rPr lang="cs-CZ" sz="3100" b="1" dirty="0">
                <a:solidFill>
                  <a:srgbClr val="FFFFFF"/>
                </a:solidFill>
              </a:rPr>
              <a:t>, 2000)</a:t>
            </a:r>
            <a:endParaRPr lang="cs-CZ" sz="31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B5A61A-F4BB-99FC-710B-D1A78F73F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cs-CZ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i="1" dirty="0"/>
              <a:t>Zaměřuje se na negativní chování nadřízeného.</a:t>
            </a:r>
          </a:p>
          <a:p>
            <a:pPr marL="0" indent="0">
              <a:lnSpc>
                <a:spcPct val="90000"/>
              </a:lnSpc>
              <a:buNone/>
            </a:pPr>
            <a:endParaRPr lang="cs-CZ" sz="1800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dirty="0"/>
              <a:t>Nadřízený systematicky vykazuje: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verbální agresi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ponižování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zadržování informací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trestání bez oprávnění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manipulaci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výhrůžky</a:t>
            </a:r>
          </a:p>
          <a:p>
            <a:pPr>
              <a:lnSpc>
                <a:spcPct val="90000"/>
              </a:lnSpc>
            </a:pPr>
            <a:endParaRPr lang="cs-CZ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b="1" dirty="0"/>
              <a:t>Důsledky pro oběť: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úzkost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somatické potíže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deprese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snížený výkon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vyšší odchodovost</a:t>
            </a:r>
          </a:p>
          <a:p>
            <a:pPr>
              <a:lnSpc>
                <a:spcPct val="9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204129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C74D0E6-B4D9-263B-13CB-7BC5018E8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400" b="1">
                <a:solidFill>
                  <a:srgbClr val="FFFFFF"/>
                </a:solidFill>
              </a:rPr>
              <a:t>6. Socioekologický model pracovního násilí (WHO, 2020)</a:t>
            </a:r>
            <a:endParaRPr lang="cs-CZ" sz="24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C2A0BB-8873-81AF-64EB-9F4701E68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i="1" dirty="0"/>
              <a:t>Vysvětluje, že šikana a násilí mají více úrovní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Individuální</a:t>
            </a:r>
            <a:r>
              <a:rPr lang="cs-CZ" dirty="0"/>
              <a:t> – osobnost, </a:t>
            </a:r>
            <a:r>
              <a:rPr lang="cs-CZ" dirty="0" err="1"/>
              <a:t>coping</a:t>
            </a:r>
            <a:endParaRPr lang="cs-CZ" dirty="0"/>
          </a:p>
          <a:p>
            <a:r>
              <a:rPr lang="cs-CZ" b="1" dirty="0"/>
              <a:t>Meziosobní</a:t>
            </a:r>
            <a:r>
              <a:rPr lang="cs-CZ" dirty="0"/>
              <a:t> – vztahy v týmu</a:t>
            </a:r>
          </a:p>
          <a:p>
            <a:r>
              <a:rPr lang="cs-CZ" b="1" dirty="0"/>
              <a:t>Organizační</a:t>
            </a:r>
            <a:r>
              <a:rPr lang="cs-CZ" dirty="0"/>
              <a:t> – kultura, vedení, struktury</a:t>
            </a:r>
          </a:p>
          <a:p>
            <a:r>
              <a:rPr lang="cs-CZ" b="1" dirty="0"/>
              <a:t>Společenská</a:t>
            </a:r>
            <a:r>
              <a:rPr lang="cs-CZ" dirty="0"/>
              <a:t> – normy, podmínky v sektoru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3872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0">
            <a:extLst>
              <a:ext uri="{FF2B5EF4-FFF2-40B4-BE49-F238E27FC236}">
                <a16:creationId xmlns:a16="http://schemas.microsoft.com/office/drawing/2014/main" id="{B36F400F-DF28-43BC-8D8E-4929793B3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551E47B-0C6E-254B-E6F4-26734B5E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68377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b="1" dirty="0"/>
              <a:t>FÁZE PODLE FREUDENBERGERA A NORTH (1985)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FB9F973-2F1B-22A7-A2BA-FA4A91806B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2177456"/>
            <a:ext cx="3823335" cy="3795748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1200" b="1"/>
              <a:t>1. Potřeba dokazovat vlastní hodnotu</a:t>
            </a:r>
          </a:p>
          <a:p>
            <a:pPr>
              <a:lnSpc>
                <a:spcPct val="90000"/>
              </a:lnSpc>
            </a:pPr>
            <a:r>
              <a:rPr lang="cs-CZ" sz="1200"/>
              <a:t>nadměrné úsilí, perfekcionismus, přehnaná motivace</a:t>
            </a:r>
          </a:p>
          <a:p>
            <a:pPr>
              <a:lnSpc>
                <a:spcPct val="90000"/>
              </a:lnSpc>
            </a:pPr>
            <a:r>
              <a:rPr lang="cs-CZ" sz="1200"/>
              <a:t>typické u „zachránců“ v pomáhajících profesích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200" b="1"/>
              <a:t>2. Zesílené pracovní nasazení</a:t>
            </a:r>
          </a:p>
          <a:p>
            <a:pPr>
              <a:lnSpc>
                <a:spcPct val="90000"/>
              </a:lnSpc>
            </a:pPr>
            <a:r>
              <a:rPr lang="cs-CZ" sz="1200"/>
              <a:t>delší směny, práce navíc, odmítání pomoci</a:t>
            </a:r>
          </a:p>
          <a:p>
            <a:pPr>
              <a:lnSpc>
                <a:spcPct val="90000"/>
              </a:lnSpc>
            </a:pPr>
            <a:r>
              <a:rPr lang="cs-CZ" sz="1200"/>
              <a:t>u porodních asistentek: „vezmu si další porod“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200" b="1"/>
              <a:t>3. Zanedbávání vlastních potřeb</a:t>
            </a:r>
          </a:p>
          <a:p>
            <a:pPr>
              <a:lnSpc>
                <a:spcPct val="90000"/>
              </a:lnSpc>
            </a:pPr>
            <a:r>
              <a:rPr lang="cs-CZ" sz="1200"/>
              <a:t>méně spánku, nepravidelné jídlo, žádný odpočinek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200" b="1"/>
              <a:t>4. Přesun konfliktů a potřeb do pozadí</a:t>
            </a:r>
          </a:p>
          <a:p>
            <a:pPr>
              <a:lnSpc>
                <a:spcPct val="90000"/>
              </a:lnSpc>
            </a:pPr>
            <a:r>
              <a:rPr lang="cs-CZ" sz="1200"/>
              <a:t>bagatelizace problémů, ignorování únavy, potíže doma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200" b="1"/>
              <a:t>5. Revize hodnot</a:t>
            </a:r>
          </a:p>
          <a:p>
            <a:pPr>
              <a:lnSpc>
                <a:spcPct val="90000"/>
              </a:lnSpc>
            </a:pPr>
            <a:r>
              <a:rPr lang="cs-CZ" sz="1200"/>
              <a:t>práce se stává jedinou prioritou</a:t>
            </a:r>
          </a:p>
          <a:p>
            <a:pPr>
              <a:lnSpc>
                <a:spcPct val="90000"/>
              </a:lnSpc>
            </a:pPr>
            <a:r>
              <a:rPr lang="cs-CZ" sz="1200"/>
              <a:t>rodina, koníčky a vztahy ustupují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200" b="1"/>
              <a:t>6. Popření vznikajících problémů</a:t>
            </a:r>
          </a:p>
          <a:p>
            <a:pPr>
              <a:lnSpc>
                <a:spcPct val="90000"/>
              </a:lnSpc>
            </a:pPr>
            <a:r>
              <a:rPr lang="cs-CZ" sz="1200"/>
              <a:t>podrážděnost, odmítání kritiky, přehnaná kontrola</a:t>
            </a:r>
          </a:p>
          <a:p>
            <a:pPr>
              <a:lnSpc>
                <a:spcPct val="90000"/>
              </a:lnSpc>
            </a:pPr>
            <a:r>
              <a:rPr lang="cs-CZ" sz="1200"/>
              <a:t>typické věty: „To zvládnu. Nejsem unavený. Všichni ostatní jen přehánějí.“</a:t>
            </a:r>
          </a:p>
          <a:p>
            <a:pPr>
              <a:lnSpc>
                <a:spcPct val="90000"/>
              </a:lnSpc>
            </a:pPr>
            <a:endParaRPr lang="cs-CZ" sz="120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650568D-73CD-D831-B6B7-55E9F59C5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2015" y="2177456"/>
            <a:ext cx="3823335" cy="3795748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1300" b="1"/>
              <a:t>7. Stažení ze sociálního života</a:t>
            </a:r>
          </a:p>
          <a:p>
            <a:pPr>
              <a:lnSpc>
                <a:spcPct val="90000"/>
              </a:lnSpc>
            </a:pPr>
            <a:r>
              <a:rPr lang="cs-CZ" sz="1300"/>
              <a:t>izolace, vyhýbání se kolegům, rodině, přátelům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300" b="1"/>
              <a:t>8. Změny v chování</a:t>
            </a:r>
          </a:p>
          <a:p>
            <a:pPr>
              <a:lnSpc>
                <a:spcPct val="90000"/>
              </a:lnSpc>
            </a:pPr>
            <a:r>
              <a:rPr lang="cs-CZ" sz="1300"/>
              <a:t>cynismus, agresivita, ztráta empatie</a:t>
            </a:r>
          </a:p>
          <a:p>
            <a:pPr>
              <a:lnSpc>
                <a:spcPct val="90000"/>
              </a:lnSpc>
            </a:pPr>
            <a:r>
              <a:rPr lang="cs-CZ" sz="1300"/>
              <a:t>v porodnictví: horší komunikace s rodičkami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300" b="1"/>
              <a:t>9. Depersonalizace</a:t>
            </a:r>
          </a:p>
          <a:p>
            <a:pPr>
              <a:lnSpc>
                <a:spcPct val="90000"/>
              </a:lnSpc>
            </a:pPr>
            <a:r>
              <a:rPr lang="cs-CZ" sz="1300"/>
              <a:t>emoční odstup od pacientů</a:t>
            </a:r>
          </a:p>
          <a:p>
            <a:pPr>
              <a:lnSpc>
                <a:spcPct val="90000"/>
              </a:lnSpc>
            </a:pPr>
            <a:r>
              <a:rPr lang="cs-CZ" sz="1300"/>
              <a:t>„jen další práce navíc“, ochranný mechanismus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300" b="1"/>
              <a:t>10. Vnitřní prázdnota</a:t>
            </a:r>
          </a:p>
          <a:p>
            <a:pPr>
              <a:lnSpc>
                <a:spcPct val="90000"/>
              </a:lnSpc>
            </a:pPr>
            <a:r>
              <a:rPr lang="cs-CZ" sz="1300"/>
              <a:t>pocity beznaděje, únavy, smutku</a:t>
            </a:r>
          </a:p>
          <a:p>
            <a:pPr>
              <a:lnSpc>
                <a:spcPct val="90000"/>
              </a:lnSpc>
            </a:pPr>
            <a:r>
              <a:rPr lang="cs-CZ" sz="1300"/>
              <a:t>někdy sahání po návykových látkách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300" b="1"/>
              <a:t>11. Deprese</a:t>
            </a:r>
          </a:p>
          <a:p>
            <a:pPr>
              <a:lnSpc>
                <a:spcPct val="90000"/>
              </a:lnSpc>
            </a:pPr>
            <a:r>
              <a:rPr lang="cs-CZ" sz="1300"/>
              <a:t>výrazný útlum, neschopnost fungovat, rezignace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300" b="1"/>
              <a:t>12. Úplné vyčerpání</a:t>
            </a:r>
          </a:p>
          <a:p>
            <a:pPr>
              <a:lnSpc>
                <a:spcPct val="90000"/>
              </a:lnSpc>
            </a:pPr>
            <a:r>
              <a:rPr lang="cs-CZ" sz="1300"/>
              <a:t>fyzický i psychický kolaps</a:t>
            </a:r>
          </a:p>
          <a:p>
            <a:pPr>
              <a:lnSpc>
                <a:spcPct val="90000"/>
              </a:lnSpc>
            </a:pPr>
            <a:r>
              <a:rPr lang="cs-CZ" sz="1300"/>
              <a:t>neschopnost pracovat, často dlouhodobá nemocenská</a:t>
            </a:r>
          </a:p>
          <a:p>
            <a:pPr>
              <a:lnSpc>
                <a:spcPct val="90000"/>
              </a:lnSpc>
            </a:pPr>
            <a:endParaRPr lang="cs-CZ" sz="1300"/>
          </a:p>
        </p:txBody>
      </p:sp>
    </p:spTree>
    <p:extLst>
      <p:ext uri="{BB962C8B-B14F-4D97-AF65-F5344CB8AC3E}">
        <p14:creationId xmlns:p14="http://schemas.microsoft.com/office/powerpoint/2010/main" val="2042526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04412BAB-EFF3-E932-BD0C-485A055D3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/>
              <a:t>FÁZE VZTAŽENÉ KE ZDRAVOTNÍKŮM (model pro pomáhající profesem, </a:t>
            </a:r>
            <a:r>
              <a:rPr lang="cs-CZ" sz="3600" i="1"/>
              <a:t>Pines, Aronson (1988)</a:t>
            </a:r>
            <a:endParaRPr 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AE1278F-06DD-1BAE-906F-424579857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/>
              <a:t>1. Idealistické nadšení</a:t>
            </a:r>
          </a:p>
          <a:p>
            <a:r>
              <a:rPr lang="cs-CZ" dirty="0"/>
              <a:t>vysoké očekávání</a:t>
            </a:r>
          </a:p>
          <a:p>
            <a:r>
              <a:rPr lang="cs-CZ" dirty="0"/>
              <a:t>intenzivní nasazení</a:t>
            </a:r>
          </a:p>
          <a:p>
            <a:r>
              <a:rPr lang="cs-CZ" dirty="0"/>
              <a:t>silná potřeba pomáhat</a:t>
            </a:r>
          </a:p>
          <a:p>
            <a:pPr marL="0" indent="0">
              <a:buNone/>
            </a:pPr>
            <a:r>
              <a:rPr lang="cs-CZ" b="1" dirty="0"/>
              <a:t>2. Stagnace</a:t>
            </a:r>
          </a:p>
          <a:p>
            <a:r>
              <a:rPr lang="cs-CZ" dirty="0"/>
              <a:t>střet ideálů s realitou</a:t>
            </a:r>
          </a:p>
          <a:p>
            <a:r>
              <a:rPr lang="cs-CZ" dirty="0"/>
              <a:t>pocity frustrace z podmínek práce</a:t>
            </a:r>
          </a:p>
          <a:p>
            <a:pPr marL="0" indent="0">
              <a:buNone/>
            </a:pPr>
            <a:r>
              <a:rPr lang="cs-CZ" b="1" dirty="0"/>
              <a:t>3. Frustrace</a:t>
            </a:r>
          </a:p>
          <a:p>
            <a:r>
              <a:rPr lang="cs-CZ" dirty="0"/>
              <a:t>zlost, cynismus, zpochybňování smyslu práce</a:t>
            </a:r>
          </a:p>
          <a:p>
            <a:pPr marL="0" indent="0">
              <a:buNone/>
            </a:pPr>
            <a:r>
              <a:rPr lang="cs-CZ" b="1" dirty="0"/>
              <a:t>4. Apatie</a:t>
            </a:r>
          </a:p>
          <a:p>
            <a:r>
              <a:rPr lang="cs-CZ" dirty="0"/>
              <a:t>útlum emocí</a:t>
            </a:r>
          </a:p>
          <a:p>
            <a:r>
              <a:rPr lang="cs-CZ" dirty="0"/>
              <a:t>minimalizace iniciativy</a:t>
            </a:r>
          </a:p>
          <a:p>
            <a:r>
              <a:rPr lang="cs-CZ" dirty="0"/>
              <a:t>„dělám jen to nejnutnější“</a:t>
            </a:r>
          </a:p>
          <a:p>
            <a:pPr marL="0" indent="0">
              <a:buNone/>
            </a:pPr>
            <a:r>
              <a:rPr lang="cs-CZ" b="1" dirty="0"/>
              <a:t>5. Vyčerpání</a:t>
            </a:r>
          </a:p>
          <a:p>
            <a:r>
              <a:rPr lang="cs-CZ" dirty="0"/>
              <a:t>fyzické i psychické</a:t>
            </a:r>
          </a:p>
          <a:p>
            <a:r>
              <a:rPr lang="cs-CZ" dirty="0"/>
              <a:t>neschopnost pokračovat bez zásahu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6605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cs-CZ" sz="5800"/>
              <a:t>Burnout – příznaky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endParaRPr lang="cs-CZ" sz="2100"/>
          </a:p>
          <a:p>
            <a:pPr>
              <a:defRPr sz="2200"/>
            </a:pPr>
            <a:r>
              <a:rPr lang="cs-CZ" sz="2100" b="1"/>
              <a:t>Emoční: </a:t>
            </a:r>
            <a:r>
              <a:rPr lang="cs-CZ" sz="2100"/>
              <a:t>podrážděnost, cynismus, ztráta empatie</a:t>
            </a:r>
          </a:p>
          <a:p>
            <a:pPr>
              <a:defRPr sz="2200"/>
            </a:pPr>
            <a:r>
              <a:rPr lang="cs-CZ" sz="2100" b="1"/>
              <a:t>Kognitivní: </a:t>
            </a:r>
            <a:r>
              <a:rPr lang="cs-CZ" sz="2100"/>
              <a:t>poruchy pozornosti, zapomínání, snížený výkon</a:t>
            </a:r>
          </a:p>
          <a:p>
            <a:pPr>
              <a:defRPr sz="2200"/>
            </a:pPr>
            <a:r>
              <a:rPr lang="cs-CZ" sz="2100" b="1"/>
              <a:t>Fyzické: </a:t>
            </a:r>
            <a:r>
              <a:rPr lang="cs-CZ" sz="2100"/>
              <a:t>nespavost, bolesti hlavy, únava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F5558C-C94A-B85B-4FFB-64CD82350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lang="cs-CZ" b="1" dirty="0"/>
              <a:t>Vyhoření u zdravotníků v ČR</a:t>
            </a:r>
            <a:endParaRPr lang="cs-CZ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Zástupný obsah 2">
            <a:extLst>
              <a:ext uri="{FF2B5EF4-FFF2-40B4-BE49-F238E27FC236}">
                <a16:creationId xmlns:a16="http://schemas.microsoft.com/office/drawing/2014/main" id="{A3883677-062B-A931-02C5-7C580D535D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897483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6857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617ADF6-BDF5-103A-10BB-BB022D8A4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400" b="1"/>
              <a:t>Psychické potíže související s vyhořením</a:t>
            </a:r>
            <a:endParaRPr lang="cs-CZ" sz="34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9C0EAB43-619A-A4A1-E151-6AB190CB8E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081763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8102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cs-CZ" sz="6300"/>
              <a:t>Workoholismus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endParaRPr lang="cs-CZ" sz="2100"/>
          </a:p>
          <a:p>
            <a:pPr>
              <a:defRPr sz="2200"/>
            </a:pPr>
            <a:r>
              <a:rPr lang="cs-CZ" sz="2100"/>
              <a:t>Neschopnost odpočívat, pocit viny při nepracování</a:t>
            </a:r>
          </a:p>
          <a:p>
            <a:pPr>
              <a:defRPr sz="2200"/>
            </a:pPr>
            <a:r>
              <a:rPr lang="cs-CZ" sz="2100"/>
              <a:t>Častější u zdravotníků – směnný provoz, vysoká odpovědnost</a:t>
            </a:r>
          </a:p>
          <a:p>
            <a:pPr>
              <a:defRPr sz="2200"/>
            </a:pPr>
            <a:r>
              <a:rPr lang="cs-CZ" sz="2100"/>
              <a:t>Dopady: vyčerpání, konflikty doma, poruchy spánku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0A99451-6222-3C1B-7B5D-66A85390A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300" b="1"/>
              <a:t>Workoholismus v ČR (kontext pro zdravotníky)</a:t>
            </a:r>
            <a:br>
              <a:rPr lang="cs-CZ" sz="3300" b="1"/>
            </a:br>
            <a:endParaRPr lang="cs-CZ" sz="33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9173E6A7-1876-01EB-F14A-6937DECBCA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1404940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8474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EE0A58-C82E-300D-DCC9-6C5C8BA06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Definice workoholismu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AB27B-43FC-2805-4F41-CAE1E1188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909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1. Klinická a psychologická definice (</a:t>
            </a:r>
            <a:r>
              <a:rPr lang="cs-CZ" b="1" dirty="0" err="1"/>
              <a:t>Oates</a:t>
            </a:r>
            <a:r>
              <a:rPr lang="cs-CZ" b="1" dirty="0"/>
              <a:t>, 1971)</a:t>
            </a:r>
          </a:p>
          <a:p>
            <a:r>
              <a:rPr lang="cs-CZ" dirty="0"/>
              <a:t>Workoholismus je „</a:t>
            </a:r>
            <a:r>
              <a:rPr lang="cs-CZ" b="1" dirty="0"/>
              <a:t>nutkavá a nekontrolovaná potřeba pracovat</a:t>
            </a:r>
            <a:r>
              <a:rPr lang="cs-CZ" dirty="0"/>
              <a:t>, která má negativní dopad na zdraví, vztahy a celkové fungování jedince.“</a:t>
            </a:r>
          </a:p>
          <a:p>
            <a:pPr marL="0" indent="0">
              <a:buNone/>
            </a:pPr>
            <a:r>
              <a:rPr lang="cs-CZ" b="1" dirty="0"/>
              <a:t>2. Moderní definice (</a:t>
            </a:r>
            <a:r>
              <a:rPr lang="cs-CZ" b="1" dirty="0" err="1"/>
              <a:t>Schaufeli</a:t>
            </a:r>
            <a:r>
              <a:rPr lang="cs-CZ" b="1" dirty="0"/>
              <a:t>, </a:t>
            </a:r>
            <a:r>
              <a:rPr lang="cs-CZ" b="1" dirty="0" err="1"/>
              <a:t>Shimazu</a:t>
            </a:r>
            <a:r>
              <a:rPr lang="cs-CZ" b="1" dirty="0"/>
              <a:t>, 2009–2010)</a:t>
            </a:r>
          </a:p>
          <a:p>
            <a:r>
              <a:rPr lang="cs-CZ" dirty="0"/>
              <a:t>Workoholismus je charakterizován dvěma hlavními složkami: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b="1" dirty="0" err="1"/>
              <a:t>Working</a:t>
            </a:r>
            <a:r>
              <a:rPr lang="cs-CZ" b="1" dirty="0"/>
              <a:t> </a:t>
            </a:r>
            <a:r>
              <a:rPr lang="cs-CZ" b="1" dirty="0" err="1"/>
              <a:t>excessively</a:t>
            </a:r>
            <a:r>
              <a:rPr lang="cs-CZ" dirty="0"/>
              <a:t> – tendence pracovat nadměrně, nad 	rámec požadavků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b="1" dirty="0" err="1"/>
              <a:t>Working</a:t>
            </a:r>
            <a:r>
              <a:rPr lang="cs-CZ" b="1" dirty="0"/>
              <a:t> </a:t>
            </a:r>
            <a:r>
              <a:rPr lang="cs-CZ" b="1" dirty="0" err="1"/>
              <a:t>compulsively</a:t>
            </a:r>
            <a:r>
              <a:rPr lang="cs-CZ" dirty="0"/>
              <a:t> – vnitřní tlak pracovat, neschopnost 	vypnout</a:t>
            </a:r>
          </a:p>
          <a:p>
            <a:pPr marL="0" indent="0">
              <a:buNone/>
            </a:pPr>
            <a:r>
              <a:rPr lang="cs-CZ" dirty="0"/>
              <a:t>Workoholik </a:t>
            </a:r>
            <a:r>
              <a:rPr lang="cs-CZ" i="1" dirty="0"/>
              <a:t>nepracuje proto, že chce, ale proto, že musí</a:t>
            </a:r>
            <a:r>
              <a:rPr lang="cs-CZ" dirty="0"/>
              <a:t> (behaviorální závislost).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7640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" name="Rectangle 2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AA270AF-B25C-0641-D795-37D9C28AE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3500" b="1">
                <a:solidFill>
                  <a:srgbClr val="FFFFFF"/>
                </a:solidFill>
              </a:rPr>
              <a:t>Vymezení pojmu „negativní jevy“</a:t>
            </a:r>
            <a:endParaRPr lang="cs-CZ" sz="3500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AACE88-C57F-AB74-03D9-FDA758CA6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cs-CZ" sz="1600" b="1"/>
          </a:p>
          <a:p>
            <a:pPr marL="0" indent="0">
              <a:lnSpc>
                <a:spcPct val="90000"/>
              </a:lnSpc>
              <a:buNone/>
            </a:pPr>
            <a:r>
              <a:rPr lang="cs-CZ" sz="1600"/>
              <a:t>Negativní jevy na pracovišti jsou </a:t>
            </a:r>
            <a:r>
              <a:rPr lang="cs-CZ" sz="1600" b="1" i="1"/>
              <a:t>systematické, opakované nebo jednorázově závažné</a:t>
            </a:r>
            <a:r>
              <a:rPr lang="cs-CZ" sz="1600" b="1"/>
              <a:t> formy chování</a:t>
            </a:r>
            <a:r>
              <a:rPr lang="cs-CZ" sz="1600"/>
              <a:t>, které narušují psychickou pohodu, bezpečí a efektivitu práce.</a:t>
            </a:r>
            <a:br>
              <a:rPr lang="cs-CZ" sz="1600"/>
            </a:br>
            <a:endParaRPr lang="cs-CZ" sz="1600"/>
          </a:p>
          <a:p>
            <a:pPr>
              <a:lnSpc>
                <a:spcPct val="90000"/>
              </a:lnSpc>
            </a:pPr>
            <a:r>
              <a:rPr lang="cs-CZ" sz="1600" b="1"/>
              <a:t>pracovní stres</a:t>
            </a:r>
            <a:r>
              <a:rPr lang="cs-CZ" sz="1600"/>
              <a:t>,</a:t>
            </a:r>
          </a:p>
          <a:p>
            <a:pPr>
              <a:lnSpc>
                <a:spcPct val="90000"/>
              </a:lnSpc>
            </a:pPr>
            <a:r>
              <a:rPr lang="cs-CZ" sz="1600" b="1"/>
              <a:t>syndrom vyhoření</a:t>
            </a:r>
            <a:r>
              <a:rPr lang="cs-CZ" sz="1600"/>
              <a:t>,</a:t>
            </a:r>
          </a:p>
          <a:p>
            <a:pPr>
              <a:lnSpc>
                <a:spcPct val="90000"/>
              </a:lnSpc>
            </a:pPr>
            <a:r>
              <a:rPr lang="cs-CZ" sz="1600" b="1"/>
              <a:t>workoholismus</a:t>
            </a:r>
            <a:r>
              <a:rPr lang="cs-CZ" sz="1600"/>
              <a:t>,</a:t>
            </a:r>
          </a:p>
          <a:p>
            <a:pPr>
              <a:lnSpc>
                <a:spcPct val="90000"/>
              </a:lnSpc>
            </a:pPr>
            <a:r>
              <a:rPr lang="cs-CZ" sz="1600" b="1"/>
              <a:t>mobbing</a:t>
            </a:r>
            <a:r>
              <a:rPr lang="cs-CZ" sz="1600"/>
              <a:t>,</a:t>
            </a:r>
          </a:p>
          <a:p>
            <a:pPr>
              <a:lnSpc>
                <a:spcPct val="90000"/>
              </a:lnSpc>
            </a:pPr>
            <a:r>
              <a:rPr lang="cs-CZ" sz="1600" b="1"/>
              <a:t>bossing</a:t>
            </a:r>
            <a:r>
              <a:rPr lang="cs-CZ" sz="1600"/>
              <a:t>,</a:t>
            </a:r>
          </a:p>
          <a:p>
            <a:pPr>
              <a:lnSpc>
                <a:spcPct val="90000"/>
              </a:lnSpc>
            </a:pPr>
            <a:r>
              <a:rPr lang="cs-CZ" sz="1600" b="1"/>
              <a:t>staffing</a:t>
            </a:r>
            <a:r>
              <a:rPr lang="cs-CZ" sz="1600"/>
              <a:t>,</a:t>
            </a:r>
          </a:p>
          <a:p>
            <a:pPr>
              <a:lnSpc>
                <a:spcPct val="90000"/>
              </a:lnSpc>
            </a:pPr>
            <a:r>
              <a:rPr lang="cs-CZ" sz="1600" b="1"/>
              <a:t>nezdvořilost a ponižující chování (workplace incivility)</a:t>
            </a:r>
            <a:r>
              <a:rPr lang="cs-CZ" sz="1600"/>
              <a:t>,</a:t>
            </a:r>
          </a:p>
          <a:p>
            <a:pPr>
              <a:lnSpc>
                <a:spcPct val="90000"/>
              </a:lnSpc>
            </a:pPr>
            <a:r>
              <a:rPr lang="cs-CZ" sz="1600" b="1"/>
              <a:t>toxická organizační kultura</a:t>
            </a:r>
            <a:r>
              <a:rPr lang="cs-CZ" sz="1600"/>
              <a:t>,</a:t>
            </a:r>
          </a:p>
          <a:p>
            <a:pPr>
              <a:lnSpc>
                <a:spcPct val="90000"/>
              </a:lnSpc>
            </a:pPr>
            <a:r>
              <a:rPr lang="cs-CZ" sz="1600" b="1"/>
              <a:t>abusive supervision</a:t>
            </a:r>
            <a:r>
              <a:rPr lang="cs-CZ" sz="1600"/>
              <a:t> (týrající vedení).</a:t>
            </a:r>
          </a:p>
          <a:p>
            <a:pPr>
              <a:lnSpc>
                <a:spcPct val="90000"/>
              </a:lnSpc>
            </a:pPr>
            <a:endParaRPr lang="cs-CZ" sz="1600" b="1"/>
          </a:p>
          <a:p>
            <a:pPr marL="0" indent="0">
              <a:lnSpc>
                <a:spcPct val="90000"/>
              </a:lnSpc>
              <a:buNone/>
            </a:pPr>
            <a:r>
              <a:rPr lang="cs-CZ" sz="1600" b="1"/>
              <a:t>Použité definice vychází z:</a:t>
            </a:r>
            <a:br>
              <a:rPr lang="cs-CZ" sz="1600"/>
            </a:br>
            <a:r>
              <a:rPr lang="cs-CZ" sz="1600"/>
              <a:t>WHO (Burn-out ICD-11), Eurofound (EWCS), Leymann (mobbing), Maslach (burnout), Schaufeli (work engagement paradox), APA Dictionary of Psychology.</a:t>
            </a:r>
          </a:p>
          <a:p>
            <a:pPr>
              <a:lnSpc>
                <a:spcPct val="90000"/>
              </a:lnSpc>
            </a:pPr>
            <a:endParaRPr lang="cs-CZ" sz="1600"/>
          </a:p>
        </p:txBody>
      </p:sp>
    </p:spTree>
    <p:extLst>
      <p:ext uri="{BB962C8B-B14F-4D97-AF65-F5344CB8AC3E}">
        <p14:creationId xmlns:p14="http://schemas.microsoft.com/office/powerpoint/2010/main" val="1729066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1292916-7BB1-2094-5872-2F309384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5400" b="1"/>
              <a:t>Zařazení mezi návykové poruchy</a:t>
            </a:r>
            <a:endParaRPr lang="cs-CZ" sz="540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AAB5D1-3019-8746-49EC-9FFDA9F60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cs-CZ" sz="2100"/>
              <a:t>Workoholismus je odborně považován za </a:t>
            </a:r>
            <a:r>
              <a:rPr lang="cs-CZ" sz="2100" b="1"/>
              <a:t>behaviorální závislost</a:t>
            </a:r>
            <a:r>
              <a:rPr lang="cs-CZ" sz="2100"/>
              <a:t> podobnou gamblerství či závislosti na technologiích:</a:t>
            </a:r>
          </a:p>
          <a:p>
            <a:pPr lvl="1"/>
            <a:r>
              <a:rPr lang="cs-CZ" sz="2100"/>
              <a:t>má </a:t>
            </a:r>
            <a:r>
              <a:rPr lang="cs-CZ" sz="2100" b="1"/>
              <a:t>návykový cyklus</a:t>
            </a:r>
            <a:r>
              <a:rPr lang="cs-CZ" sz="2100"/>
              <a:t>,</a:t>
            </a:r>
          </a:p>
          <a:p>
            <a:pPr lvl="1"/>
            <a:r>
              <a:rPr lang="cs-CZ" sz="2100"/>
              <a:t>vyvolává </a:t>
            </a:r>
            <a:r>
              <a:rPr lang="cs-CZ" sz="2100" b="1"/>
              <a:t>snížení kontroly</a:t>
            </a:r>
            <a:r>
              <a:rPr lang="cs-CZ" sz="2100"/>
              <a:t>,</a:t>
            </a:r>
          </a:p>
          <a:p>
            <a:pPr lvl="1"/>
            <a:r>
              <a:rPr lang="cs-CZ" sz="2100"/>
              <a:t>pokračuje navzdory negativním důsledkům.</a:t>
            </a:r>
          </a:p>
          <a:p>
            <a:endParaRPr lang="cs-CZ" sz="2100"/>
          </a:p>
        </p:txBody>
      </p:sp>
    </p:spTree>
    <p:extLst>
      <p:ext uri="{BB962C8B-B14F-4D97-AF65-F5344CB8AC3E}">
        <p14:creationId xmlns:p14="http://schemas.microsoft.com/office/powerpoint/2010/main" val="2637312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F28925D-B5D4-B14E-8FA9-9DEE5204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5400" b="1"/>
              <a:t>Co workoholismus není</a:t>
            </a:r>
            <a:endParaRPr lang="cs-CZ" sz="540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B31871-53CC-9BEB-0A57-173E7379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endParaRPr lang="cs-CZ" sz="1900" b="1"/>
          </a:p>
          <a:p>
            <a:r>
              <a:rPr lang="cs-CZ" sz="1900"/>
              <a:t>vysoké pracovní nasazení,</a:t>
            </a:r>
          </a:p>
          <a:p>
            <a:r>
              <a:rPr lang="cs-CZ" sz="1900"/>
              <a:t>pracovní angažovanost (</a:t>
            </a:r>
            <a:r>
              <a:rPr lang="cs-CZ" sz="1900" i="1"/>
              <a:t>work engagement</a:t>
            </a:r>
            <a:r>
              <a:rPr lang="cs-CZ" sz="1900"/>
              <a:t>),</a:t>
            </a:r>
          </a:p>
          <a:p>
            <a:r>
              <a:rPr lang="cs-CZ" sz="1900"/>
              <a:t>flow v práci.</a:t>
            </a:r>
          </a:p>
          <a:p>
            <a:pPr marL="0" indent="0">
              <a:buNone/>
            </a:pPr>
            <a:r>
              <a:rPr lang="cs-CZ" sz="1900"/>
              <a:t>Na rozdíl od práce „z nadšení“, workoholismus vede k únavě, napětí a poklesu výkonu.</a:t>
            </a:r>
          </a:p>
          <a:p>
            <a:pPr marL="0" indent="0">
              <a:buNone/>
            </a:pPr>
            <a:endParaRPr lang="cs-CZ" sz="1900"/>
          </a:p>
          <a:p>
            <a:pPr marL="0" indent="0">
              <a:buNone/>
            </a:pPr>
            <a:r>
              <a:rPr lang="cs-CZ" sz="1900" i="1"/>
              <a:t>Oates (1971), Schaufeli et al. (2009), Andreassen (2014)</a:t>
            </a:r>
            <a:endParaRPr lang="cs-CZ" sz="1900"/>
          </a:p>
          <a:p>
            <a:endParaRPr lang="cs-CZ" sz="1900"/>
          </a:p>
        </p:txBody>
      </p:sp>
    </p:spTree>
    <p:extLst>
      <p:ext uri="{BB962C8B-B14F-4D97-AF65-F5344CB8AC3E}">
        <p14:creationId xmlns:p14="http://schemas.microsoft.com/office/powerpoint/2010/main" val="837356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926A0D-2E4C-81EB-A0D2-6051084E9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Typy workoholismu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0FF3C4-3DE2-FF15-90EF-EF8A8A0CA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/>
              <a:t>A) Robinsonova typologie (1998)</a:t>
            </a:r>
          </a:p>
          <a:p>
            <a:pPr marL="0" indent="0">
              <a:buNone/>
            </a:pPr>
            <a:r>
              <a:rPr lang="cs-CZ"/>
              <a:t>Rozlišuje 3 hlavní typy workoholiků: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b="1"/>
              <a:t>1. Nutkavě-kompulzivní workoholik</a:t>
            </a:r>
          </a:p>
          <a:p>
            <a:r>
              <a:rPr lang="cs-CZ"/>
              <a:t>cítí intenzivní úzkost, pokud nepracuje</a:t>
            </a:r>
          </a:p>
          <a:p>
            <a:r>
              <a:rPr lang="cs-CZ"/>
              <a:t>práce slouží ke snížení napětí</a:t>
            </a:r>
          </a:p>
          <a:p>
            <a:r>
              <a:rPr lang="cs-CZ"/>
              <a:t>orientace na kontrolu, perfekcionismus</a:t>
            </a:r>
          </a:p>
          <a:p>
            <a:pPr marL="0" indent="0">
              <a:buNone/>
            </a:pPr>
            <a:r>
              <a:rPr lang="cs-CZ" b="1"/>
              <a:t>2. Perfekcionistický výkonový typ</a:t>
            </a:r>
          </a:p>
          <a:p>
            <a:r>
              <a:rPr lang="cs-CZ"/>
              <a:t>práce je prostředkem k dokazování vlastní hodnoty</a:t>
            </a:r>
          </a:p>
          <a:p>
            <a:r>
              <a:rPr lang="cs-CZ"/>
              <a:t>zvýšené sebe-nároky</a:t>
            </a:r>
          </a:p>
          <a:p>
            <a:r>
              <a:rPr lang="cs-CZ"/>
              <a:t>zaměření na výkon → zanedbání vztahů</a:t>
            </a:r>
          </a:p>
          <a:p>
            <a:pPr marL="0" indent="0">
              <a:buNone/>
            </a:pPr>
            <a:r>
              <a:rPr lang="cs-CZ" b="1"/>
              <a:t>3. Únikový workoholik</a:t>
            </a:r>
          </a:p>
          <a:p>
            <a:r>
              <a:rPr lang="cs-CZ"/>
              <a:t>práce jako strategie vyhýbat se vlastní prázdnotě, konfliktům či emocím</a:t>
            </a:r>
          </a:p>
          <a:p>
            <a:r>
              <a:rPr lang="cs-CZ"/>
              <a:t>častý u zdravotníků, kteří „utíkají do práce“ před rodinným stresem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99999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69A04-3774-D04C-6C89-DAB607430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workoholismu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F031BA-4922-0A0F-75F4-EE8459831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Typologie </a:t>
            </a:r>
            <a:r>
              <a:rPr lang="cs-CZ" b="1" dirty="0" err="1"/>
              <a:t>Scott</a:t>
            </a:r>
            <a:r>
              <a:rPr lang="cs-CZ" b="1" dirty="0"/>
              <a:t>, </a:t>
            </a:r>
            <a:r>
              <a:rPr lang="cs-CZ" b="1" dirty="0" err="1"/>
              <a:t>Moore</a:t>
            </a:r>
            <a:r>
              <a:rPr lang="cs-CZ" b="1" dirty="0"/>
              <a:t> &amp; </a:t>
            </a:r>
            <a:r>
              <a:rPr lang="cs-CZ" b="1" dirty="0" err="1"/>
              <a:t>Miceli</a:t>
            </a:r>
            <a:r>
              <a:rPr lang="cs-CZ" b="1" dirty="0"/>
              <a:t> (1997)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1. Workoholik-povinný (</a:t>
            </a:r>
            <a:r>
              <a:rPr lang="cs-CZ" b="1" dirty="0" err="1"/>
              <a:t>Compulsive-Dependent</a:t>
            </a:r>
            <a:r>
              <a:rPr lang="cs-CZ" b="1" dirty="0"/>
              <a:t>)</a:t>
            </a:r>
          </a:p>
          <a:p>
            <a:r>
              <a:rPr lang="cs-CZ" dirty="0"/>
              <a:t>pracuje, i když je nemocný</a:t>
            </a:r>
          </a:p>
          <a:p>
            <a:r>
              <a:rPr lang="cs-CZ" dirty="0"/>
              <a:t>nemůže odjet na dovolenou</a:t>
            </a:r>
          </a:p>
          <a:p>
            <a:r>
              <a:rPr lang="cs-CZ" dirty="0"/>
              <a:t>silný pocit povinnosti a odpovědnosti</a:t>
            </a:r>
          </a:p>
          <a:p>
            <a:pPr marL="0" indent="0">
              <a:buNone/>
            </a:pPr>
            <a:r>
              <a:rPr lang="cs-CZ" b="1" dirty="0"/>
              <a:t>2. Perfekcionista (</a:t>
            </a:r>
            <a:r>
              <a:rPr lang="cs-CZ" b="1" dirty="0" err="1"/>
              <a:t>Perfectionist</a:t>
            </a:r>
            <a:r>
              <a:rPr lang="cs-CZ" b="1" dirty="0"/>
              <a:t>)</a:t>
            </a:r>
          </a:p>
          <a:p>
            <a:r>
              <a:rPr lang="cs-CZ" dirty="0"/>
              <a:t>nedůvěra v kolegy</a:t>
            </a:r>
          </a:p>
          <a:p>
            <a:r>
              <a:rPr lang="cs-CZ" dirty="0" err="1"/>
              <a:t>mikromanagement</a:t>
            </a:r>
            <a:endParaRPr lang="cs-CZ" dirty="0"/>
          </a:p>
          <a:p>
            <a:r>
              <a:rPr lang="cs-CZ" dirty="0"/>
              <a:t>nutnost mít věci pod kontrolou</a:t>
            </a:r>
          </a:p>
          <a:p>
            <a:pPr marL="0" indent="0">
              <a:buNone/>
            </a:pPr>
            <a:r>
              <a:rPr lang="cs-CZ" b="1" dirty="0"/>
              <a:t>3. Hyperaktivní/drajvovaný (</a:t>
            </a:r>
            <a:r>
              <a:rPr lang="cs-CZ" b="1" dirty="0" err="1"/>
              <a:t>Achievement-Oriented</a:t>
            </a:r>
            <a:r>
              <a:rPr lang="cs-CZ" b="1" dirty="0"/>
              <a:t>)</a:t>
            </a:r>
          </a:p>
          <a:p>
            <a:r>
              <a:rPr lang="cs-CZ" dirty="0"/>
              <a:t>motivace dosahovat stále vyšších cílů</a:t>
            </a:r>
          </a:p>
          <a:p>
            <a:r>
              <a:rPr lang="cs-CZ" dirty="0"/>
              <a:t>dlouhodobě nejvíce ohrožen vyhořením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1437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35DA01-AFE2-EAF1-B48F-41F11443D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workoholismu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CFE8F2-FCC9-CBF7-3852-B1E52745A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Typologie </a:t>
            </a:r>
            <a:r>
              <a:rPr lang="cs-CZ" b="1" dirty="0" err="1"/>
              <a:t>Killingerové</a:t>
            </a:r>
            <a:r>
              <a:rPr lang="cs-CZ" b="1" dirty="0"/>
              <a:t> (2007) – „</a:t>
            </a:r>
            <a:r>
              <a:rPr lang="cs-CZ" b="1" dirty="0" err="1"/>
              <a:t>Workaholic</a:t>
            </a:r>
            <a:r>
              <a:rPr lang="cs-CZ" b="1" dirty="0"/>
              <a:t> </a:t>
            </a:r>
            <a:r>
              <a:rPr lang="cs-CZ" b="1" dirty="0" err="1"/>
              <a:t>Cycle</a:t>
            </a:r>
            <a:r>
              <a:rPr lang="cs-CZ" b="1" dirty="0"/>
              <a:t>“</a:t>
            </a:r>
          </a:p>
          <a:p>
            <a:endParaRPr lang="cs-CZ" b="1" dirty="0"/>
          </a:p>
          <a:p>
            <a:r>
              <a:rPr lang="cs-CZ" b="1" dirty="0"/>
              <a:t>Nadměrné ambice</a:t>
            </a:r>
            <a:endParaRPr lang="cs-CZ" dirty="0"/>
          </a:p>
          <a:p>
            <a:r>
              <a:rPr lang="cs-CZ" b="1" dirty="0"/>
              <a:t>Tlak na výkon</a:t>
            </a:r>
            <a:endParaRPr lang="cs-CZ" dirty="0"/>
          </a:p>
          <a:p>
            <a:r>
              <a:rPr lang="cs-CZ" b="1" dirty="0"/>
              <a:t>Zanedbávání rodiny a sebe</a:t>
            </a:r>
            <a:endParaRPr lang="cs-CZ" dirty="0"/>
          </a:p>
          <a:p>
            <a:r>
              <a:rPr lang="cs-CZ" b="1" dirty="0"/>
              <a:t>Zvýšená práce, aby se „uteklo“ před důsledky</a:t>
            </a:r>
            <a:endParaRPr lang="cs-CZ" dirty="0"/>
          </a:p>
          <a:p>
            <a:r>
              <a:rPr lang="cs-CZ" b="1" dirty="0"/>
              <a:t>Výrazné narušení života</a:t>
            </a:r>
          </a:p>
          <a:p>
            <a:endParaRPr lang="cs-CZ" dirty="0"/>
          </a:p>
          <a:p>
            <a:r>
              <a:rPr lang="cs-CZ" dirty="0"/>
              <a:t>Tento cyklus vede k:</a:t>
            </a:r>
          </a:p>
          <a:p>
            <a:r>
              <a:rPr lang="cs-CZ" dirty="0"/>
              <a:t>vyhoření</a:t>
            </a:r>
          </a:p>
          <a:p>
            <a:r>
              <a:rPr lang="cs-CZ" dirty="0"/>
              <a:t>depresím</a:t>
            </a:r>
          </a:p>
          <a:p>
            <a:r>
              <a:rPr lang="cs-CZ" dirty="0"/>
              <a:t>psychosomatickým onemocněním</a:t>
            </a:r>
          </a:p>
          <a:p>
            <a:r>
              <a:rPr lang="cs-CZ" dirty="0"/>
              <a:t>kolapsu vztahů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0845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041FB2-35C8-0B38-9B9C-D5EBEF3B4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1" dirty="0"/>
              <a:t>Charakteristiky workoholika</a:t>
            </a:r>
            <a:br>
              <a:rPr lang="cs-CZ" sz="4000" b="1" dirty="0"/>
            </a:br>
            <a:r>
              <a:rPr lang="cs-CZ" sz="3100" i="1" dirty="0"/>
              <a:t> </a:t>
            </a:r>
            <a:r>
              <a:rPr lang="cs-CZ" sz="3100" i="1" dirty="0" err="1"/>
              <a:t>Griffiths</a:t>
            </a:r>
            <a:r>
              <a:rPr lang="cs-CZ" sz="3100" i="1" dirty="0"/>
              <a:t> (2005), </a:t>
            </a:r>
            <a:r>
              <a:rPr lang="cs-CZ" sz="3100" i="1" dirty="0" err="1"/>
              <a:t>Schaufeli</a:t>
            </a:r>
            <a:r>
              <a:rPr lang="cs-CZ" sz="3100" i="1" dirty="0"/>
              <a:t> (2010)</a:t>
            </a:r>
            <a:r>
              <a:rPr lang="cs-CZ" sz="3100" b="1" dirty="0"/>
              <a:t>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542538-A40B-EFD6-6DFD-4EAA47DD2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b="1" dirty="0"/>
              <a:t>A) Kognitivní příznaky:</a:t>
            </a:r>
          </a:p>
          <a:p>
            <a:r>
              <a:rPr lang="cs-CZ" dirty="0"/>
              <a:t>vtíravé myšlenky na práci</a:t>
            </a:r>
          </a:p>
          <a:p>
            <a:r>
              <a:rPr lang="cs-CZ" dirty="0"/>
              <a:t>ruminace („stále myslím na to, co musím udělat“)</a:t>
            </a:r>
          </a:p>
          <a:p>
            <a:r>
              <a:rPr lang="cs-CZ" dirty="0"/>
              <a:t>perfekcionismus</a:t>
            </a:r>
          </a:p>
          <a:p>
            <a:pPr marL="0" indent="0">
              <a:buNone/>
            </a:pPr>
            <a:r>
              <a:rPr lang="cs-CZ" b="1" dirty="0"/>
              <a:t>B) Behaviorální příznaky:</a:t>
            </a:r>
          </a:p>
          <a:p>
            <a:r>
              <a:rPr lang="cs-CZ" dirty="0"/>
              <a:t>extrémní pracovní doba</a:t>
            </a:r>
          </a:p>
          <a:p>
            <a:r>
              <a:rPr lang="cs-CZ" dirty="0"/>
              <a:t>odmítání delegovat</a:t>
            </a:r>
          </a:p>
          <a:p>
            <a:r>
              <a:rPr lang="cs-CZ" dirty="0"/>
              <a:t>práce o víkendech / dovolené</a:t>
            </a:r>
          </a:p>
          <a:p>
            <a:r>
              <a:rPr lang="cs-CZ" dirty="0"/>
              <a:t>„jen to rychle dodělám…“</a:t>
            </a:r>
          </a:p>
          <a:p>
            <a:pPr marL="0" indent="0">
              <a:buNone/>
            </a:pPr>
            <a:r>
              <a:rPr lang="cs-CZ" b="1" dirty="0"/>
              <a:t>C) Emoční příznaky:</a:t>
            </a:r>
          </a:p>
          <a:p>
            <a:r>
              <a:rPr lang="cs-CZ" dirty="0"/>
              <a:t>úzkost, když nepracuje</a:t>
            </a:r>
          </a:p>
          <a:p>
            <a:r>
              <a:rPr lang="cs-CZ" dirty="0"/>
              <a:t>podrážděnost</a:t>
            </a:r>
          </a:p>
          <a:p>
            <a:r>
              <a:rPr lang="cs-CZ" dirty="0"/>
              <a:t>pocity viny při odpočinku</a:t>
            </a:r>
          </a:p>
          <a:p>
            <a:pPr marL="0" indent="0">
              <a:buNone/>
            </a:pPr>
            <a:r>
              <a:rPr lang="cs-CZ" b="1" dirty="0"/>
              <a:t>D) Fyzické dopady:</a:t>
            </a:r>
          </a:p>
          <a:p>
            <a:r>
              <a:rPr lang="cs-CZ" dirty="0"/>
              <a:t>poruchy spánku</a:t>
            </a:r>
          </a:p>
          <a:p>
            <a:r>
              <a:rPr lang="cs-CZ" dirty="0"/>
              <a:t>vyčerpání, bolesti hlavy</a:t>
            </a:r>
          </a:p>
          <a:p>
            <a:r>
              <a:rPr lang="cs-CZ" dirty="0"/>
              <a:t>zvýšené kardiovaskulární riziko</a:t>
            </a:r>
          </a:p>
          <a:p>
            <a:r>
              <a:rPr lang="cs-CZ" dirty="0"/>
              <a:t>📚 </a:t>
            </a:r>
            <a:r>
              <a:rPr lang="cs-CZ" i="1" dirty="0"/>
              <a:t>Zdroje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10594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CD95C9-07F5-35AB-EFD2-9A7604A4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406" y="741391"/>
            <a:ext cx="7492181" cy="1616203"/>
          </a:xfrm>
        </p:spPr>
        <p:txBody>
          <a:bodyPr anchor="ctr"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Workoholismus vs. </a:t>
            </a:r>
            <a:r>
              <a:rPr kumimoji="0" lang="cs-CZ" altLang="cs-CZ" sz="26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work</a:t>
            </a:r>
            <a:r>
              <a:rPr kumimoji="0" lang="cs-CZ" altLang="cs-CZ" sz="2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26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engagement</a:t>
            </a:r>
            <a:endParaRPr kumimoji="0" lang="cs-CZ" altLang="cs-CZ" sz="26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6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Schaufeli</a:t>
            </a:r>
            <a:r>
              <a:rPr kumimoji="0" lang="cs-CZ" altLang="cs-CZ" sz="26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&amp; </a:t>
            </a:r>
            <a:r>
              <a:rPr kumimoji="0" lang="cs-CZ" altLang="cs-CZ" sz="26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Bakker</a:t>
            </a:r>
            <a:r>
              <a:rPr kumimoji="0" lang="cs-CZ" altLang="cs-CZ" sz="26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(2004)</a:t>
            </a:r>
            <a:endParaRPr kumimoji="0" lang="cs-CZ" altLang="cs-CZ" sz="2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17ED9EE-380C-224B-8619-61C6C01B1B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768" y="6737718"/>
            <a:ext cx="9155399" cy="123363"/>
            <a:chOff x="-5025" y="6737718"/>
            <a:chExt cx="12207200" cy="1233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BEA0657-2676-EBD0-330D-2DE1D716D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ABD4BE5-70D5-796C-F818-10F0570E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3E44FD5D-20D4-AA6F-0132-3FBA98BD40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452097"/>
              </p:ext>
            </p:extLst>
          </p:nvPr>
        </p:nvGraphicFramePr>
        <p:xfrm>
          <a:off x="1390684" y="2613727"/>
          <a:ext cx="6334057" cy="3563241"/>
        </p:xfrm>
        <a:graphic>
          <a:graphicData uri="http://schemas.openxmlformats.org/drawingml/2006/table">
            <a:tbl>
              <a:tblPr/>
              <a:tblGrid>
                <a:gridCol w="3335410">
                  <a:extLst>
                    <a:ext uri="{9D8B030D-6E8A-4147-A177-3AD203B41FA5}">
                      <a16:colId xmlns:a16="http://schemas.microsoft.com/office/drawing/2014/main" val="737217019"/>
                    </a:ext>
                  </a:extLst>
                </a:gridCol>
                <a:gridCol w="2998647">
                  <a:extLst>
                    <a:ext uri="{9D8B030D-6E8A-4147-A177-3AD203B41FA5}">
                      <a16:colId xmlns:a16="http://schemas.microsoft.com/office/drawing/2014/main" val="1453966778"/>
                    </a:ext>
                  </a:extLst>
                </a:gridCol>
              </a:tblGrid>
              <a:tr h="78011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1" i="0" u="none" strike="noStrike">
                          <a:effectLst/>
                          <a:latin typeface="Arial" panose="020B0604020202020204" pitchFamily="34" charset="0"/>
                        </a:rPr>
                        <a:t>Workoholismus</a:t>
                      </a:r>
                      <a:endParaRPr lang="cs-CZ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1" i="0" u="none" strike="noStrike">
                          <a:effectLst/>
                          <a:latin typeface="Arial" panose="020B0604020202020204" pitchFamily="34" charset="0"/>
                        </a:rPr>
                        <a:t>Work Engagement (angažovanost)</a:t>
                      </a:r>
                      <a:endParaRPr lang="cs-CZ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179236"/>
                  </a:ext>
                </a:extLst>
              </a:tr>
              <a:tr h="463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nutkavá potřeba pracovat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energie a nadšení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250263"/>
                  </a:ext>
                </a:extLst>
              </a:tr>
              <a:tr h="463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vnitřní tlak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vnitřní motivace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1922508"/>
                  </a:ext>
                </a:extLst>
              </a:tr>
              <a:tr h="463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úzkost při odpočinku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zotavení a regenerace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381265"/>
                  </a:ext>
                </a:extLst>
              </a:tr>
              <a:tr h="463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vyčerpání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vitality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669552"/>
                  </a:ext>
                </a:extLst>
              </a:tr>
              <a:tr h="463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snižuje výkon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zvyšuje výkon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558815"/>
                  </a:ext>
                </a:extLst>
              </a:tr>
              <a:tr h="463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vede k vyhoření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2100" b="0" i="0" u="none" strike="noStrike">
                          <a:effectLst/>
                          <a:latin typeface="Arial" panose="020B0604020202020204" pitchFamily="34" charset="0"/>
                        </a:rPr>
                        <a:t>chrání před vyhořením</a:t>
                      </a:r>
                    </a:p>
                  </a:txBody>
                  <a:tcPr marL="105421" marR="105421" marT="52711" marB="527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1228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958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9345D6-D2D9-4CF6-442D-2CFBC9B2D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Rizikové faktory workoholismu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9D7D97-7F23-D951-CE69-5DDF00001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Individuální:</a:t>
            </a:r>
          </a:p>
          <a:p>
            <a:r>
              <a:rPr lang="cs-CZ" dirty="0"/>
              <a:t>perfekcionismus</a:t>
            </a:r>
          </a:p>
          <a:p>
            <a:r>
              <a:rPr lang="cs-CZ" dirty="0"/>
              <a:t>nízká sebeúcta</a:t>
            </a:r>
          </a:p>
          <a:p>
            <a:r>
              <a:rPr lang="cs-CZ" dirty="0"/>
              <a:t>neuroticismus</a:t>
            </a:r>
          </a:p>
          <a:p>
            <a:r>
              <a:rPr lang="cs-CZ" dirty="0"/>
              <a:t>vysoká potřeba kontroly</a:t>
            </a:r>
          </a:p>
          <a:p>
            <a:r>
              <a:rPr lang="cs-CZ" dirty="0"/>
              <a:t>rodinné vzorce (výkonově orientované rodiny)</a:t>
            </a:r>
          </a:p>
          <a:p>
            <a:pPr marL="0" indent="0">
              <a:buNone/>
            </a:pPr>
            <a:r>
              <a:rPr lang="cs-CZ" b="1" dirty="0"/>
              <a:t>Organizační:</a:t>
            </a:r>
          </a:p>
          <a:p>
            <a:r>
              <a:rPr lang="cs-CZ" dirty="0"/>
              <a:t>nedostatek personálu</a:t>
            </a:r>
          </a:p>
          <a:p>
            <a:r>
              <a:rPr lang="cs-CZ" dirty="0"/>
              <a:t>tlak na výkon</a:t>
            </a:r>
          </a:p>
          <a:p>
            <a:r>
              <a:rPr lang="cs-CZ" dirty="0"/>
              <a:t>směnný provoz</a:t>
            </a:r>
          </a:p>
          <a:p>
            <a:r>
              <a:rPr lang="cs-CZ" dirty="0"/>
              <a:t>kultura „hrdinství“ (typické ve zdravotnictví)</a:t>
            </a:r>
          </a:p>
          <a:p>
            <a:pPr marL="0" indent="0">
              <a:buNone/>
            </a:pPr>
            <a:r>
              <a:rPr lang="cs-CZ" b="1" dirty="0"/>
              <a:t>Profesní:</a:t>
            </a:r>
          </a:p>
          <a:p>
            <a:r>
              <a:rPr lang="cs-CZ" dirty="0"/>
              <a:t>pomáhající profese</a:t>
            </a:r>
          </a:p>
          <a:p>
            <a:r>
              <a:rPr lang="cs-CZ" dirty="0"/>
              <a:t>zdravotnictví → nejvyšší výskyt v populaci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05571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19158-E3BF-0D45-D5EC-F9C0701A5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Workoholismus ve zdravotnictví / porodnictví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2D14C7-86BB-1ABD-7C19-A40B1C022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Výzkumy ukazují, že zdravotníci mají nadprůměrné riziko workoholismu.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dirty="0"/>
              <a:t>U porodních asistentek jsou klíčové tyto faktory: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silná profesní identita</a:t>
            </a:r>
          </a:p>
          <a:p>
            <a:r>
              <a:rPr lang="cs-CZ" dirty="0"/>
              <a:t>odpovědnost za život matky a dítěte</a:t>
            </a:r>
          </a:p>
          <a:p>
            <a:r>
              <a:rPr lang="cs-CZ" dirty="0"/>
              <a:t>vysoká emoční náročnost profesní role</a:t>
            </a:r>
          </a:p>
          <a:p>
            <a:r>
              <a:rPr lang="cs-CZ" dirty="0"/>
              <a:t>nedostatek personálu a práce přesčas</a:t>
            </a:r>
          </a:p>
          <a:p>
            <a:r>
              <a:rPr lang="cs-CZ" dirty="0"/>
              <a:t>častý perfekcionismus a „záchranářský“ komplex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Dlouhodobě vede k:</a:t>
            </a:r>
          </a:p>
          <a:p>
            <a:r>
              <a:rPr lang="cs-CZ" dirty="0"/>
              <a:t>rychlému nástupu vyhoření</a:t>
            </a:r>
          </a:p>
          <a:p>
            <a:r>
              <a:rPr lang="cs-CZ" dirty="0"/>
              <a:t>somatickým onemocněním</a:t>
            </a:r>
          </a:p>
          <a:p>
            <a:r>
              <a:rPr lang="cs-CZ" dirty="0"/>
              <a:t>poruchám spánku</a:t>
            </a:r>
          </a:p>
          <a:p>
            <a:r>
              <a:rPr lang="cs-CZ" dirty="0"/>
              <a:t>syndromu „vyprázdnění“ (</a:t>
            </a:r>
            <a:r>
              <a:rPr lang="cs-CZ" i="1" dirty="0" err="1"/>
              <a:t>empty</a:t>
            </a:r>
            <a:r>
              <a:rPr lang="cs-CZ" i="1" dirty="0"/>
              <a:t> </a:t>
            </a:r>
            <a:r>
              <a:rPr lang="cs-CZ" i="1" dirty="0" err="1"/>
              <a:t>empathy</a:t>
            </a:r>
            <a:r>
              <a:rPr lang="cs-CZ" i="1" dirty="0"/>
              <a:t> syndrome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71132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5400"/>
              <a:t>Mobbing a Bossing – definice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endParaRPr lang="cs-CZ" sz="2100"/>
          </a:p>
          <a:p>
            <a:pPr>
              <a:defRPr sz="2200"/>
            </a:pPr>
            <a:r>
              <a:rPr lang="cs-CZ" sz="2100"/>
              <a:t>Opakované, systematické negativní chování</a:t>
            </a:r>
          </a:p>
          <a:p>
            <a:pPr>
              <a:defRPr sz="2200"/>
            </a:pPr>
            <a:r>
              <a:rPr lang="cs-CZ" sz="2100"/>
              <a:t>Cílem je oslabení nebo vytlačení zaměstnance</a:t>
            </a:r>
          </a:p>
          <a:p>
            <a:pPr>
              <a:defRPr sz="2200"/>
            </a:pPr>
            <a:r>
              <a:rPr lang="cs-CZ" sz="2100"/>
              <a:t>Formy: kolegiální, ze strany nadřízeného, podřízených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500"/>
              <a:t>Syndrom vyhoření (Burnout),</a:t>
            </a:r>
            <a:br>
              <a:rPr lang="cs-CZ" sz="2500"/>
            </a:br>
            <a:r>
              <a:rPr lang="cs-CZ" sz="2500"/>
              <a:t>1974, americký psychiatr </a:t>
            </a:r>
            <a:r>
              <a:rPr lang="cs-CZ" sz="2500" b="1"/>
              <a:t>H. J. Freudenberger</a:t>
            </a:r>
            <a:r>
              <a:rPr lang="cs-CZ" sz="2500"/>
              <a:t> </a:t>
            </a:r>
            <a:br>
              <a:rPr lang="cs-CZ" sz="2500"/>
            </a:br>
            <a:endParaRPr lang="cs-CZ" sz="25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endParaRPr lang="cs-CZ" sz="1600"/>
          </a:p>
          <a:p>
            <a:pPr marL="0" indent="0">
              <a:lnSpc>
                <a:spcPct val="90000"/>
              </a:lnSpc>
              <a:buNone/>
              <a:defRPr sz="2200"/>
            </a:pPr>
            <a:r>
              <a:rPr lang="cs-CZ" sz="1600" b="1"/>
              <a:t>WHO: syndrom z chronického pracovního stresu</a:t>
            </a:r>
          </a:p>
          <a:p>
            <a:pPr>
              <a:lnSpc>
                <a:spcPct val="90000"/>
              </a:lnSpc>
            </a:pPr>
            <a:r>
              <a:rPr lang="cs-CZ" sz="1600"/>
              <a:t>Burnout je </a:t>
            </a:r>
            <a:r>
              <a:rPr lang="cs-CZ" sz="1600" b="1"/>
              <a:t>„syndrom vznikající v důsledku chronického stresu na pracovišti, který nebyl úspěšně zvládnut“</a:t>
            </a:r>
            <a:r>
              <a:rPr lang="cs-CZ" sz="1600"/>
              <a:t>.</a:t>
            </a:r>
            <a:br>
              <a:rPr lang="cs-CZ" sz="1600"/>
            </a:br>
            <a:r>
              <a:rPr lang="cs-CZ" sz="1600"/>
              <a:t>Projevy (3 komponenty):</a:t>
            </a:r>
          </a:p>
          <a:p>
            <a:pPr>
              <a:lnSpc>
                <a:spcPct val="90000"/>
              </a:lnSpc>
            </a:pPr>
            <a:r>
              <a:rPr lang="cs-CZ" sz="1600" b="1"/>
              <a:t>Emoční vyčerpání</a:t>
            </a:r>
            <a:endParaRPr lang="cs-CZ" sz="1600"/>
          </a:p>
          <a:p>
            <a:pPr>
              <a:lnSpc>
                <a:spcPct val="90000"/>
              </a:lnSpc>
            </a:pPr>
            <a:r>
              <a:rPr lang="cs-CZ" sz="1600" b="1"/>
              <a:t>Depersonalizace / cynismus</a:t>
            </a:r>
            <a:endParaRPr lang="cs-CZ" sz="1600"/>
          </a:p>
          <a:p>
            <a:pPr>
              <a:lnSpc>
                <a:spcPct val="90000"/>
              </a:lnSpc>
            </a:pPr>
            <a:r>
              <a:rPr lang="cs-CZ" sz="1600" b="1"/>
              <a:t>Snížené profesní uspokojení a výkonnost</a:t>
            </a:r>
            <a:endParaRPr lang="cs-CZ" sz="1600"/>
          </a:p>
          <a:p>
            <a:pPr marL="0" indent="0">
              <a:lnSpc>
                <a:spcPct val="90000"/>
              </a:lnSpc>
              <a:buNone/>
              <a:defRPr sz="2200"/>
            </a:pPr>
            <a:endParaRPr lang="cs-CZ" sz="1600"/>
          </a:p>
          <a:p>
            <a:pPr marL="0" indent="0">
              <a:lnSpc>
                <a:spcPct val="90000"/>
              </a:lnSpc>
              <a:buNone/>
              <a:defRPr sz="2200"/>
            </a:pPr>
            <a:r>
              <a:rPr lang="cs-CZ" sz="1600"/>
              <a:t>Vysoké riziko u profesí s nepřetržitým provozem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5400"/>
              <a:t>Statistiky (2024–2025)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endParaRPr lang="cs-CZ" sz="2100"/>
          </a:p>
          <a:p>
            <a:pPr>
              <a:defRPr sz="2200"/>
            </a:pPr>
            <a:r>
              <a:rPr lang="cs-CZ" sz="2100"/>
              <a:t>23 % zdravotníků v EU: zkušenost s mobbingem</a:t>
            </a:r>
          </a:p>
          <a:p>
            <a:pPr>
              <a:defRPr sz="2200"/>
            </a:pPr>
            <a:r>
              <a:rPr lang="cs-CZ" sz="2100"/>
              <a:t>14 % pracovníků v ČR: zkušenost s bossingem</a:t>
            </a:r>
          </a:p>
          <a:p>
            <a:pPr>
              <a:defRPr sz="2200"/>
            </a:pPr>
            <a:r>
              <a:rPr lang="cs-CZ" sz="2100"/>
              <a:t>Porodní asistentky: 2,3× vyšší výskyt šikany než ostatní profese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13DDDA-93C0-625F-3DEB-EC92B7CFC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3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MOBBING A BOSSING</a:t>
            </a:r>
            <a:br>
              <a:rPr lang="cs-CZ" dirty="0"/>
            </a:br>
            <a:r>
              <a:rPr lang="cs-CZ" sz="3100" i="1" dirty="0" err="1"/>
              <a:t>Leymann</a:t>
            </a:r>
            <a:r>
              <a:rPr lang="cs-CZ" sz="3100" i="1" dirty="0"/>
              <a:t>, H. (1996). </a:t>
            </a:r>
            <a:r>
              <a:rPr lang="cs-CZ" sz="3100" i="1" dirty="0" err="1"/>
              <a:t>Mobbing</a:t>
            </a:r>
            <a:r>
              <a:rPr lang="cs-CZ" sz="3100" i="1" dirty="0"/>
              <a:t> and </a:t>
            </a:r>
            <a:r>
              <a:rPr lang="cs-CZ" sz="3100" i="1" dirty="0" err="1"/>
              <a:t>psychological</a:t>
            </a:r>
            <a:r>
              <a:rPr lang="cs-CZ" sz="3100" i="1" dirty="0"/>
              <a:t> </a:t>
            </a:r>
            <a:r>
              <a:rPr lang="cs-CZ" sz="3100" i="1" dirty="0" err="1"/>
              <a:t>terror</a:t>
            </a:r>
            <a:r>
              <a:rPr lang="cs-CZ" sz="3100" i="1" dirty="0"/>
              <a:t> </a:t>
            </a:r>
            <a:r>
              <a:rPr lang="cs-CZ" sz="3100" i="1" dirty="0" err="1"/>
              <a:t>at</a:t>
            </a:r>
            <a:r>
              <a:rPr lang="cs-CZ" sz="3100" i="1" dirty="0"/>
              <a:t> </a:t>
            </a:r>
            <a:r>
              <a:rPr lang="cs-CZ" sz="3100" i="1" dirty="0" err="1"/>
              <a:t>workplaces</a:t>
            </a:r>
            <a:r>
              <a:rPr lang="cs-CZ" sz="3100" i="1" dirty="0"/>
              <a:t>.</a:t>
            </a:r>
            <a:br>
              <a:rPr lang="cs-CZ" sz="3100" dirty="0"/>
            </a:br>
            <a:endParaRPr lang="cs-CZ" sz="31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E58D72-779E-B3CE-7A1A-3AD67102A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err="1"/>
              <a:t>Mobbing</a:t>
            </a:r>
            <a:r>
              <a:rPr lang="cs-CZ" b="1" dirty="0"/>
              <a:t> (</a:t>
            </a:r>
            <a:r>
              <a:rPr lang="cs-CZ" b="1" dirty="0" err="1"/>
              <a:t>Leymann</a:t>
            </a:r>
            <a:r>
              <a:rPr lang="cs-CZ" b="1" dirty="0"/>
              <a:t>, 1996)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 err="1"/>
              <a:t>Mobbing</a:t>
            </a:r>
            <a:r>
              <a:rPr lang="cs-CZ" dirty="0"/>
              <a:t> je </a:t>
            </a:r>
            <a:r>
              <a:rPr lang="cs-CZ" b="1" dirty="0"/>
              <a:t>systematické, dlouhodobé, opakované nepřátelské jednání</a:t>
            </a:r>
            <a:r>
              <a:rPr lang="cs-CZ" dirty="0"/>
              <a:t> vůči zaměstnanci, typicky </a:t>
            </a:r>
            <a:r>
              <a:rPr lang="cs-CZ" b="1" dirty="0"/>
              <a:t>alespoň 1× týdně po dobu 6 měsíců</a:t>
            </a:r>
            <a:r>
              <a:rPr lang="cs-CZ" dirty="0"/>
              <a:t>, které má za cíl:</a:t>
            </a:r>
          </a:p>
          <a:p>
            <a:r>
              <a:rPr lang="cs-CZ" dirty="0"/>
              <a:t>znevýhodnit,</a:t>
            </a:r>
          </a:p>
          <a:p>
            <a:r>
              <a:rPr lang="cs-CZ" dirty="0"/>
              <a:t>izolovat,</a:t>
            </a:r>
          </a:p>
          <a:p>
            <a:r>
              <a:rPr lang="cs-CZ" dirty="0"/>
              <a:t>poškodit psychickou pohodu, profesní pověst a pracovní výkon.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Vzniká převážně </a:t>
            </a:r>
            <a:r>
              <a:rPr lang="cs-CZ" b="1" dirty="0"/>
              <a:t>mezi kolegy</a:t>
            </a:r>
            <a:r>
              <a:rPr lang="cs-CZ" dirty="0"/>
              <a:t> (horizontální </a:t>
            </a:r>
            <a:r>
              <a:rPr lang="cs-CZ" dirty="0" err="1"/>
              <a:t>mobbing</a:t>
            </a:r>
            <a:r>
              <a:rPr lang="cs-CZ" dirty="0"/>
              <a:t>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59352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A24239-36BA-4C45-DA42-9132A1759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" y="457200"/>
            <a:ext cx="9016181" cy="1143000"/>
          </a:xfrm>
        </p:spPr>
        <p:txBody>
          <a:bodyPr>
            <a:normAutofit fontScale="90000"/>
          </a:bodyPr>
          <a:lstStyle/>
          <a:p>
            <a:r>
              <a:rPr lang="cs-CZ" dirty="0" err="1"/>
              <a:t>Bossing</a:t>
            </a:r>
            <a:br>
              <a:rPr lang="cs-CZ" dirty="0"/>
            </a:br>
            <a:r>
              <a:rPr lang="cs-CZ" sz="3600" i="1" dirty="0" err="1"/>
              <a:t>Tepper</a:t>
            </a:r>
            <a:r>
              <a:rPr lang="cs-CZ" sz="3600" i="1" dirty="0"/>
              <a:t>, B. (2000). </a:t>
            </a:r>
            <a:r>
              <a:rPr lang="cs-CZ" sz="3600" i="1" dirty="0" err="1"/>
              <a:t>Consequences</a:t>
            </a:r>
            <a:r>
              <a:rPr lang="cs-CZ" sz="3600" i="1" dirty="0"/>
              <a:t> </a:t>
            </a:r>
            <a:r>
              <a:rPr lang="cs-CZ" sz="3600" i="1" dirty="0" err="1"/>
              <a:t>of</a:t>
            </a:r>
            <a:r>
              <a:rPr lang="cs-CZ" sz="3600" i="1" dirty="0"/>
              <a:t> </a:t>
            </a:r>
            <a:r>
              <a:rPr lang="cs-CZ" sz="3600" i="1" dirty="0" err="1"/>
              <a:t>abusive</a:t>
            </a:r>
            <a:r>
              <a:rPr lang="cs-CZ" sz="3600" i="1" dirty="0"/>
              <a:t> </a:t>
            </a:r>
            <a:r>
              <a:rPr lang="cs-CZ" sz="3600" i="1" dirty="0" err="1"/>
              <a:t>supervision</a:t>
            </a:r>
            <a:r>
              <a:rPr lang="cs-CZ" sz="3600" i="1" dirty="0"/>
              <a:t>.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7664C8-CBF3-208B-9D46-86033527D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err="1"/>
              <a:t>Bossing</a:t>
            </a:r>
            <a:endParaRPr lang="cs-CZ" b="1" dirty="0"/>
          </a:p>
          <a:p>
            <a:r>
              <a:rPr lang="cs-CZ" dirty="0" err="1"/>
              <a:t>Bossing</a:t>
            </a:r>
            <a:r>
              <a:rPr lang="cs-CZ" dirty="0"/>
              <a:t> je </a:t>
            </a:r>
            <a:r>
              <a:rPr lang="cs-CZ" b="1" dirty="0"/>
              <a:t>vertikální forma </a:t>
            </a:r>
            <a:r>
              <a:rPr lang="cs-CZ" b="1" dirty="0" err="1"/>
              <a:t>mobbingu</a:t>
            </a:r>
            <a:r>
              <a:rPr lang="cs-CZ" dirty="0"/>
              <a:t>, kdy nadřízený:</a:t>
            </a:r>
          </a:p>
          <a:p>
            <a:r>
              <a:rPr lang="cs-CZ" dirty="0"/>
              <a:t>zneužívá moc,</a:t>
            </a:r>
          </a:p>
          <a:p>
            <a:r>
              <a:rPr lang="cs-CZ" dirty="0"/>
              <a:t>ponižuje,</a:t>
            </a:r>
          </a:p>
          <a:p>
            <a:r>
              <a:rPr lang="cs-CZ" dirty="0"/>
              <a:t>trestá,</a:t>
            </a:r>
          </a:p>
          <a:p>
            <a:r>
              <a:rPr lang="cs-CZ" dirty="0"/>
              <a:t>zadržuje informace,</a:t>
            </a:r>
          </a:p>
          <a:p>
            <a:r>
              <a:rPr lang="cs-CZ" dirty="0"/>
              <a:t>sabotuje výkon,</a:t>
            </a:r>
          </a:p>
          <a:p>
            <a:r>
              <a:rPr lang="cs-CZ" dirty="0"/>
              <a:t>zastrašuje podřízeného.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err="1"/>
              <a:t>Bossing</a:t>
            </a:r>
            <a:r>
              <a:rPr lang="cs-CZ" dirty="0"/>
              <a:t> je v odborné literatuře často označován jako </a:t>
            </a:r>
            <a:r>
              <a:rPr lang="cs-CZ" b="1" dirty="0" err="1"/>
              <a:t>abusive</a:t>
            </a:r>
            <a:r>
              <a:rPr lang="cs-CZ" b="1" dirty="0"/>
              <a:t> </a:t>
            </a:r>
            <a:r>
              <a:rPr lang="cs-CZ" b="1" dirty="0" err="1"/>
              <a:t>supervision</a:t>
            </a:r>
            <a:r>
              <a:rPr lang="cs-CZ" dirty="0"/>
              <a:t> (</a:t>
            </a:r>
            <a:r>
              <a:rPr lang="cs-CZ" dirty="0" err="1"/>
              <a:t>Tepper</a:t>
            </a:r>
            <a:r>
              <a:rPr lang="cs-CZ" dirty="0"/>
              <a:t>, 2000).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27690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4B5D87A-4EA4-5EBB-37D0-297D8CA38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cs-CZ" sz="6300" b="1"/>
              <a:t>Staffing</a:t>
            </a:r>
            <a:endParaRPr lang="cs-CZ" sz="630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5AFB2A-02B7-7191-23CD-9705E7F75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cs-CZ" sz="2100" b="1"/>
              <a:t>Staffing</a:t>
            </a:r>
          </a:p>
          <a:p>
            <a:r>
              <a:rPr lang="cs-CZ" sz="2100"/>
              <a:t>Obrácená forma, kdy se </a:t>
            </a:r>
            <a:r>
              <a:rPr lang="cs-CZ" sz="2100" b="1"/>
              <a:t>skupina podřízených zaměřuje na nadřízeného</a:t>
            </a:r>
            <a:r>
              <a:rPr lang="cs-CZ" sz="2100"/>
              <a:t>.</a:t>
            </a:r>
            <a:br>
              <a:rPr lang="cs-CZ" sz="2100"/>
            </a:br>
            <a:r>
              <a:rPr lang="cs-CZ" sz="2100"/>
              <a:t>Vzniká v prostředí vysoké nespokojenosti nebo při neochotě přijmout autoritu.</a:t>
            </a:r>
          </a:p>
          <a:p>
            <a:endParaRPr lang="cs-CZ" sz="2100"/>
          </a:p>
        </p:txBody>
      </p:sp>
    </p:spTree>
    <p:extLst>
      <p:ext uri="{BB962C8B-B14F-4D97-AF65-F5344CB8AC3E}">
        <p14:creationId xmlns:p14="http://schemas.microsoft.com/office/powerpoint/2010/main" val="5145865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8801A64-9C7A-048C-E7CD-B0A37D26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4900" b="1"/>
              <a:t>Typy mobbingu (podle směru a mechanismu)</a:t>
            </a:r>
            <a:endParaRPr lang="cs-CZ" sz="490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979166-2B1A-338D-93F2-00B0A05CE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endParaRPr lang="cs-CZ" sz="2100" b="1"/>
          </a:p>
          <a:p>
            <a:pPr marL="0" indent="0">
              <a:buNone/>
            </a:pPr>
            <a:r>
              <a:rPr lang="cs-CZ" sz="2100" b="1"/>
              <a:t>Podle směru</a:t>
            </a:r>
          </a:p>
          <a:p>
            <a:r>
              <a:rPr lang="cs-CZ" sz="2100" b="1"/>
              <a:t>Horizontální</a:t>
            </a:r>
            <a:r>
              <a:rPr lang="cs-CZ" sz="2100"/>
              <a:t> – kolegové proti jednomu zaměstnanci</a:t>
            </a:r>
          </a:p>
          <a:p>
            <a:r>
              <a:rPr lang="cs-CZ" sz="2100" b="1"/>
              <a:t>Vertikální</a:t>
            </a:r>
            <a:r>
              <a:rPr lang="cs-CZ" sz="2100"/>
              <a:t> – bossing</a:t>
            </a:r>
          </a:p>
          <a:p>
            <a:r>
              <a:rPr lang="cs-CZ" sz="2100" b="1"/>
              <a:t>Diagonální</a:t>
            </a:r>
            <a:r>
              <a:rPr lang="cs-CZ" sz="2100"/>
              <a:t> – jiný útvar/oddělení proti zaměstnanci</a:t>
            </a:r>
          </a:p>
          <a:p>
            <a:r>
              <a:rPr lang="cs-CZ" sz="2100" b="1"/>
              <a:t>Staffing</a:t>
            </a:r>
            <a:r>
              <a:rPr lang="cs-CZ" sz="2100"/>
              <a:t> – podřízení proti nadřízenému</a:t>
            </a:r>
          </a:p>
          <a:p>
            <a:endParaRPr lang="cs-CZ" sz="2100"/>
          </a:p>
        </p:txBody>
      </p:sp>
    </p:spTree>
    <p:extLst>
      <p:ext uri="{BB962C8B-B14F-4D97-AF65-F5344CB8AC3E}">
        <p14:creationId xmlns:p14="http://schemas.microsoft.com/office/powerpoint/2010/main" val="6443200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075612-FE8A-6FA5-CC3C-03E5542D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/>
              <a:t>Typy mobbingu (podle směru a mechanismu)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801D23-B480-07F3-3A60-84450D97B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/>
              <a:t>Podle způsobu útoku (Leymannova klasifikace)</a:t>
            </a:r>
          </a:p>
          <a:p>
            <a:r>
              <a:rPr lang="cs-CZ" b="1"/>
              <a:t>Útoky na komunikaci</a:t>
            </a:r>
            <a:endParaRPr lang="cs-CZ"/>
          </a:p>
          <a:p>
            <a:pPr lvl="1"/>
            <a:r>
              <a:rPr lang="cs-CZ"/>
              <a:t>přerušování řeči, ignorování, křik</a:t>
            </a:r>
          </a:p>
          <a:p>
            <a:r>
              <a:rPr lang="cs-CZ" b="1"/>
              <a:t>Útoky na sociální vztahy</a:t>
            </a:r>
            <a:endParaRPr lang="cs-CZ"/>
          </a:p>
          <a:p>
            <a:pPr lvl="1"/>
            <a:r>
              <a:rPr lang="cs-CZ"/>
              <a:t>izolace, nesmyslné přesuny mezi směnami</a:t>
            </a:r>
          </a:p>
          <a:p>
            <a:r>
              <a:rPr lang="cs-CZ" b="1"/>
              <a:t>Útoky na pověst a čest</a:t>
            </a:r>
            <a:endParaRPr lang="cs-CZ"/>
          </a:p>
          <a:p>
            <a:pPr lvl="1"/>
            <a:r>
              <a:rPr lang="cs-CZ"/>
              <a:t>pomluvy, nepravdivé informace, znevažování schopností</a:t>
            </a:r>
          </a:p>
          <a:p>
            <a:r>
              <a:rPr lang="cs-CZ" b="1"/>
              <a:t>Útoky na pracovní výkon</a:t>
            </a:r>
            <a:endParaRPr lang="cs-CZ"/>
          </a:p>
          <a:p>
            <a:pPr lvl="1"/>
            <a:r>
              <a:rPr lang="cs-CZ"/>
              <a:t>sabotáže, přetěžování, zadávání nesplnitelných úkolů</a:t>
            </a:r>
          </a:p>
          <a:p>
            <a:r>
              <a:rPr lang="cs-CZ" b="1"/>
              <a:t>Útoky na zdraví</a:t>
            </a:r>
            <a:endParaRPr lang="cs-CZ"/>
          </a:p>
          <a:p>
            <a:pPr lvl="1"/>
            <a:r>
              <a:rPr lang="cs-CZ"/>
              <a:t>nepřiměřený stres, fyzické vyhrožování, manipulace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55442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8FC22E-7975-D33C-4839-DB5022DFB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927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/>
              <a:t>Typologie obětí </a:t>
            </a:r>
            <a:r>
              <a:rPr lang="cs-CZ" sz="3200" b="1" dirty="0" err="1"/>
              <a:t>mobbingu</a:t>
            </a:r>
            <a:r>
              <a:rPr lang="cs-CZ" sz="3200" b="1" dirty="0"/>
              <a:t> (zdravotnictví má specifické rizikové skupiny)</a:t>
            </a:r>
            <a:br>
              <a:rPr lang="cs-CZ" sz="3200" b="1" dirty="0"/>
            </a:br>
            <a:r>
              <a:rPr lang="cs-CZ" sz="2800" i="1" dirty="0" err="1"/>
              <a:t>Einarsen</a:t>
            </a:r>
            <a:r>
              <a:rPr lang="cs-CZ" sz="2800" i="1" dirty="0"/>
              <a:t> et al. (2011)</a:t>
            </a:r>
            <a:br>
              <a:rPr lang="cs-CZ" sz="2800" dirty="0"/>
            </a:b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B24C72-BA7F-F49D-536B-0340546F8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1. Kompetentní a výkonný pracovník</a:t>
            </a:r>
          </a:p>
          <a:p>
            <a:r>
              <a:rPr lang="cs-CZ" dirty="0"/>
              <a:t>vyčnívá výkonem → ohrožuje ostatní</a:t>
            </a:r>
          </a:p>
          <a:p>
            <a:r>
              <a:rPr lang="cs-CZ" dirty="0"/>
              <a:t>typické ve zdravotnictví (mladá, šikovná PA)</a:t>
            </a:r>
          </a:p>
          <a:p>
            <a:pPr marL="0" indent="0">
              <a:buNone/>
            </a:pPr>
            <a:r>
              <a:rPr lang="cs-CZ" b="1" dirty="0"/>
              <a:t>2. „Příliš hodná“ nebo submisivní osobnost</a:t>
            </a:r>
          </a:p>
          <a:p>
            <a:r>
              <a:rPr lang="cs-CZ" dirty="0"/>
              <a:t>vysoká empatie, nízká asertivita</a:t>
            </a:r>
          </a:p>
          <a:p>
            <a:r>
              <a:rPr lang="cs-CZ" dirty="0"/>
              <a:t>snadno přebírá zodpovědnost za druhé</a:t>
            </a:r>
          </a:p>
          <a:p>
            <a:pPr marL="0" indent="0">
              <a:buNone/>
            </a:pPr>
            <a:r>
              <a:rPr lang="cs-CZ" b="1" dirty="0"/>
              <a:t>3. Nováček nebo mladý pracovník</a:t>
            </a:r>
          </a:p>
          <a:p>
            <a:r>
              <a:rPr lang="cs-CZ" dirty="0"/>
              <a:t>nezná interní kulturu</a:t>
            </a:r>
          </a:p>
          <a:p>
            <a:r>
              <a:rPr lang="cs-CZ" dirty="0"/>
              <a:t>častý terč mezi sestrami a porodními asistentkami</a:t>
            </a:r>
          </a:p>
          <a:p>
            <a:pPr marL="0" indent="0">
              <a:buNone/>
            </a:pPr>
            <a:r>
              <a:rPr lang="cs-CZ" b="1" dirty="0"/>
              <a:t>4. Jedinec s odlišným názorem</a:t>
            </a:r>
          </a:p>
          <a:p>
            <a:r>
              <a:rPr lang="cs-CZ" dirty="0"/>
              <a:t>nesouhlasí se zavedenou praxí</a:t>
            </a:r>
          </a:p>
          <a:p>
            <a:r>
              <a:rPr lang="cs-CZ" dirty="0"/>
              <a:t>upozorňuje na chyby (</a:t>
            </a:r>
            <a:r>
              <a:rPr lang="cs-CZ" dirty="0" err="1"/>
              <a:t>whistleblower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b="1" dirty="0"/>
              <a:t>5. Osoba se slabší sociální oporou</a:t>
            </a:r>
          </a:p>
          <a:p>
            <a:r>
              <a:rPr lang="cs-CZ" dirty="0"/>
              <a:t>bez silného zázemí v kolektivu</a:t>
            </a:r>
          </a:p>
          <a:p>
            <a:r>
              <a:rPr lang="cs-CZ" dirty="0"/>
              <a:t>📚</a:t>
            </a:r>
          </a:p>
        </p:txBody>
      </p:sp>
    </p:spTree>
    <p:extLst>
      <p:ext uri="{BB962C8B-B14F-4D97-AF65-F5344CB8AC3E}">
        <p14:creationId xmlns:p14="http://schemas.microsoft.com/office/powerpoint/2010/main" val="28900139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6FF6AF-7C49-2F77-46DB-2B4B36983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Typologie </a:t>
            </a:r>
            <a:r>
              <a:rPr lang="cs-CZ" b="1" dirty="0" err="1"/>
              <a:t>mobbérů</a:t>
            </a:r>
            <a:r>
              <a:rPr lang="cs-CZ" b="1" dirty="0"/>
              <a:t> / </a:t>
            </a:r>
            <a:r>
              <a:rPr lang="cs-CZ" b="1" dirty="0" err="1"/>
              <a:t>bosserů</a:t>
            </a:r>
            <a:br>
              <a:rPr lang="cs-CZ" b="1" dirty="0"/>
            </a:br>
            <a:r>
              <a:rPr lang="cs-CZ" sz="4000" i="1" dirty="0" err="1"/>
              <a:t>Zapf</a:t>
            </a:r>
            <a:r>
              <a:rPr lang="cs-CZ" sz="4000" i="1" dirty="0"/>
              <a:t>, D. (1999)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447843-C019-278F-9477-636129ACB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25065"/>
          </a:xfrm>
        </p:spPr>
        <p:txBody>
          <a:bodyPr>
            <a:normAutofit fontScale="47500" lnSpcReduction="20000"/>
          </a:bodyPr>
          <a:lstStyle/>
          <a:p>
            <a:endParaRPr lang="cs-CZ" b="1" dirty="0"/>
          </a:p>
          <a:p>
            <a:pPr marL="0" indent="0">
              <a:buNone/>
            </a:pPr>
            <a:r>
              <a:rPr lang="cs-CZ" b="1" dirty="0"/>
              <a:t>1. Autoritářský agresor</a:t>
            </a:r>
          </a:p>
          <a:p>
            <a:r>
              <a:rPr lang="cs-CZ" dirty="0"/>
              <a:t>orientovaný na moc</a:t>
            </a:r>
          </a:p>
          <a:p>
            <a:r>
              <a:rPr lang="cs-CZ" dirty="0"/>
              <a:t>nízká empatie</a:t>
            </a:r>
          </a:p>
          <a:p>
            <a:r>
              <a:rPr lang="cs-CZ" dirty="0"/>
              <a:t>kontrolující, </a:t>
            </a:r>
            <a:r>
              <a:rPr lang="cs-CZ" dirty="0" err="1"/>
              <a:t>mikromanažer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2. Nezralý agresor</a:t>
            </a:r>
          </a:p>
          <a:p>
            <a:r>
              <a:rPr lang="cs-CZ" dirty="0"/>
              <a:t>emočně labilní, výbušný</a:t>
            </a:r>
          </a:p>
          <a:p>
            <a:r>
              <a:rPr lang="cs-CZ" dirty="0"/>
              <a:t>reaguje impulzivně na stres</a:t>
            </a:r>
          </a:p>
          <a:p>
            <a:r>
              <a:rPr lang="cs-CZ" dirty="0"/>
              <a:t>typický v rychlých provozech (porodnice)</a:t>
            </a:r>
          </a:p>
          <a:p>
            <a:pPr marL="0" indent="0">
              <a:buNone/>
            </a:pPr>
            <a:r>
              <a:rPr lang="cs-CZ" b="1" dirty="0"/>
              <a:t>3. Strategický </a:t>
            </a:r>
            <a:r>
              <a:rPr lang="cs-CZ" b="1" dirty="0" err="1"/>
              <a:t>mobbér</a:t>
            </a:r>
            <a:endParaRPr lang="cs-CZ" b="1" dirty="0"/>
          </a:p>
          <a:p>
            <a:r>
              <a:rPr lang="cs-CZ" dirty="0" err="1"/>
              <a:t>mobbing</a:t>
            </a:r>
            <a:r>
              <a:rPr lang="cs-CZ" dirty="0"/>
              <a:t> používá účelově</a:t>
            </a:r>
          </a:p>
          <a:p>
            <a:r>
              <a:rPr lang="cs-CZ" dirty="0"/>
              <a:t>cílem je odstranit schopného pracovníka</a:t>
            </a:r>
          </a:p>
          <a:p>
            <a:r>
              <a:rPr lang="cs-CZ" dirty="0"/>
              <a:t>často spojený s </a:t>
            </a:r>
            <a:r>
              <a:rPr lang="cs-CZ" dirty="0" err="1"/>
              <a:t>bossingem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4. Pasivní agresor</a:t>
            </a:r>
          </a:p>
          <a:p>
            <a:r>
              <a:rPr lang="cs-CZ" dirty="0"/>
              <a:t>nepřímo útočí</a:t>
            </a:r>
          </a:p>
          <a:p>
            <a:r>
              <a:rPr lang="cs-CZ" dirty="0"/>
              <a:t>ignoruje, </a:t>
            </a:r>
            <a:r>
              <a:rPr lang="cs-CZ" dirty="0" err="1"/>
              <a:t>sabotovává</a:t>
            </a:r>
            <a:r>
              <a:rPr lang="cs-CZ" dirty="0"/>
              <a:t>, nekomunikuje</a:t>
            </a:r>
          </a:p>
          <a:p>
            <a:pPr marL="0" indent="0">
              <a:buNone/>
            </a:pPr>
            <a:r>
              <a:rPr lang="cs-CZ" b="1" dirty="0"/>
              <a:t>5. Kolektivní </a:t>
            </a:r>
            <a:r>
              <a:rPr lang="cs-CZ" b="1" dirty="0" err="1"/>
              <a:t>mobbér</a:t>
            </a:r>
            <a:r>
              <a:rPr lang="cs-CZ" b="1" dirty="0"/>
              <a:t> (skupina)</a:t>
            </a:r>
          </a:p>
          <a:p>
            <a:r>
              <a:rPr lang="cs-CZ" dirty="0"/>
              <a:t>vzniká z „kolektivní frustrace“</a:t>
            </a:r>
          </a:p>
          <a:p>
            <a:r>
              <a:rPr lang="cs-CZ" dirty="0"/>
              <a:t>typický v prostředí nedostatku personálu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39753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EDDD07-9BCD-31E6-87F5-47C98960C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Fáze </a:t>
            </a:r>
            <a:r>
              <a:rPr lang="cs-CZ" sz="3600" b="1" dirty="0" err="1"/>
              <a:t>mobbingu</a:t>
            </a:r>
            <a:r>
              <a:rPr lang="cs-CZ" sz="3600" b="1" dirty="0"/>
              <a:t> </a:t>
            </a:r>
            <a:r>
              <a:rPr lang="cs-CZ" sz="3600" i="1" dirty="0" err="1"/>
              <a:t>Leymann</a:t>
            </a:r>
            <a:r>
              <a:rPr lang="cs-CZ" sz="3600" i="1" dirty="0"/>
              <a:t> (1996); </a:t>
            </a:r>
            <a:r>
              <a:rPr lang="cs-CZ" sz="3600" i="1" dirty="0" err="1"/>
              <a:t>Einarsen</a:t>
            </a:r>
            <a:r>
              <a:rPr lang="cs-CZ" sz="3600" i="1" dirty="0"/>
              <a:t> (2011)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09EF80-F65E-2498-4742-C4E6A5A8E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/>
              <a:t>1. Latentní konflikt</a:t>
            </a:r>
          </a:p>
          <a:p>
            <a:r>
              <a:rPr lang="cs-CZ" dirty="0"/>
              <a:t>napětí v týmu, drobné konflikty, soutěživost</a:t>
            </a:r>
          </a:p>
          <a:p>
            <a:r>
              <a:rPr lang="cs-CZ" dirty="0"/>
              <a:t>nezdravá kultura pracoviště</a:t>
            </a:r>
          </a:p>
          <a:p>
            <a:pPr marL="0" indent="0">
              <a:buNone/>
            </a:pPr>
            <a:r>
              <a:rPr lang="cs-CZ" b="1" dirty="0"/>
              <a:t>2. Eskalace</a:t>
            </a:r>
          </a:p>
          <a:p>
            <a:r>
              <a:rPr lang="cs-CZ" dirty="0"/>
              <a:t>začínají útoky (ignorace, zesměšňování)</a:t>
            </a:r>
          </a:p>
          <a:p>
            <a:r>
              <a:rPr lang="cs-CZ" dirty="0"/>
              <a:t>oběť se snaží přizpůsobit</a:t>
            </a:r>
          </a:p>
          <a:p>
            <a:pPr marL="0" indent="0">
              <a:buNone/>
            </a:pPr>
            <a:r>
              <a:rPr lang="cs-CZ" b="1" dirty="0"/>
              <a:t>3. Systematická šikana</a:t>
            </a:r>
          </a:p>
          <a:p>
            <a:r>
              <a:rPr lang="cs-CZ" dirty="0"/>
              <a:t>útoky jsou pravidelné</a:t>
            </a:r>
          </a:p>
          <a:p>
            <a:r>
              <a:rPr lang="cs-CZ" dirty="0"/>
              <a:t>oběť se cítí oslabená, izolovaná</a:t>
            </a:r>
          </a:p>
          <a:p>
            <a:r>
              <a:rPr lang="cs-CZ" dirty="0"/>
              <a:t>narušena komunikace, týmová spolupráce</a:t>
            </a:r>
          </a:p>
          <a:p>
            <a:pPr marL="0" indent="0">
              <a:buNone/>
            </a:pPr>
            <a:r>
              <a:rPr lang="cs-CZ" b="1" dirty="0"/>
              <a:t>4. Institucionalizace</a:t>
            </a:r>
          </a:p>
          <a:p>
            <a:r>
              <a:rPr lang="cs-CZ" dirty="0"/>
              <a:t>vedení přijímá zkreslené informace</a:t>
            </a:r>
          </a:p>
          <a:p>
            <a:r>
              <a:rPr lang="cs-CZ" dirty="0"/>
              <a:t>dochází k formálním sankcím vůči oběti</a:t>
            </a:r>
          </a:p>
          <a:p>
            <a:r>
              <a:rPr lang="cs-CZ" dirty="0"/>
              <a:t>někdy přeložení, zkrácení úvazku, vyhazov</a:t>
            </a:r>
          </a:p>
          <a:p>
            <a:pPr marL="0" indent="0">
              <a:buNone/>
            </a:pPr>
            <a:r>
              <a:rPr lang="cs-CZ" b="1" dirty="0"/>
              <a:t>5. Exitus z pracoviště</a:t>
            </a:r>
          </a:p>
          <a:p>
            <a:r>
              <a:rPr lang="cs-CZ" dirty="0"/>
              <a:t>odchod, nemocenská, kolaps, změna profese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90372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600985-877F-1EC6-8A53-43B5FCA6E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/>
              <a:t>S</a:t>
            </a:r>
            <a:r>
              <a:rPr lang="cs-CZ" b="1"/>
              <a:t>pecifika mobbingu v prostředí zdravotnictví</a:t>
            </a:r>
            <a:br>
              <a:rPr lang="cs-CZ" b="1"/>
            </a:br>
            <a:r>
              <a:rPr lang="cs-CZ" sz="3600"/>
              <a:t>Laschinger (2010), RCM Bullying Survey (2020)</a:t>
            </a:r>
            <a:br>
              <a:rPr lang="cs-CZ" sz="3600"/>
            </a:b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E2A795-CCC2-857E-D56C-52F07B061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81" y="2229465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cs-CZ"/>
              <a:t>hierarchické struktury (lékaři – sestry – PA)</a:t>
            </a:r>
          </a:p>
          <a:p>
            <a:r>
              <a:rPr lang="cs-CZ"/>
              <a:t>směnný provoz → zvýšená konfliktnost</a:t>
            </a:r>
          </a:p>
          <a:p>
            <a:r>
              <a:rPr lang="cs-CZ"/>
              <a:t>extrémní stres → snížená tolerance</a:t>
            </a:r>
          </a:p>
          <a:p>
            <a:r>
              <a:rPr lang="cs-CZ"/>
              <a:t>emoční náročnost práce</a:t>
            </a:r>
          </a:p>
          <a:p>
            <a:r>
              <a:rPr lang="cs-CZ"/>
              <a:t>personální nedostatek → snadná záměna kritik / útoků</a:t>
            </a:r>
          </a:p>
          <a:p>
            <a:r>
              <a:rPr lang="cs-CZ"/>
              <a:t>rizikové prostředí porodnic (skupinová dynamika, tlak v akutních situacích)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>
                <a:highlight>
                  <a:srgbClr val="FFFF00"/>
                </a:highlight>
              </a:rPr>
              <a:t>Časté projevy:</a:t>
            </a:r>
          </a:p>
          <a:p>
            <a:r>
              <a:rPr lang="cs-CZ"/>
              <a:t>křik před pacientem, ponižování</a:t>
            </a:r>
          </a:p>
          <a:p>
            <a:r>
              <a:rPr lang="cs-CZ"/>
              <a:t>zpochybňování kompetencí</a:t>
            </a:r>
          </a:p>
          <a:p>
            <a:r>
              <a:rPr lang="cs-CZ"/>
              <a:t>zadávání nesplnitelných úkolů</a:t>
            </a:r>
          </a:p>
          <a:p>
            <a:r>
              <a:rPr lang="cs-CZ"/>
              <a:t>zadržování informací</a:t>
            </a:r>
          </a:p>
          <a:p>
            <a:r>
              <a:rPr lang="cs-CZ"/>
              <a:t>ignorování na porodním sále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0794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D79DBCB-6383-712F-D8CF-4EB438144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lang="cs-CZ" dirty="0"/>
              <a:t>statistiky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6F6C238E-6168-C54E-ED4C-8F68E27307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324707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63032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06860-4A0E-BF28-32E2-5919C4707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Prevence – individuální a organizační</a:t>
            </a:r>
            <a:br>
              <a:rPr lang="cs-CZ" b="1" dirty="0"/>
            </a:br>
            <a:r>
              <a:rPr lang="cs-CZ" sz="3600" i="1" dirty="0"/>
              <a:t>WHO, 2020; NICE </a:t>
            </a:r>
            <a:r>
              <a:rPr lang="cs-CZ" sz="3600" i="1" dirty="0" err="1"/>
              <a:t>Guidelines</a:t>
            </a:r>
            <a:r>
              <a:rPr lang="cs-CZ" sz="3600" i="1" dirty="0"/>
              <a:t>; RCM </a:t>
            </a:r>
            <a:r>
              <a:rPr lang="cs-CZ" sz="3600" i="1" dirty="0" err="1"/>
              <a:t>Recommendations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0DCC3B-40B6-441E-3EE2-341272958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70471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>
                <a:highlight>
                  <a:srgbClr val="FFFF00"/>
                </a:highlight>
              </a:rPr>
              <a:t>Individuální prevence</a:t>
            </a:r>
          </a:p>
          <a:p>
            <a:r>
              <a:rPr lang="cs-CZ" dirty="0"/>
              <a:t>trénink asertivity</a:t>
            </a:r>
          </a:p>
          <a:p>
            <a:r>
              <a:rPr lang="cs-CZ" dirty="0"/>
              <a:t>sebeřízení, psychohygiena</a:t>
            </a:r>
          </a:p>
          <a:p>
            <a:r>
              <a:rPr lang="cs-CZ" dirty="0"/>
              <a:t>relaxace, </a:t>
            </a:r>
            <a:r>
              <a:rPr lang="cs-CZ" dirty="0" err="1"/>
              <a:t>mindfulness</a:t>
            </a:r>
            <a:endParaRPr lang="cs-CZ" dirty="0"/>
          </a:p>
          <a:p>
            <a:r>
              <a:rPr lang="cs-CZ" dirty="0"/>
              <a:t>supervize a intervize</a:t>
            </a:r>
          </a:p>
          <a:p>
            <a:r>
              <a:rPr lang="cs-CZ" dirty="0"/>
              <a:t>vedení hranic</a:t>
            </a:r>
          </a:p>
          <a:p>
            <a:r>
              <a:rPr lang="cs-CZ" dirty="0" err="1"/>
              <a:t>copingové</a:t>
            </a:r>
            <a:r>
              <a:rPr lang="cs-CZ" dirty="0"/>
              <a:t> strategie</a:t>
            </a:r>
          </a:p>
          <a:p>
            <a:pPr marL="0" indent="0">
              <a:buNone/>
            </a:pPr>
            <a:r>
              <a:rPr lang="cs-CZ" b="1" dirty="0">
                <a:highlight>
                  <a:srgbClr val="FFFF00"/>
                </a:highlight>
              </a:rPr>
              <a:t>Organizační prevence</a:t>
            </a:r>
          </a:p>
          <a:p>
            <a:r>
              <a:rPr lang="cs-CZ" dirty="0"/>
              <a:t>politika </a:t>
            </a:r>
            <a:r>
              <a:rPr lang="cs-CZ" dirty="0" err="1"/>
              <a:t>zero</a:t>
            </a:r>
            <a:r>
              <a:rPr lang="cs-CZ" dirty="0"/>
              <a:t>-tolerance</a:t>
            </a:r>
          </a:p>
          <a:p>
            <a:r>
              <a:rPr lang="cs-CZ" dirty="0"/>
              <a:t>etický kodex</a:t>
            </a:r>
          </a:p>
          <a:p>
            <a:r>
              <a:rPr lang="cs-CZ" dirty="0"/>
              <a:t>jasné kompetence</a:t>
            </a:r>
          </a:p>
          <a:p>
            <a:r>
              <a:rPr lang="cs-CZ" dirty="0"/>
              <a:t>transparentní řízení směn</a:t>
            </a:r>
          </a:p>
          <a:p>
            <a:r>
              <a:rPr lang="cs-CZ" dirty="0"/>
              <a:t>bezpečné hlášení incidentů</a:t>
            </a:r>
          </a:p>
          <a:p>
            <a:r>
              <a:rPr lang="cs-CZ" dirty="0"/>
              <a:t>školení komunikace a leadershipu</a:t>
            </a:r>
          </a:p>
          <a:p>
            <a:r>
              <a:rPr lang="cs-CZ" dirty="0"/>
              <a:t>externí supervize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19862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F3173E-DEE2-8E8E-D535-B80D121CB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Jak postupovat při </a:t>
            </a:r>
            <a:r>
              <a:rPr lang="cs-CZ" b="1" dirty="0" err="1"/>
              <a:t>mobbingu</a:t>
            </a:r>
            <a:r>
              <a:rPr lang="cs-CZ" b="1" dirty="0"/>
              <a:t> / </a:t>
            </a:r>
            <a:r>
              <a:rPr lang="cs-CZ" b="1" dirty="0" err="1"/>
              <a:t>bossingu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D070A8-0030-0AAD-B402-7AE3F23B8D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7200" b="1" dirty="0"/>
              <a:t>1. Dokumentace incidentů</a:t>
            </a:r>
          </a:p>
          <a:p>
            <a:r>
              <a:rPr lang="cs-CZ" sz="7200" dirty="0"/>
              <a:t>datum</a:t>
            </a:r>
          </a:p>
          <a:p>
            <a:r>
              <a:rPr lang="cs-CZ" sz="7200" dirty="0"/>
              <a:t>čas</a:t>
            </a:r>
          </a:p>
          <a:p>
            <a:r>
              <a:rPr lang="cs-CZ" sz="7200" dirty="0"/>
              <a:t>svědci</a:t>
            </a:r>
          </a:p>
          <a:p>
            <a:r>
              <a:rPr lang="cs-CZ" sz="7200" dirty="0"/>
              <a:t>popis jednání</a:t>
            </a:r>
          </a:p>
          <a:p>
            <a:r>
              <a:rPr lang="cs-CZ" sz="7200" dirty="0"/>
              <a:t>Dopady</a:t>
            </a:r>
          </a:p>
          <a:p>
            <a:endParaRPr lang="cs-CZ" sz="7200" dirty="0"/>
          </a:p>
          <a:p>
            <a:pPr marL="0" indent="0">
              <a:buNone/>
            </a:pPr>
            <a:r>
              <a:rPr lang="cs-CZ" sz="7200" b="1" dirty="0"/>
              <a:t>2. Interní řešení</a:t>
            </a:r>
          </a:p>
          <a:p>
            <a:r>
              <a:rPr lang="cs-CZ" sz="7200" dirty="0"/>
              <a:t>důvěryhodná osoba</a:t>
            </a:r>
          </a:p>
          <a:p>
            <a:r>
              <a:rPr lang="cs-CZ" sz="7200" dirty="0"/>
              <a:t>vedoucí směny</a:t>
            </a:r>
          </a:p>
          <a:p>
            <a:r>
              <a:rPr lang="cs-CZ" sz="7200" dirty="0"/>
              <a:t>HR</a:t>
            </a:r>
          </a:p>
          <a:p>
            <a:r>
              <a:rPr lang="cs-CZ" sz="7200" dirty="0"/>
              <a:t>klinická nebo etická komise</a:t>
            </a:r>
          </a:p>
          <a:p>
            <a:pPr marL="0" indent="0">
              <a:buNone/>
            </a:pPr>
            <a:endParaRPr lang="cs-CZ" sz="7200" b="1" dirty="0"/>
          </a:p>
          <a:p>
            <a:pPr marL="0" indent="0">
              <a:buNone/>
            </a:pPr>
            <a:r>
              <a:rPr lang="cs-CZ" sz="7200" b="1" dirty="0"/>
              <a:t>3. Externí pomoc</a:t>
            </a:r>
          </a:p>
          <a:p>
            <a:r>
              <a:rPr lang="cs-CZ" sz="7200" dirty="0"/>
              <a:t>odbory</a:t>
            </a:r>
          </a:p>
          <a:p>
            <a:r>
              <a:rPr lang="cs-CZ" sz="7200" dirty="0"/>
              <a:t>právní poradna</a:t>
            </a:r>
          </a:p>
          <a:p>
            <a:r>
              <a:rPr lang="cs-CZ" sz="7200" dirty="0"/>
              <a:t>inspektorát práce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F87E07D-4C73-C453-3EF8-22F4BC4A1F7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b="1" dirty="0"/>
              <a:t>.</a:t>
            </a:r>
            <a:r>
              <a:rPr lang="cs-CZ" sz="7200" b="1" dirty="0"/>
              <a:t>5. psychologická pomoc</a:t>
            </a:r>
          </a:p>
          <a:p>
            <a:r>
              <a:rPr lang="cs-CZ" sz="7200" dirty="0"/>
              <a:t>krizová intervence</a:t>
            </a:r>
          </a:p>
          <a:p>
            <a:r>
              <a:rPr lang="cs-CZ" sz="7200" dirty="0"/>
              <a:t>psychoterapie</a:t>
            </a:r>
          </a:p>
          <a:p>
            <a:r>
              <a:rPr lang="cs-CZ" sz="7200" dirty="0"/>
              <a:t>supervize</a:t>
            </a:r>
          </a:p>
          <a:p>
            <a:endParaRPr lang="cs-CZ" sz="7200" b="1" dirty="0"/>
          </a:p>
          <a:p>
            <a:pPr marL="0" indent="0">
              <a:buNone/>
            </a:pPr>
            <a:r>
              <a:rPr lang="cs-CZ" sz="7200" b="1" dirty="0"/>
              <a:t>6. Týmová intervence</a:t>
            </a:r>
          </a:p>
          <a:p>
            <a:r>
              <a:rPr lang="cs-CZ" sz="7200" dirty="0"/>
              <a:t>mediace</a:t>
            </a:r>
          </a:p>
          <a:p>
            <a:r>
              <a:rPr lang="cs-CZ" sz="7200" dirty="0"/>
              <a:t>řešení systémových příčin</a:t>
            </a:r>
          </a:p>
          <a:p>
            <a:r>
              <a:rPr lang="cs-CZ" sz="7200" dirty="0"/>
              <a:t>reorganizace týmu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91521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99512494-6D1E-1C88-2961-A52242A0D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55" y="274638"/>
            <a:ext cx="8957187" cy="1143000"/>
          </a:xfrm>
        </p:spPr>
        <p:txBody>
          <a:bodyPr>
            <a:noAutofit/>
          </a:bodyPr>
          <a:lstStyle/>
          <a:p>
            <a:r>
              <a:rPr lang="cs-CZ" sz="3600" b="1" dirty="0"/>
              <a:t>Statistiky – EU, ČR, zdravotnictví, porodní asistentky</a:t>
            </a:r>
            <a:br>
              <a:rPr lang="cs-CZ" sz="3600" b="1" dirty="0"/>
            </a:br>
            <a:endParaRPr lang="cs-CZ" sz="3600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D20EFFA-7995-0FBE-7084-80C6CF35A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590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4200" b="1" dirty="0"/>
              <a:t>Evropa (</a:t>
            </a:r>
            <a:r>
              <a:rPr lang="cs-CZ" sz="4200" b="1" dirty="0" err="1"/>
              <a:t>Eurofound</a:t>
            </a:r>
            <a:r>
              <a:rPr lang="cs-CZ" sz="4200" b="1" dirty="0"/>
              <a:t>, EWCS)</a:t>
            </a:r>
          </a:p>
          <a:p>
            <a:r>
              <a:rPr lang="cs-CZ" sz="4200" b="1" dirty="0"/>
              <a:t>16 % pracovníků</a:t>
            </a:r>
            <a:r>
              <a:rPr lang="cs-CZ" sz="4200" dirty="0"/>
              <a:t> zažilo negativní sociální chování na pracovišti.</a:t>
            </a:r>
          </a:p>
          <a:p>
            <a:r>
              <a:rPr lang="cs-CZ" sz="4200" dirty="0"/>
              <a:t>4–6 % uvádí dlouhodobý </a:t>
            </a:r>
            <a:r>
              <a:rPr lang="cs-CZ" sz="4200" dirty="0" err="1"/>
              <a:t>mobbing</a:t>
            </a:r>
            <a:r>
              <a:rPr lang="cs-CZ" sz="4200" dirty="0"/>
              <a:t>.</a:t>
            </a:r>
          </a:p>
          <a:p>
            <a:pPr marL="0" indent="0">
              <a:buNone/>
            </a:pPr>
            <a:r>
              <a:rPr lang="cs-CZ" sz="4200" b="1" dirty="0"/>
              <a:t>ČR</a:t>
            </a:r>
          </a:p>
          <a:p>
            <a:r>
              <a:rPr lang="cs-CZ" sz="4200" b="1" dirty="0"/>
              <a:t>10 % zaměstnanců</a:t>
            </a:r>
            <a:r>
              <a:rPr lang="cs-CZ" sz="4200" dirty="0"/>
              <a:t> má zkušenost se šikanou na pracovišti (</a:t>
            </a:r>
            <a:r>
              <a:rPr lang="cs-CZ" sz="4200" dirty="0" err="1"/>
              <a:t>Grafton</a:t>
            </a:r>
            <a:r>
              <a:rPr lang="cs-CZ" sz="4200" dirty="0"/>
              <a:t>, 2023).</a:t>
            </a:r>
          </a:p>
          <a:p>
            <a:r>
              <a:rPr lang="cs-CZ" sz="4200" dirty="0"/>
              <a:t>Ve zdravotnictví je prevalence </a:t>
            </a:r>
            <a:r>
              <a:rPr lang="cs-CZ" sz="4200" b="1" dirty="0"/>
              <a:t>výrazně vyšší</a:t>
            </a:r>
            <a:r>
              <a:rPr lang="cs-CZ" sz="4200" dirty="0"/>
              <a:t>: 10–12 % osobní zkušenost, až 79 % negativní akt.</a:t>
            </a:r>
          </a:p>
          <a:p>
            <a:endParaRPr lang="cs-CZ" sz="4200" dirty="0"/>
          </a:p>
          <a:p>
            <a:pPr marL="0" indent="0">
              <a:buNone/>
            </a:pPr>
            <a:r>
              <a:rPr lang="cs-CZ" sz="4200" b="1" dirty="0"/>
              <a:t>Sestry a porodní asistentky – mezinárodní statistiky</a:t>
            </a:r>
          </a:p>
          <a:p>
            <a:r>
              <a:rPr lang="cs-CZ" sz="4200" dirty="0"/>
              <a:t>30–45 % uvádí zkušenost s ponižováním, zastrašováním nebo šikanou.</a:t>
            </a:r>
          </a:p>
          <a:p>
            <a:r>
              <a:rPr lang="cs-CZ" sz="4200" dirty="0"/>
              <a:t>25–38 % studentek ošetřovatelství/porodnictví zažilo šikanu během praxí.</a:t>
            </a:r>
          </a:p>
          <a:p>
            <a:r>
              <a:rPr lang="cs-CZ" sz="4200" dirty="0"/>
              <a:t>RCM (UK): 46 % porodních asistentek uvádí opakované nepřátelské chování v týmu.</a:t>
            </a:r>
          </a:p>
          <a:p>
            <a:pPr marL="0" indent="0">
              <a:buNone/>
            </a:pPr>
            <a:endParaRPr lang="cs-CZ" sz="4200" dirty="0"/>
          </a:p>
          <a:p>
            <a:pPr marL="0" indent="0">
              <a:buNone/>
            </a:pPr>
            <a:endParaRPr lang="cs-CZ" sz="4200" dirty="0"/>
          </a:p>
          <a:p>
            <a:pPr marL="0" indent="0">
              <a:buNone/>
            </a:pPr>
            <a:r>
              <a:rPr lang="cs-CZ" sz="4200" dirty="0"/>
              <a:t>Zdroje: </a:t>
            </a:r>
            <a:r>
              <a:rPr lang="cs-CZ" sz="4200" dirty="0" err="1"/>
              <a:t>Eurofound</a:t>
            </a:r>
            <a:r>
              <a:rPr lang="cs-CZ" sz="4200" dirty="0"/>
              <a:t> EWCS (2016), </a:t>
            </a:r>
            <a:r>
              <a:rPr lang="cs-CZ" sz="4200" dirty="0" err="1"/>
              <a:t>Grafton</a:t>
            </a:r>
            <a:r>
              <a:rPr lang="cs-CZ" sz="4200" dirty="0"/>
              <a:t> </a:t>
            </a:r>
            <a:r>
              <a:rPr lang="cs-CZ" sz="4200" dirty="0" err="1"/>
              <a:t>Recruitment</a:t>
            </a:r>
            <a:r>
              <a:rPr lang="cs-CZ" sz="4200" dirty="0"/>
              <a:t> (2023), Václavíková &amp; Kozáková (2021), </a:t>
            </a:r>
            <a:r>
              <a:rPr lang="cs-CZ" sz="4200" dirty="0" err="1"/>
              <a:t>Laschinger</a:t>
            </a:r>
            <a:r>
              <a:rPr lang="cs-CZ" sz="4200" dirty="0"/>
              <a:t> (2010), RCM </a:t>
            </a:r>
            <a:r>
              <a:rPr lang="cs-CZ" sz="4200" dirty="0" err="1"/>
              <a:t>Bullying</a:t>
            </a:r>
            <a:r>
              <a:rPr lang="cs-CZ" sz="4200" dirty="0"/>
              <a:t> </a:t>
            </a:r>
            <a:r>
              <a:rPr lang="cs-CZ" sz="4200" dirty="0" err="1"/>
              <a:t>Survey</a:t>
            </a:r>
            <a:r>
              <a:rPr lang="cs-CZ" sz="4200" dirty="0"/>
              <a:t> (2020)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6235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lang="cs-CZ"/>
              <a:t>Dopady negativních jevů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0B5A210E-E03D-6C5A-EE6C-D0FC70D5D9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3798952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5400"/>
              <a:t>Prevence na pracovišti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endParaRPr lang="cs-CZ" sz="2100"/>
          </a:p>
          <a:p>
            <a:pPr>
              <a:defRPr sz="2200"/>
            </a:pPr>
            <a:r>
              <a:rPr lang="cs-CZ" sz="2100"/>
              <a:t>Jasná pravidla a etické standardy</a:t>
            </a:r>
          </a:p>
          <a:p>
            <a:pPr>
              <a:defRPr sz="2200"/>
            </a:pPr>
            <a:r>
              <a:rPr lang="cs-CZ" sz="2100"/>
              <a:t>Bezpečné hlášení incidentů – nulová tolerance</a:t>
            </a:r>
          </a:p>
          <a:p>
            <a:pPr>
              <a:defRPr sz="2200"/>
            </a:pPr>
            <a:r>
              <a:rPr lang="cs-CZ" sz="2100"/>
              <a:t>Podpora: supervize, mentoring, týmová komunikace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71849F-79DC-A63B-65DC-B1915BD1C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Teoretické modely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2CBDC8-CC7E-FBB8-7B82-81B52A79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/>
              <a:t>Maslach</a:t>
            </a:r>
            <a:r>
              <a:rPr lang="cs-CZ" b="1" dirty="0"/>
              <a:t> &amp; Jackson (1981)</a:t>
            </a:r>
            <a:r>
              <a:rPr lang="cs-CZ" dirty="0"/>
              <a:t> – </a:t>
            </a:r>
            <a:r>
              <a:rPr lang="cs-CZ" dirty="0" err="1"/>
              <a:t>třífaktorový</a:t>
            </a:r>
            <a:r>
              <a:rPr lang="cs-CZ" dirty="0"/>
              <a:t> model</a:t>
            </a:r>
          </a:p>
          <a:p>
            <a:r>
              <a:rPr lang="cs-CZ" b="1" dirty="0"/>
              <a:t>Job </a:t>
            </a:r>
            <a:r>
              <a:rPr lang="cs-CZ" b="1" dirty="0" err="1"/>
              <a:t>Demands</a:t>
            </a:r>
            <a:r>
              <a:rPr lang="cs-CZ" b="1" dirty="0"/>
              <a:t>–</a:t>
            </a:r>
            <a:r>
              <a:rPr lang="cs-CZ" b="1" dirty="0" err="1"/>
              <a:t>Resources</a:t>
            </a:r>
            <a:r>
              <a:rPr lang="cs-CZ" b="1" dirty="0"/>
              <a:t> Model (</a:t>
            </a:r>
            <a:r>
              <a:rPr lang="cs-CZ" b="1" dirty="0" err="1"/>
              <a:t>Demerouti</a:t>
            </a:r>
            <a:r>
              <a:rPr lang="cs-CZ" b="1" dirty="0"/>
              <a:t>, 2001)</a:t>
            </a:r>
            <a:r>
              <a:rPr lang="cs-CZ" dirty="0"/>
              <a:t> – přetížení vs. nedostatek zdrojů</a:t>
            </a:r>
          </a:p>
          <a:p>
            <a:r>
              <a:rPr lang="cs-CZ" b="1" dirty="0" err="1"/>
              <a:t>Conservation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Resources</a:t>
            </a:r>
            <a:r>
              <a:rPr lang="cs-CZ" b="1" dirty="0"/>
              <a:t> </a:t>
            </a:r>
            <a:r>
              <a:rPr lang="cs-CZ" b="1" dirty="0" err="1"/>
              <a:t>Theory</a:t>
            </a:r>
            <a:r>
              <a:rPr lang="cs-CZ" b="1" dirty="0"/>
              <a:t> (</a:t>
            </a:r>
            <a:r>
              <a:rPr lang="cs-CZ" b="1" dirty="0" err="1"/>
              <a:t>Hobfoll</a:t>
            </a:r>
            <a:r>
              <a:rPr lang="cs-CZ" b="1" dirty="0"/>
              <a:t>, 1989)</a:t>
            </a:r>
            <a:r>
              <a:rPr lang="cs-CZ" dirty="0"/>
              <a:t> – ztráta osobních zdrojů</a:t>
            </a:r>
          </a:p>
          <a:p>
            <a:r>
              <a:rPr lang="cs-CZ" b="1" dirty="0" err="1"/>
              <a:t>Transactional</a:t>
            </a:r>
            <a:r>
              <a:rPr lang="cs-CZ" b="1" dirty="0"/>
              <a:t> Model </a:t>
            </a:r>
            <a:r>
              <a:rPr lang="cs-CZ" b="1" dirty="0" err="1"/>
              <a:t>of</a:t>
            </a:r>
            <a:r>
              <a:rPr lang="cs-CZ" b="1" dirty="0"/>
              <a:t> Stress (</a:t>
            </a:r>
            <a:r>
              <a:rPr lang="cs-CZ" b="1" dirty="0" err="1"/>
              <a:t>Lazarus</a:t>
            </a:r>
            <a:r>
              <a:rPr lang="cs-CZ" b="1" dirty="0"/>
              <a:t> &amp; </a:t>
            </a:r>
            <a:r>
              <a:rPr lang="cs-CZ" b="1" dirty="0" err="1"/>
              <a:t>Folkman</a:t>
            </a:r>
            <a:r>
              <a:rPr lang="cs-CZ" b="1" dirty="0"/>
              <a:t>, 1984)</a:t>
            </a:r>
            <a:br>
              <a:rPr lang="cs-CZ" b="1" dirty="0"/>
            </a:b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0326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ABBEA85-D786-A9B2-CFE6-E28E0372D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400" b="1">
                <a:solidFill>
                  <a:srgbClr val="FFFFFF"/>
                </a:solidFill>
              </a:rPr>
              <a:t>1. Maslachův třífaktorový model (Maslach &amp; Jackson, 1981; Maslach et al., 2001)</a:t>
            </a:r>
            <a:endParaRPr lang="cs-CZ" sz="34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Zástupný obsah 2">
            <a:extLst>
              <a:ext uri="{FF2B5EF4-FFF2-40B4-BE49-F238E27FC236}">
                <a16:creationId xmlns:a16="http://schemas.microsoft.com/office/drawing/2014/main" id="{A986185D-E598-9088-97EE-10CF47B4C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cs-CZ" sz="1500" b="1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500" i="1" dirty="0"/>
              <a:t>Nejcitovanější a dodnes dominantní teorie </a:t>
            </a:r>
            <a:r>
              <a:rPr lang="cs-CZ" sz="1500" i="1" dirty="0" err="1"/>
              <a:t>burnout</a:t>
            </a:r>
            <a:r>
              <a:rPr lang="cs-CZ" sz="1500" i="1" dirty="0"/>
              <a:t> syndromu.</a:t>
            </a:r>
            <a:endParaRPr lang="cs-CZ" sz="1500" dirty="0"/>
          </a:p>
          <a:p>
            <a:pPr>
              <a:lnSpc>
                <a:spcPct val="90000"/>
              </a:lnSpc>
            </a:pPr>
            <a:endParaRPr lang="cs-CZ" sz="1500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500" dirty="0"/>
              <a:t>Model říká, že vyhoření se skládá ze tří na sobě částečně nezávislých složek:</a:t>
            </a:r>
          </a:p>
          <a:p>
            <a:pPr marL="0" indent="0">
              <a:lnSpc>
                <a:spcPct val="90000"/>
              </a:lnSpc>
              <a:buNone/>
            </a:pPr>
            <a:endParaRPr lang="cs-CZ" sz="1500" b="1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500" b="1" dirty="0"/>
              <a:t>a) Emoční vyčerpání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základní a nejčasnější příznak vyhoření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jedinec se cítí „vyprahlý“, bez energie, přetížený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jakákoliv další interakce (např. s pacientkou) se stává stresorem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500" b="1" dirty="0"/>
              <a:t>b) Depersonalizace / cynismus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obranný mechanismus proti přetížení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zdravotník si vytváří emoční odstup od pacientů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projevuje se cynismem, ironií, chladností, lhostejností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běžná věta: „Už mě to nezajímá, udělejte si, co chcete.“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500" b="1" dirty="0"/>
              <a:t>c) Snížené osobní pracovní uspokojení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pocit nízké vlastní kompetence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přesvědčení, že „nic nefunguje, nic nezlepším“</a:t>
            </a:r>
          </a:p>
          <a:p>
            <a:pPr>
              <a:lnSpc>
                <a:spcPct val="90000"/>
              </a:lnSpc>
            </a:pPr>
            <a:r>
              <a:rPr lang="cs-CZ" sz="1500" dirty="0"/>
              <a:t>snižuje se motivace, sebedůvěra i výkonnost</a:t>
            </a:r>
          </a:p>
          <a:p>
            <a:pPr>
              <a:lnSpc>
                <a:spcPct val="90000"/>
              </a:lnSpc>
            </a:pPr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4269983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503E6BB-1C79-78A5-D501-10BE1E6B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400" b="1">
                <a:solidFill>
                  <a:srgbClr val="FFFFFF"/>
                </a:solidFill>
              </a:rPr>
              <a:t>2. Job Demands–Resources Model (JD–R model, Demerouti et al., 2001)</a:t>
            </a:r>
            <a:br>
              <a:rPr lang="cs-CZ" sz="3400" b="1">
                <a:solidFill>
                  <a:srgbClr val="FFFFFF"/>
                </a:solidFill>
              </a:rPr>
            </a:br>
            <a:endParaRPr lang="cs-CZ" sz="34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6DE154-44D0-696B-7D51-F9B59DED0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1800" i="1"/>
              <a:t>Nejpoužívanější moderní model v evropském výzkumu, zejména ve zdravotnictví</a:t>
            </a:r>
            <a:r>
              <a:rPr lang="cs-CZ" sz="180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cs-CZ" sz="1800"/>
          </a:p>
          <a:p>
            <a:pPr marL="0" indent="0">
              <a:lnSpc>
                <a:spcPct val="90000"/>
              </a:lnSpc>
              <a:buNone/>
            </a:pPr>
            <a:r>
              <a:rPr lang="cs-CZ" sz="1800"/>
              <a:t>Model tvrdí, že vznik vyhoření a dalších negativních jevů je výsledkem nerovnováhy mezi:</a:t>
            </a:r>
          </a:p>
          <a:p>
            <a:pPr marL="0" indent="0">
              <a:lnSpc>
                <a:spcPct val="90000"/>
              </a:lnSpc>
              <a:buNone/>
            </a:pPr>
            <a:endParaRPr lang="cs-CZ" sz="1800" b="1"/>
          </a:p>
          <a:p>
            <a:pPr marL="0" indent="0">
              <a:lnSpc>
                <a:spcPct val="90000"/>
              </a:lnSpc>
              <a:buNone/>
            </a:pPr>
            <a:r>
              <a:rPr lang="cs-CZ" sz="1800" b="1"/>
              <a:t>A) Pracovními nároky (Job </a:t>
            </a:r>
            <a:r>
              <a:rPr lang="cs-CZ" sz="1800" b="1" err="1"/>
              <a:t>Demands</a:t>
            </a:r>
            <a:r>
              <a:rPr lang="cs-CZ" sz="1800" b="1"/>
              <a:t>) - </a:t>
            </a:r>
            <a:r>
              <a:rPr lang="cs-CZ" sz="1800"/>
              <a:t>Požadavky, které vyžadují dlouhodobou námahu, časový tlak, noční směny, emoční náročnost (porodnictví!), konflikty s pacienty, kolegy, zodpovědnost za život matky i dítěte, vysoký počet porodů na směně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800"/>
              <a:t>➡️ </a:t>
            </a:r>
            <a:r>
              <a:rPr lang="cs-CZ" sz="1800" i="1"/>
              <a:t>Vede k vyčerpání, pokud nejsou kompenzovány zdroji.</a:t>
            </a:r>
          </a:p>
          <a:p>
            <a:pPr marL="0" indent="0">
              <a:lnSpc>
                <a:spcPct val="90000"/>
              </a:lnSpc>
              <a:buNone/>
            </a:pPr>
            <a:endParaRPr lang="cs-CZ" sz="1800"/>
          </a:p>
          <a:p>
            <a:pPr marL="0" indent="0">
              <a:lnSpc>
                <a:spcPct val="90000"/>
              </a:lnSpc>
              <a:buNone/>
            </a:pPr>
            <a:r>
              <a:rPr lang="cs-CZ" sz="1800" b="1"/>
              <a:t>B) Pracovními zdroji (Job </a:t>
            </a:r>
            <a:r>
              <a:rPr lang="cs-CZ" sz="1800" b="1" err="1"/>
              <a:t>Resources</a:t>
            </a:r>
            <a:r>
              <a:rPr lang="cs-CZ" sz="1800" b="1"/>
              <a:t>) - </a:t>
            </a:r>
            <a:r>
              <a:rPr lang="cs-CZ" sz="1800"/>
              <a:t>Ochranné faktory, které pomáhají zvládat zátěž, podpora kolegů a vedoucího, supervize, intervize, možnost odpočinku, dobrá organizace práce, autonomie při rozhodování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800"/>
              <a:t>➡️ </a:t>
            </a:r>
            <a:r>
              <a:rPr lang="cs-CZ" sz="1800" i="1"/>
              <a:t>Zvyšují motivaci, snižují riziko vyhoření.</a:t>
            </a:r>
            <a:endParaRPr lang="cs-CZ" sz="1800"/>
          </a:p>
          <a:p>
            <a:pPr marL="0" indent="0">
              <a:lnSpc>
                <a:spcPct val="90000"/>
              </a:lnSpc>
              <a:buNone/>
            </a:pPr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3824576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A634ED4-5AC6-FABF-4E81-7D56350F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100" b="1">
                <a:solidFill>
                  <a:srgbClr val="FFFFFF"/>
                </a:solidFill>
              </a:rPr>
              <a:t>3. Conservation of Resources Theory (Hobfoll, 1989; 2001)</a:t>
            </a:r>
            <a:endParaRPr lang="cs-CZ" sz="3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D8FD55-3274-8BFB-72F5-99A7D9968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0" y="591344"/>
            <a:ext cx="5493887" cy="5585619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1800" i="1" dirty="0"/>
              <a:t>Psychologická teorie zaměřená na „boj o zdroje“.</a:t>
            </a:r>
            <a:endParaRPr lang="cs-CZ" sz="1800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dirty="0"/>
              <a:t>Podle </a:t>
            </a:r>
            <a:r>
              <a:rPr lang="cs-CZ" sz="1800" dirty="0" err="1"/>
              <a:t>Hobfolla</a:t>
            </a:r>
            <a:r>
              <a:rPr lang="cs-CZ" sz="1800" dirty="0"/>
              <a:t> lidé usilují o </a:t>
            </a:r>
            <a:r>
              <a:rPr lang="cs-CZ" sz="1800" b="1" dirty="0"/>
              <a:t>získávání, udržování a ochranu osobních zdrojů</a:t>
            </a:r>
            <a:r>
              <a:rPr lang="cs-CZ" sz="1800" dirty="0"/>
              <a:t>, mezi něž patří: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energie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čas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pozornost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společenské uznání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sociální opora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kompetence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samostatnost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sebevědomí</a:t>
            </a:r>
          </a:p>
          <a:p>
            <a:pPr marL="0" indent="0">
              <a:lnSpc>
                <a:spcPct val="90000"/>
              </a:lnSpc>
              <a:buNone/>
            </a:pPr>
            <a:endParaRPr lang="cs-CZ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b="1" dirty="0" err="1"/>
              <a:t>Burnout</a:t>
            </a:r>
            <a:r>
              <a:rPr lang="cs-CZ" sz="1800" b="1" dirty="0"/>
              <a:t> podle této teorie vzniká tehdy, když: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člověk </a:t>
            </a:r>
            <a:r>
              <a:rPr lang="cs-CZ" sz="1800" b="1" dirty="0"/>
              <a:t>dlouhodobě přichází o zdroje</a:t>
            </a:r>
            <a:r>
              <a:rPr lang="cs-CZ" sz="1800" dirty="0"/>
              <a:t> (čas, energii, podporu)</a:t>
            </a:r>
          </a:p>
          <a:p>
            <a:pPr>
              <a:lnSpc>
                <a:spcPct val="90000"/>
              </a:lnSpc>
            </a:pPr>
            <a:r>
              <a:rPr lang="cs-CZ" sz="1800" b="1" dirty="0"/>
              <a:t>nezískává nové</a:t>
            </a:r>
            <a:r>
              <a:rPr lang="cs-CZ" sz="1800" dirty="0"/>
              <a:t>, které by ztráty vyrovnaly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dojde k tzv. </a:t>
            </a:r>
            <a:r>
              <a:rPr lang="cs-CZ" sz="1800" b="1" dirty="0"/>
              <a:t>spirále ztrát</a:t>
            </a:r>
            <a:endParaRPr lang="cs-CZ" sz="1800" dirty="0"/>
          </a:p>
          <a:p>
            <a:pPr marL="457200" lvl="1" indent="0">
              <a:lnSpc>
                <a:spcPct val="90000"/>
              </a:lnSpc>
              <a:buNone/>
            </a:pPr>
            <a:endParaRPr lang="cs-CZ" sz="18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cs-CZ" sz="1800" b="1" dirty="0">
                <a:solidFill>
                  <a:srgbClr val="FF0000"/>
                </a:solidFill>
              </a:rPr>
              <a:t>únava → horší výkon → kritika kolegů → menší opora → další únava</a:t>
            </a:r>
          </a:p>
          <a:p>
            <a:pPr>
              <a:lnSpc>
                <a:spcPct val="90000"/>
              </a:lnSpc>
            </a:pPr>
            <a:endParaRPr lang="cs-CZ" sz="900" dirty="0"/>
          </a:p>
        </p:txBody>
      </p:sp>
    </p:spTree>
    <p:extLst>
      <p:ext uri="{BB962C8B-B14F-4D97-AF65-F5344CB8AC3E}">
        <p14:creationId xmlns:p14="http://schemas.microsoft.com/office/powerpoint/2010/main" val="3768370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DD009D3-2170-92B6-B304-AB1B3C5C2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100" b="1" dirty="0">
                <a:solidFill>
                  <a:srgbClr val="FFFFFF"/>
                </a:solidFill>
              </a:rPr>
              <a:t>4. </a:t>
            </a:r>
            <a:r>
              <a:rPr lang="cs-CZ" sz="3100" b="1" dirty="0" err="1">
                <a:solidFill>
                  <a:srgbClr val="FFFFFF"/>
                </a:solidFill>
              </a:rPr>
              <a:t>Transactional</a:t>
            </a:r>
            <a:r>
              <a:rPr lang="cs-CZ" sz="3100" b="1" dirty="0">
                <a:solidFill>
                  <a:srgbClr val="FFFFFF"/>
                </a:solidFill>
              </a:rPr>
              <a:t> Model </a:t>
            </a:r>
            <a:r>
              <a:rPr lang="cs-CZ" sz="3100" b="1" dirty="0" err="1">
                <a:solidFill>
                  <a:srgbClr val="FFFFFF"/>
                </a:solidFill>
              </a:rPr>
              <a:t>of</a:t>
            </a:r>
            <a:r>
              <a:rPr lang="cs-CZ" sz="3100" b="1" dirty="0">
                <a:solidFill>
                  <a:srgbClr val="FFFFFF"/>
                </a:solidFill>
              </a:rPr>
              <a:t> Stress (</a:t>
            </a:r>
            <a:r>
              <a:rPr lang="cs-CZ" sz="3100" b="1" dirty="0" err="1">
                <a:solidFill>
                  <a:srgbClr val="FFFFFF"/>
                </a:solidFill>
              </a:rPr>
              <a:t>Lazarus</a:t>
            </a:r>
            <a:r>
              <a:rPr lang="cs-CZ" sz="3100" b="1" dirty="0">
                <a:solidFill>
                  <a:srgbClr val="FFFFFF"/>
                </a:solidFill>
              </a:rPr>
              <a:t> &amp; </a:t>
            </a:r>
            <a:r>
              <a:rPr lang="cs-CZ" sz="3100" b="1" dirty="0" err="1">
                <a:solidFill>
                  <a:srgbClr val="FFFFFF"/>
                </a:solidFill>
              </a:rPr>
              <a:t>Folkman</a:t>
            </a:r>
            <a:r>
              <a:rPr lang="cs-CZ" sz="3100" b="1" dirty="0">
                <a:solidFill>
                  <a:srgbClr val="FFFFFF"/>
                </a:solidFill>
              </a:rPr>
              <a:t>, 1984)</a:t>
            </a:r>
            <a:br>
              <a:rPr lang="cs-CZ" sz="3100" b="1" dirty="0">
                <a:solidFill>
                  <a:srgbClr val="FFFFFF"/>
                </a:solidFill>
              </a:rPr>
            </a:br>
            <a:endParaRPr lang="cs-CZ" sz="31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35AC0D-0E52-D1BB-BF68-6D77A8931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1800" i="1" dirty="0"/>
              <a:t>Vysvětluje, proč stejné situace mohou být pro dvě osoby zcela jinak stresující.</a:t>
            </a:r>
            <a:endParaRPr lang="cs-CZ" sz="1800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dirty="0"/>
              <a:t>Model se skládá ze tří klíčových procesů: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800" b="1" dirty="0"/>
              <a:t>A) Primární hodnocení (</a:t>
            </a:r>
            <a:r>
              <a:rPr lang="cs-CZ" sz="1800" b="1" dirty="0" err="1"/>
              <a:t>appraisal</a:t>
            </a:r>
            <a:r>
              <a:rPr lang="cs-CZ" sz="1800" b="1" dirty="0"/>
              <a:t>) - </a:t>
            </a:r>
            <a:r>
              <a:rPr lang="cs-CZ" sz="1800" dirty="0"/>
              <a:t>Jak jedinec posoudí situaci: je to hrozba? výzva? nebo irelevantní podnět?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800" dirty="0"/>
              <a:t>Např. porodní asistentka:</a:t>
            </a:r>
            <a:br>
              <a:rPr lang="cs-CZ" sz="1800" dirty="0"/>
            </a:br>
            <a:r>
              <a:rPr lang="cs-CZ" sz="1800" dirty="0"/>
              <a:t>„Další komplikovaný porod“ → hrozba × výzva</a:t>
            </a:r>
          </a:p>
          <a:p>
            <a:pPr marL="0" indent="0">
              <a:lnSpc>
                <a:spcPct val="90000"/>
              </a:lnSpc>
              <a:buNone/>
            </a:pPr>
            <a:endParaRPr lang="cs-CZ" sz="1800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b="1" dirty="0"/>
              <a:t>B) Sekundární hodnocení: </a:t>
            </a:r>
            <a:r>
              <a:rPr lang="cs-CZ" sz="1800" dirty="0"/>
              <a:t>Hodnocení vlastních schopností situaci zvládnout: mám dost zkušeností? je tu kolega, který mě podpoří? mám kontrolu nad rozhodnutím?</a:t>
            </a:r>
          </a:p>
          <a:p>
            <a:pPr marL="0" indent="0">
              <a:lnSpc>
                <a:spcPct val="90000"/>
              </a:lnSpc>
              <a:buNone/>
            </a:pPr>
            <a:endParaRPr lang="cs-CZ" sz="1800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b="1" dirty="0"/>
              <a:t>C) </a:t>
            </a:r>
            <a:r>
              <a:rPr lang="cs-CZ" sz="1800" b="1" dirty="0" err="1"/>
              <a:t>Coping</a:t>
            </a:r>
            <a:r>
              <a:rPr lang="cs-CZ" sz="1800" b="1" dirty="0"/>
              <a:t>: </a:t>
            </a:r>
            <a:r>
              <a:rPr lang="cs-CZ" sz="1800" dirty="0"/>
              <a:t>Strategie zvládání situace: problémově orientovaný </a:t>
            </a:r>
            <a:r>
              <a:rPr lang="cs-CZ" sz="1800" dirty="0" err="1"/>
              <a:t>coping</a:t>
            </a:r>
            <a:r>
              <a:rPr lang="cs-CZ" sz="1800" dirty="0"/>
              <a:t>, emočně orientovaný </a:t>
            </a:r>
            <a:r>
              <a:rPr lang="cs-CZ" sz="1800" dirty="0" err="1"/>
              <a:t>coping</a:t>
            </a:r>
            <a:r>
              <a:rPr lang="cs-CZ" sz="1800" dirty="0"/>
              <a:t>, vyhýbavý </a:t>
            </a:r>
            <a:r>
              <a:rPr lang="cs-CZ" sz="1800" dirty="0" err="1"/>
              <a:t>coping</a:t>
            </a:r>
            <a:endParaRPr lang="cs-CZ" sz="1800" dirty="0"/>
          </a:p>
          <a:p>
            <a:pPr marL="0" indent="0">
              <a:lnSpc>
                <a:spcPct val="90000"/>
              </a:lnSpc>
              <a:buNone/>
            </a:pPr>
            <a:endParaRPr lang="cs-CZ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cs-CZ" sz="1800" b="1" dirty="0"/>
              <a:t>Jak to souvisí s vyhořením?</a:t>
            </a:r>
          </a:p>
          <a:p>
            <a:pPr>
              <a:lnSpc>
                <a:spcPct val="90000"/>
              </a:lnSpc>
            </a:pPr>
            <a:r>
              <a:rPr lang="cs-CZ" sz="1800" dirty="0"/>
              <a:t>Pokud stres převyšuje kapacity jedince a </a:t>
            </a:r>
            <a:r>
              <a:rPr lang="cs-CZ" sz="1800" dirty="0" err="1"/>
              <a:t>copingové</a:t>
            </a:r>
            <a:r>
              <a:rPr lang="cs-CZ" sz="1800" dirty="0"/>
              <a:t> strategie selhávají, vzniká chronické přetížení → </a:t>
            </a:r>
            <a:r>
              <a:rPr lang="cs-CZ" sz="1800" dirty="0" err="1"/>
              <a:t>burnout</a:t>
            </a:r>
            <a:r>
              <a:rPr lang="cs-CZ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510078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0419F65-3BDF-48DA-8AEC-50EA6ECFFBF8}">
  <we:reference id="WA200007130" version="1.0.0.1" store="Omex" storeType="OMEX"/>
  <we:alternateReferences>
    <we:reference id="WA200007130" version="1.0.0.1" store="WA200007130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2907</Words>
  <Application>Microsoft Office PowerPoint</Application>
  <PresentationFormat>Předvádění na obrazovce (4:3)</PresentationFormat>
  <Paragraphs>513</Paragraphs>
  <Slides>44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44</vt:i4>
      </vt:variant>
    </vt:vector>
  </HeadingPairs>
  <TitlesOfParts>
    <vt:vector size="48" baseType="lpstr">
      <vt:lpstr>Aptos</vt:lpstr>
      <vt:lpstr>Arial</vt:lpstr>
      <vt:lpstr>Calibri</vt:lpstr>
      <vt:lpstr>Office Theme</vt:lpstr>
      <vt:lpstr>Negativní jevy na pracovišti – </vt:lpstr>
      <vt:lpstr>Vymezení pojmu „negativní jevy“</vt:lpstr>
      <vt:lpstr>Syndrom vyhoření (Burnout), 1974, americký psychiatr H. J. Freudenberger  </vt:lpstr>
      <vt:lpstr>statistiky</vt:lpstr>
      <vt:lpstr>Teoretické modely</vt:lpstr>
      <vt:lpstr>1. Maslachův třífaktorový model (Maslach &amp; Jackson, 1981; Maslach et al., 2001)</vt:lpstr>
      <vt:lpstr>2. Job Demands–Resources Model (JD–R model, Demerouti et al., 2001) </vt:lpstr>
      <vt:lpstr>3. Conservation of Resources Theory (Hobfoll, 1989; 2001)</vt:lpstr>
      <vt:lpstr>4. Transactional Model of Stress (Lazarus &amp; Folkman, 1984) </vt:lpstr>
      <vt:lpstr>5. Model „Abusive Supervision“ (Tepper, 2000)</vt:lpstr>
      <vt:lpstr>6. Socioekologický model pracovního násilí (WHO, 2020)</vt:lpstr>
      <vt:lpstr>FÁZE PODLE FREUDENBERGERA A NORTH (1985)</vt:lpstr>
      <vt:lpstr>FÁZE VZTAŽENÉ KE ZDRAVOTNÍKŮM (model pro pomáhající profesem, Pines, Aronson (1988)</vt:lpstr>
      <vt:lpstr>Burnout – příznaky</vt:lpstr>
      <vt:lpstr>Vyhoření u zdravotníků v ČR</vt:lpstr>
      <vt:lpstr>Psychické potíže související s vyhořením</vt:lpstr>
      <vt:lpstr>Workoholismus</vt:lpstr>
      <vt:lpstr>Workoholismus v ČR (kontext pro zdravotníky) </vt:lpstr>
      <vt:lpstr>Definice workoholismu</vt:lpstr>
      <vt:lpstr>Zařazení mezi návykové poruchy</vt:lpstr>
      <vt:lpstr>Co workoholismus není</vt:lpstr>
      <vt:lpstr>Typy workoholismu</vt:lpstr>
      <vt:lpstr>Typy workoholismu</vt:lpstr>
      <vt:lpstr>Typy workoholismu</vt:lpstr>
      <vt:lpstr>Charakteristiky workoholika  Griffiths (2005), Schaufeli (2010) </vt:lpstr>
      <vt:lpstr>Workoholismus vs. work engagement Schaufeli &amp; Bakker (2004)</vt:lpstr>
      <vt:lpstr>Rizikové faktory workoholismu</vt:lpstr>
      <vt:lpstr>Workoholismus ve zdravotnictví / porodnictví </vt:lpstr>
      <vt:lpstr>Mobbing a Bossing – definice</vt:lpstr>
      <vt:lpstr>Statistiky (2024–2025)</vt:lpstr>
      <vt:lpstr>MOBBING A BOSSING Leymann, H. (1996). Mobbing and psychological terror at workplaces. </vt:lpstr>
      <vt:lpstr>Bossing Tepper, B. (2000). Consequences of abusive supervision. </vt:lpstr>
      <vt:lpstr>Staffing</vt:lpstr>
      <vt:lpstr>Typy mobbingu (podle směru a mechanismu)</vt:lpstr>
      <vt:lpstr>Typy mobbingu (podle směru a mechanismu)</vt:lpstr>
      <vt:lpstr>Typologie obětí mobbingu (zdravotnictví má specifické rizikové skupiny) Einarsen et al. (2011) </vt:lpstr>
      <vt:lpstr>Typologie mobbérů / bosserů Zapf, D. (1999)</vt:lpstr>
      <vt:lpstr>Fáze mobbingu Leymann (1996); Einarsen (2011)</vt:lpstr>
      <vt:lpstr>Specifika mobbingu v prostředí zdravotnictví Laschinger (2010), RCM Bullying Survey (2020) </vt:lpstr>
      <vt:lpstr>Prevence – individuální a organizační WHO, 2020; NICE Guidelines; RCM Recommendations</vt:lpstr>
      <vt:lpstr>Jak postupovat při mobbingu / bossingu</vt:lpstr>
      <vt:lpstr>Statistiky – EU, ČR, zdravotnictví, porodní asistentky </vt:lpstr>
      <vt:lpstr>Dopady negativních jevů</vt:lpstr>
      <vt:lpstr>Prevence na pracovišti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Emrova, Lenka</cp:lastModifiedBy>
  <cp:revision>7</cp:revision>
  <dcterms:created xsi:type="dcterms:W3CDTF">2013-01-27T09:14:16Z</dcterms:created>
  <dcterms:modified xsi:type="dcterms:W3CDTF">2025-11-19T19:07:35Z</dcterms:modified>
  <cp:category/>
</cp:coreProperties>
</file>