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3"/>
  </p:notesMasterIdLst>
  <p:sldIdLst>
    <p:sldId id="1135" r:id="rId2"/>
    <p:sldId id="327" r:id="rId3"/>
    <p:sldId id="1136" r:id="rId4"/>
    <p:sldId id="1137" r:id="rId5"/>
    <p:sldId id="328" r:id="rId6"/>
    <p:sldId id="1138" r:id="rId7"/>
    <p:sldId id="1139" r:id="rId8"/>
    <p:sldId id="1140" r:id="rId9"/>
    <p:sldId id="582" r:id="rId10"/>
    <p:sldId id="583" r:id="rId11"/>
    <p:sldId id="587" r:id="rId12"/>
    <p:sldId id="591" r:id="rId13"/>
    <p:sldId id="597" r:id="rId14"/>
    <p:sldId id="598" r:id="rId15"/>
    <p:sldId id="599" r:id="rId16"/>
    <p:sldId id="1141" r:id="rId17"/>
    <p:sldId id="1145" r:id="rId18"/>
    <p:sldId id="1147" r:id="rId19"/>
    <p:sldId id="1144" r:id="rId20"/>
    <p:sldId id="1026" r:id="rId21"/>
    <p:sldId id="1027" r:id="rId22"/>
    <p:sldId id="1040" r:id="rId23"/>
    <p:sldId id="1041" r:id="rId24"/>
    <p:sldId id="1028" r:id="rId25"/>
    <p:sldId id="1035" r:id="rId26"/>
    <p:sldId id="1030" r:id="rId27"/>
    <p:sldId id="1148" r:id="rId28"/>
    <p:sldId id="1031" r:id="rId29"/>
    <p:sldId id="1032" r:id="rId30"/>
    <p:sldId id="1033" r:id="rId31"/>
    <p:sldId id="1034" r:id="rId32"/>
    <p:sldId id="1036" r:id="rId33"/>
    <p:sldId id="1037" r:id="rId34"/>
    <p:sldId id="1038" r:id="rId35"/>
    <p:sldId id="1039" r:id="rId36"/>
    <p:sldId id="1149" r:id="rId37"/>
    <p:sldId id="1150" r:id="rId38"/>
    <p:sldId id="1151" r:id="rId39"/>
    <p:sldId id="1152" r:id="rId40"/>
    <p:sldId id="1153" r:id="rId41"/>
    <p:sldId id="1154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8" autoAdjust="0"/>
    <p:restoredTop sz="94660"/>
  </p:normalViewPr>
  <p:slideViewPr>
    <p:cSldViewPr snapToGrid="0">
      <p:cViewPr varScale="1">
        <p:scale>
          <a:sx n="71" d="100"/>
          <a:sy n="71" d="100"/>
        </p:scale>
        <p:origin x="85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78B80-839C-47C5-AA17-09EA05368610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3CDD5-299B-4CEB-A4F5-84266B39B0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73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55078D-FC06-4392-A5C6-58AAA90D76E1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71838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1C62FD-3288-45F1-BD68-B0A3D4DEAEE8}" type="slidenum">
              <a:rPr lang="cs-CZ" altLang="cs-CZ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cs-CZ" altLang="cs-CZ">
              <a:latin typeface="Arial" charset="0"/>
              <a:cs typeface="Arial" charset="0"/>
            </a:endParaRPr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2541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FCF862B-6CC2-EDAD-D91A-691EA3DE0B5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A6DE17-AD7A-ABAF-DDDC-8E9006BFA61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B9140F7-9561-2D88-E061-8E9EDF0B01F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77A14B6D-80D1-477C-9112-6CD61CE096D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53192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F2914-5A33-4562-9D84-212E2806D34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5938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z/url?sa=i&amp;rct=j&amp;q=&amp;esrc=s&amp;source=images&amp;cd=&amp;cad=rja&amp;uact=8&amp;ved=0ahUKEwiM0KK5zofQAhVTnRQKHZ9VDbMQjRwIBw&amp;url=http://slideplayer.cz/slide/3635127/&amp;psig=AFQjCNFcIxR3QfNzOzUt-uX1vT3X9wJU1g&amp;ust=1478090515383784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slideplayer.cz/slide/3165574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7284B9-5C8D-9F15-A8AE-E12A968D6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C4A9B5B-39A7-BCCE-483D-AF884EC0D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5. přednáška, </a:t>
            </a:r>
          </a:p>
          <a:p>
            <a:r>
              <a:rPr lang="cs-CZ" dirty="0"/>
              <a:t>PhDr. Lenka Emrová, Ph.D.</a:t>
            </a:r>
          </a:p>
        </p:txBody>
      </p:sp>
    </p:spTree>
    <p:extLst>
      <p:ext uri="{BB962C8B-B14F-4D97-AF65-F5344CB8AC3E}">
        <p14:creationId xmlns:p14="http://schemas.microsoft.com/office/powerpoint/2010/main" val="175644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Schopnosti</a:t>
            </a:r>
          </a:p>
        </p:txBody>
      </p:sp>
      <p:sp>
        <p:nvSpPr>
          <p:cNvPr id="148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dirty="0"/>
              <a:t>Jsou kognitivní vlastnosti osobnosti</a:t>
            </a:r>
          </a:p>
          <a:p>
            <a:pPr>
              <a:lnSpc>
                <a:spcPct val="9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Obecné a trvalé předpoklady </a:t>
            </a:r>
            <a:r>
              <a:rPr lang="cs-CZ" altLang="cs-CZ" dirty="0"/>
              <a:t>pro získávání vědomostí a dovedností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Aktuálně se projevují poznávacími procesy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Jsou předpokladem výkonu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Vznikají učením na základě </a:t>
            </a:r>
            <a:r>
              <a:rPr lang="cs-CZ" altLang="cs-CZ" b="1" dirty="0">
                <a:solidFill>
                  <a:srgbClr val="0070C0"/>
                </a:solidFill>
              </a:rPr>
              <a:t>vloh</a:t>
            </a:r>
            <a:r>
              <a:rPr lang="cs-CZ" altLang="cs-CZ" b="1" dirty="0">
                <a:solidFill>
                  <a:srgbClr val="FFFF00"/>
                </a:solidFill>
              </a:rPr>
              <a:t> </a:t>
            </a:r>
            <a:r>
              <a:rPr lang="cs-CZ" altLang="cs-CZ" dirty="0"/>
              <a:t>(biologický vrozený předpoklad pro utváření schopností)</a:t>
            </a:r>
          </a:p>
          <a:p>
            <a:pPr>
              <a:lnSpc>
                <a:spcPct val="9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Obecné = inteligence</a:t>
            </a:r>
          </a:p>
          <a:p>
            <a:pPr>
              <a:lnSpc>
                <a:spcPct val="9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Speciální – umělecké, sportovní, řečnické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b="1" dirty="0">
              <a:solidFill>
                <a:srgbClr val="0070C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b="1" dirty="0">
                <a:solidFill>
                  <a:srgbClr val="0070C0"/>
                </a:solidFill>
              </a:rPr>
              <a:t>		Jaké speciální schopnosti potřebuje mít porodní 							asistentka?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endParaRPr lang="cs-CZ" altLang="cs-CZ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Posuzování  schopností –</a:t>
            </a:r>
            <a:br>
              <a:rPr lang="cs-CZ" sz="4000" dirty="0"/>
            </a:br>
            <a:r>
              <a:rPr lang="cs-CZ" sz="4000" dirty="0"/>
              <a:t> </a:t>
            </a:r>
            <a:r>
              <a:rPr lang="cs-CZ" sz="4000" dirty="0">
                <a:solidFill>
                  <a:srgbClr val="0070C0"/>
                </a:solidFill>
              </a:rPr>
              <a:t>inteligence IQ</a:t>
            </a:r>
          </a:p>
        </p:txBody>
      </p:sp>
      <p:sp>
        <p:nvSpPr>
          <p:cNvPr id="149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Schopnost správně  (rychle a přesně vnímat, myslet a reagovat). Soubor schopností: verbální, neverbální, numerická</a:t>
            </a:r>
          </a:p>
          <a:p>
            <a:r>
              <a:rPr lang="cs-CZ" altLang="cs-CZ" dirty="0"/>
              <a:t>Vrozená – neverbální složka inteligence 80%</a:t>
            </a:r>
          </a:p>
          <a:p>
            <a:r>
              <a:rPr lang="cs-CZ" altLang="cs-CZ" dirty="0"/>
              <a:t>Získaná – naučená, verbální – 20%</a:t>
            </a:r>
          </a:p>
          <a:p>
            <a:pPr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4"/>
          <p:cNvSpPr>
            <a:spLocks noGrp="1" noChangeArrowheads="1"/>
          </p:cNvSpPr>
          <p:nvPr>
            <p:ph type="title"/>
          </p:nvPr>
        </p:nvSpPr>
        <p:spPr>
          <a:xfrm>
            <a:off x="1763714" y="188913"/>
            <a:ext cx="7500937" cy="1320800"/>
          </a:xfrm>
        </p:spPr>
        <p:txBody>
          <a:bodyPr/>
          <a:lstStyle/>
          <a:p>
            <a:r>
              <a:rPr lang="cs-CZ"/>
              <a:t>Pásma inteligenčního kvocientu</a:t>
            </a:r>
          </a:p>
        </p:txBody>
      </p:sp>
      <p:graphicFrame>
        <p:nvGraphicFramePr>
          <p:cNvPr id="10384" name="Group 144"/>
          <p:cNvGraphicFramePr>
            <a:graphicFrameLocks noGrp="1"/>
          </p:cNvGraphicFramePr>
          <p:nvPr>
            <p:ph idx="1"/>
          </p:nvPr>
        </p:nvGraphicFramePr>
        <p:xfrm>
          <a:off x="2135188" y="1196975"/>
          <a:ext cx="8229600" cy="5440364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Pásmo IQ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Název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zastoupení v populaci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Nad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Vysoký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– 130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110 - 120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nadprůměr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90 - 110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80 - 90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 – 80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Výrazný podprůměr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50 - 70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Lehká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35 - 50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Středně 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20 - 35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Těžká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0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Pod 20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Hluboká mentální retardace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0580" name="AutoShape 73"/>
          <p:cNvSpPr>
            <a:spLocks/>
          </p:cNvSpPr>
          <p:nvPr/>
        </p:nvSpPr>
        <p:spPr bwMode="auto">
          <a:xfrm>
            <a:off x="7896225" y="4221163"/>
            <a:ext cx="215900" cy="2087562"/>
          </a:xfrm>
          <a:prstGeom prst="rightBrace">
            <a:avLst>
              <a:gd name="adj1" fmla="val 80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150581" name="Text Box 74"/>
          <p:cNvSpPr txBox="1">
            <a:spLocks noChangeArrowheads="1"/>
          </p:cNvSpPr>
          <p:nvPr/>
        </p:nvSpPr>
        <p:spPr bwMode="auto">
          <a:xfrm>
            <a:off x="8380413" y="4960938"/>
            <a:ext cx="5196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altLang="cs-CZ"/>
              <a:t>2 %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Temperament</a:t>
            </a:r>
          </a:p>
        </p:txBody>
      </p:sp>
      <p:sp>
        <p:nvSpPr>
          <p:cNvPr id="151554" name="Rectangle 3"/>
          <p:cNvSpPr>
            <a:spLocks noGrp="1" noChangeArrowheads="1"/>
          </p:cNvSpPr>
          <p:nvPr>
            <p:ph idx="1"/>
          </p:nvPr>
        </p:nvSpPr>
        <p:spPr>
          <a:xfrm>
            <a:off x="1088315" y="2073537"/>
            <a:ext cx="82296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Emocionální psychická vlastnost</a:t>
            </a:r>
          </a:p>
          <a:p>
            <a:pPr>
              <a:lnSpc>
                <a:spcPct val="80000"/>
              </a:lnSpc>
            </a:pPr>
            <a:r>
              <a:rPr lang="cs-CZ" altLang="cs-CZ" dirty="0"/>
              <a:t>Soubor vlastností, které se projevují způsobem vzniku, délky trvání, průběhu citových procesů a jejich výrazu</a:t>
            </a:r>
          </a:p>
          <a:p>
            <a:pPr lvl="1">
              <a:lnSpc>
                <a:spcPct val="8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80% zděděné</a:t>
            </a:r>
            <a:r>
              <a:rPr lang="cs-CZ" altLang="cs-CZ" dirty="0"/>
              <a:t>: autismus, aktivita, plachost, dominance, vzrušivost, vzteklost, extroverze, labilita</a:t>
            </a:r>
          </a:p>
          <a:p>
            <a:pPr lvl="1">
              <a:lnSpc>
                <a:spcPct val="80000"/>
              </a:lnSpc>
            </a:pPr>
            <a:r>
              <a:rPr lang="cs-CZ" altLang="cs-CZ" b="1" dirty="0">
                <a:solidFill>
                  <a:srgbClr val="0070C0"/>
                </a:solidFill>
              </a:rPr>
              <a:t>Částečně vrozené: </a:t>
            </a:r>
            <a:r>
              <a:rPr lang="cs-CZ" altLang="cs-CZ" dirty="0"/>
              <a:t>agresivita, empatie, deprese, úzkosti, zvědavost,</a:t>
            </a:r>
          </a:p>
          <a:p>
            <a:pPr>
              <a:lnSpc>
                <a:spcPct val="80000"/>
              </a:lnSpc>
            </a:pPr>
            <a:r>
              <a:rPr lang="cs-CZ" altLang="cs-CZ" dirty="0"/>
              <a:t>Co ovlivňuje temperament: podněty, možnost si hrát, možnost vyjadřovat afekty, přítomnost rodičů, přítomnost dalších dětí, přirozené vyjadřování emocí v rodině, míra kontroly – meze, disciplína</a:t>
            </a:r>
          </a:p>
          <a:p>
            <a:pPr>
              <a:lnSpc>
                <a:spcPct val="80000"/>
              </a:lnSpc>
            </a:pPr>
            <a:r>
              <a:rPr lang="cs-CZ" altLang="cs-CZ" dirty="0"/>
              <a:t>Částečně se mění i v průběhu vývoje – manifestní, latentní</a:t>
            </a:r>
          </a:p>
          <a:p>
            <a:pPr>
              <a:lnSpc>
                <a:spcPct val="80000"/>
              </a:lnSpc>
            </a:pPr>
            <a:endParaRPr lang="cs-CZ" altLang="cs-CZ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115888"/>
            <a:ext cx="7345362" cy="1320800"/>
          </a:xfrm>
        </p:spPr>
        <p:txBody>
          <a:bodyPr>
            <a:normAutofit fontScale="90000"/>
          </a:bodyPr>
          <a:lstStyle/>
          <a:p>
            <a:r>
              <a:rPr lang="cs-CZ" sz="4000"/>
              <a:t>Druhy temperamentů od raných Řeků po dnešní dobu</a:t>
            </a:r>
          </a:p>
        </p:txBody>
      </p:sp>
      <p:graphicFrame>
        <p:nvGraphicFramePr>
          <p:cNvPr id="14449" name="Group 113"/>
          <p:cNvGraphicFramePr>
            <a:graphicFrameLocks noGrp="1"/>
          </p:cNvGraphicFramePr>
          <p:nvPr>
            <p:ph idx="1"/>
          </p:nvPr>
        </p:nvGraphicFramePr>
        <p:xfrm>
          <a:off x="1703388" y="1444626"/>
          <a:ext cx="8352928" cy="5139111"/>
        </p:xfrm>
        <a:graphic>
          <a:graphicData uri="http://schemas.openxmlformats.org/drawingml/2006/table">
            <a:tbl>
              <a:tblPr/>
              <a:tblGrid>
                <a:gridCol w="1670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9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0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4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zdroj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mytologie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vzduch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oheň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země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Hippokrates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melancholik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cholerik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flegmatik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sangvinik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I.P. Pavlov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slabý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 nevyrovnaný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nepohyblivý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Silný, vyrovnaný, pohyblivý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H. Eysenck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introvert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Stabilní extrovert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Kretschmer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asthenický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atletický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pyknický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Jung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vnímavý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Myers, Briggs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Ex/In 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Smyslový/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Intuitivní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Myslící/Citový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Pozorující/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usuzující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Sociální styly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expresivní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vedoucí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analytický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přátelský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Blanchard</a:t>
                      </a:r>
                    </a:p>
                  </a:txBody>
                  <a:tcPr marL="96520" marR="96520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delegující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ovlivňující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účasný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směňující</a:t>
                      </a:r>
                    </a:p>
                  </a:txBody>
                  <a:tcPr marL="96520" marR="96520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ChangeArrowheads="1"/>
          </p:cNvSpPr>
          <p:nvPr>
            <p:ph type="title"/>
          </p:nvPr>
        </p:nvSpPr>
        <p:spPr>
          <a:xfrm>
            <a:off x="504906" y="417244"/>
            <a:ext cx="9603275" cy="1049235"/>
          </a:xfrm>
        </p:spPr>
        <p:txBody>
          <a:bodyPr/>
          <a:lstStyle/>
          <a:p>
            <a:r>
              <a:rPr lang="cs-CZ" dirty="0"/>
              <a:t>Charakter</a:t>
            </a:r>
          </a:p>
        </p:txBody>
      </p:sp>
      <p:sp>
        <p:nvSpPr>
          <p:cNvPr id="15360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057126"/>
            <a:ext cx="8229600" cy="4997450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sz="1900" dirty="0" err="1"/>
              <a:t>Nonkognitivní</a:t>
            </a:r>
            <a:r>
              <a:rPr lang="cs-CZ" altLang="cs-CZ" sz="1900" dirty="0"/>
              <a:t> vlastnost osobnosti, která se projevuje v jednání člověka</a:t>
            </a:r>
          </a:p>
          <a:p>
            <a:r>
              <a:rPr lang="cs-CZ" sz="1900" dirty="0"/>
              <a:t>Složky charakteru:</a:t>
            </a:r>
          </a:p>
          <a:p>
            <a:pPr lvl="1"/>
            <a:r>
              <a:rPr lang="cs-CZ" sz="1900" b="1" dirty="0"/>
              <a:t>Mravní hodnoty</a:t>
            </a:r>
            <a:r>
              <a:rPr lang="cs-CZ" sz="1900" dirty="0"/>
              <a:t> (poctivost, empatie, úcta, zodpovědnost)</a:t>
            </a:r>
          </a:p>
          <a:p>
            <a:pPr lvl="1"/>
            <a:r>
              <a:rPr lang="cs-CZ" sz="1900" b="1" dirty="0"/>
              <a:t>Volní vlastnosti</a:t>
            </a:r>
            <a:r>
              <a:rPr lang="cs-CZ" sz="1900" dirty="0"/>
              <a:t> (sebeovládání, vytrvalost, rozhodnost)</a:t>
            </a:r>
            <a:endParaRPr lang="cs-CZ" altLang="cs-CZ" sz="1900" dirty="0"/>
          </a:p>
          <a:p>
            <a:r>
              <a:rPr lang="cs-CZ" altLang="cs-CZ" sz="1900" dirty="0"/>
              <a:t>Projevuje se ve vztazích člověka ke skutečnosti:</a:t>
            </a:r>
          </a:p>
          <a:p>
            <a:pPr lvl="2"/>
            <a:r>
              <a:rPr lang="cs-CZ" altLang="cs-CZ" sz="1900" b="1" dirty="0">
                <a:solidFill>
                  <a:schemeClr val="folHlink"/>
                </a:solidFill>
                <a:highlight>
                  <a:srgbClr val="FFFF00"/>
                </a:highlight>
              </a:rPr>
              <a:t>Vztahy k práci, činnosti</a:t>
            </a:r>
            <a:r>
              <a:rPr lang="cs-CZ" altLang="cs-CZ" sz="1900" dirty="0">
                <a:highlight>
                  <a:srgbClr val="FFFF00"/>
                </a:highlight>
              </a:rPr>
              <a:t> </a:t>
            </a:r>
            <a:r>
              <a:rPr lang="cs-CZ" altLang="cs-CZ" sz="1900" dirty="0"/>
              <a:t>– pracovitost, lenost, svědomitost, pečlivost, vytrvalost, odpovědnost</a:t>
            </a:r>
          </a:p>
          <a:p>
            <a:pPr lvl="2"/>
            <a:r>
              <a:rPr lang="cs-CZ" altLang="cs-CZ" sz="1900" b="1" dirty="0">
                <a:solidFill>
                  <a:schemeClr val="folHlink"/>
                </a:solidFill>
                <a:highlight>
                  <a:srgbClr val="FFFF00"/>
                </a:highlight>
              </a:rPr>
              <a:t>Vztahy k lidem</a:t>
            </a:r>
            <a:r>
              <a:rPr lang="cs-CZ" altLang="cs-CZ" sz="1900" dirty="0">
                <a:highlight>
                  <a:srgbClr val="FFFF00"/>
                </a:highlight>
              </a:rPr>
              <a:t> </a:t>
            </a:r>
            <a:r>
              <a:rPr lang="cs-CZ" altLang="cs-CZ" sz="1900" dirty="0"/>
              <a:t>– uctivost, vulgárnost, věrnost, takt</a:t>
            </a:r>
          </a:p>
          <a:p>
            <a:pPr lvl="2"/>
            <a:r>
              <a:rPr lang="cs-CZ" altLang="cs-CZ" sz="1900" b="1" dirty="0">
                <a:solidFill>
                  <a:schemeClr val="folHlink"/>
                </a:solidFill>
                <a:highlight>
                  <a:srgbClr val="FFFF00"/>
                </a:highlight>
              </a:rPr>
              <a:t>Vztahy k sobě samému</a:t>
            </a:r>
            <a:r>
              <a:rPr lang="cs-CZ" altLang="cs-CZ" sz="1900" dirty="0">
                <a:highlight>
                  <a:srgbClr val="FFFF00"/>
                </a:highlight>
              </a:rPr>
              <a:t> </a:t>
            </a:r>
            <a:r>
              <a:rPr lang="cs-CZ" altLang="cs-CZ" sz="1900" dirty="0"/>
              <a:t>– lhostejnost, namyšlenost, skromnost, náročnost, sebeláska</a:t>
            </a:r>
          </a:p>
          <a:p>
            <a:pPr lvl="2"/>
            <a:r>
              <a:rPr lang="cs-CZ" altLang="cs-CZ" sz="1900" b="1" dirty="0">
                <a:solidFill>
                  <a:schemeClr val="folHlink"/>
                </a:solidFill>
                <a:highlight>
                  <a:srgbClr val="FFFF00"/>
                </a:highlight>
              </a:rPr>
              <a:t>Vztahy k věcem</a:t>
            </a:r>
            <a:r>
              <a:rPr lang="cs-CZ" altLang="cs-CZ" sz="1900" dirty="0">
                <a:highlight>
                  <a:srgbClr val="FFFF00"/>
                </a:highlight>
              </a:rPr>
              <a:t> </a:t>
            </a:r>
            <a:r>
              <a:rPr lang="cs-CZ" altLang="cs-CZ" sz="1900" dirty="0"/>
              <a:t>– šetrnost, hrabivost, </a:t>
            </a:r>
            <a:r>
              <a:rPr lang="cs-CZ" altLang="cs-CZ" sz="1900" dirty="0" err="1"/>
              <a:t>ohleduplnost,nedbalost</a:t>
            </a:r>
            <a:r>
              <a:rPr lang="cs-CZ" altLang="cs-CZ" sz="1900" dirty="0"/>
              <a:t>, povrchnost</a:t>
            </a:r>
          </a:p>
          <a:p>
            <a:r>
              <a:rPr lang="cs-CZ" altLang="cs-CZ" sz="1900" dirty="0"/>
              <a:t>Získaná</a:t>
            </a:r>
          </a:p>
          <a:p>
            <a:r>
              <a:rPr lang="cs-CZ" sz="1900" dirty="0"/>
              <a:t>Utváření charakteru – vliv rodiny, školy, profesního prostředí, vzorů.</a:t>
            </a:r>
          </a:p>
          <a:p>
            <a:endParaRPr lang="cs-CZ" alt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3BEE8-E3C6-4E21-4F1B-FB9AD0D79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B10DF0A-5B77-D6BF-D64A-3EF504D1D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panose="020B0604020202020204" pitchFamily="34" charset="0"/>
              </a:rPr>
              <a:t>Definice: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vnitřní síla, která nás vede k určitému jednání.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panose="020B0604020202020204" pitchFamily="34" charset="0"/>
              </a:rPr>
              <a:t>Druhy motivace:</a:t>
            </a: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00050" lvl="1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panose="020B0604020202020204" pitchFamily="34" charset="0"/>
              </a:rPr>
              <a:t>Vnitřní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(smysl práce, uspokojení, potřeba pomoci druhým)</a:t>
            </a:r>
          </a:p>
          <a:p>
            <a:pPr marL="400050" lvl="1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b="1" dirty="0">
                <a:solidFill>
                  <a:schemeClr val="tx1"/>
                </a:solidFill>
                <a:latin typeface="Arial" panose="020B0604020202020204" pitchFamily="34" charset="0"/>
              </a:rPr>
              <a:t>Vnější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(mzda, uznání, status, tlak okolí)</a:t>
            </a:r>
          </a:p>
          <a:p>
            <a:pPr marL="400050" lvl="1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400050" lvl="1" indent="0" eaLnBrk="0" hangingPunct="0">
              <a:spcBef>
                <a:spcPct val="0"/>
              </a:spcBef>
              <a:buClrTx/>
              <a:buSzTx/>
              <a:buNone/>
            </a:pPr>
            <a:endParaRPr lang="cs-CZ" altLang="cs-CZ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Základní teorie:</a:t>
            </a:r>
          </a:p>
          <a:p>
            <a:pPr marL="400050" lvl="1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dirty="0" err="1">
                <a:solidFill>
                  <a:schemeClr val="tx1"/>
                </a:solidFill>
                <a:latin typeface="Arial" panose="020B0604020202020204" pitchFamily="34" charset="0"/>
              </a:rPr>
              <a:t>Maslowova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pyramida potřeb</a:t>
            </a:r>
          </a:p>
          <a:p>
            <a:pPr marL="400050" lvl="1" indent="0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lang="cs-CZ" altLang="cs-CZ" dirty="0" err="1">
                <a:solidFill>
                  <a:schemeClr val="tx1"/>
                </a:solidFill>
                <a:latin typeface="Arial" panose="020B0604020202020204" pitchFamily="34" charset="0"/>
              </a:rPr>
              <a:t>Herzbergova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teorie dvou faktorů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53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>
            <a:extLst>
              <a:ext uri="{FF2B5EF4-FFF2-40B4-BE49-F238E27FC236}">
                <a16:creationId xmlns:a16="http://schemas.microsoft.com/office/drawing/2014/main" id="{91FDC78E-9BF2-4485-DB6E-446B591EC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Zdroje motivace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F09489-F957-8138-5A9A-08C007330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8642920" cy="3881437"/>
          </a:xfrm>
        </p:spPr>
        <p:txBody>
          <a:bodyPr rtlCol="0">
            <a:normAutofit fontScale="85000" lnSpcReduction="20000"/>
          </a:bodyPr>
          <a:lstStyle/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Pud </a:t>
            </a:r>
            <a:r>
              <a:rPr lang="cs-CZ" dirty="0"/>
              <a:t>- vrozená pohnutka činnosti, označení pro energii nebo cílenou činnost až nutkání (pud pohlavní, mateřský apod.) </a:t>
            </a:r>
            <a:endParaRPr lang="cs-CZ" b="1" dirty="0"/>
          </a:p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Potřeba</a:t>
            </a:r>
            <a:r>
              <a:rPr lang="cs-CZ" dirty="0"/>
              <a:t> = stav nedostatku nebo nadbytku, což je pociťováno jako nepříjemné napětí. Tato nelibost vyvolává aktivitu, která se snaží o uspokojení potřeby a redukci tenze. Do psychologie zavedl H.A. Murray (1938)</a:t>
            </a:r>
          </a:p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Zájem</a:t>
            </a:r>
            <a:r>
              <a:rPr lang="cs-CZ" b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je trvalejším zaměřením jedince na určitou oblast předmětů či jevů, které je spojeno s aktivizací jeho činnosti, </a:t>
            </a:r>
            <a:r>
              <a:rPr lang="cs-CZ" dirty="0"/>
              <a:t>je to získaný motiv, který se projevuje kladným vztahem člověka k předmětům nebo činnostem, které ho upoutávají po stránce poznávací nebo citové. Vyhraněný zájem označujeme pojmem záliba</a:t>
            </a:r>
            <a:endParaRPr lang="cs-CZ" dirty="0">
              <a:solidFill>
                <a:schemeClr val="tx1"/>
              </a:solidFill>
            </a:endParaRPr>
          </a:p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Návyk </a:t>
            </a:r>
            <a:r>
              <a:rPr lang="cs-CZ" dirty="0">
                <a:solidFill>
                  <a:schemeClr val="tx1"/>
                </a:solidFill>
              </a:rPr>
              <a:t>chápeme jako opakovaný, automatizovaný způsob činnosti a chování člověka v určité situaci. Návyk také můžeme definovat jako naučený vzorec chování, jako vnitřní pohnutku, motiv učinit něco konkrétního v určité situaci. </a:t>
            </a:r>
          </a:p>
          <a:p>
            <a:pPr indent="-274320">
              <a:defRPr/>
            </a:pPr>
            <a:endParaRPr lang="cs-CZ" dirty="0"/>
          </a:p>
          <a:p>
            <a:pPr indent="-274320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>
            <a:extLst>
              <a:ext uri="{FF2B5EF4-FFF2-40B4-BE49-F238E27FC236}">
                <a16:creationId xmlns:a16="http://schemas.microsoft.com/office/drawing/2014/main" id="{0668E5F0-28C1-DE40-707C-66E13FEC0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Zdroje motivace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5BDA96-2EB8-9D4C-53D8-4DB2F1B18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562800" cy="3881437"/>
          </a:xfrm>
        </p:spPr>
        <p:txBody>
          <a:bodyPr rtlCol="0">
            <a:normAutofit/>
          </a:bodyPr>
          <a:lstStyle/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Hodnoty a hodnotové orientace </a:t>
            </a:r>
            <a:r>
              <a:rPr lang="cs-CZ" b="1" dirty="0">
                <a:solidFill>
                  <a:schemeClr val="tx1"/>
                </a:solidFill>
              </a:rPr>
              <a:t>- </a:t>
            </a:r>
            <a:r>
              <a:rPr lang="cs-CZ" dirty="0"/>
              <a:t> to, co člověk v životě upřednostňuje </a:t>
            </a:r>
            <a:endParaRPr lang="cs-CZ" dirty="0">
              <a:solidFill>
                <a:schemeClr val="tx1"/>
              </a:solidFill>
            </a:endParaRPr>
          </a:p>
          <a:p>
            <a:pPr indent="-274320">
              <a:defRPr/>
            </a:pPr>
            <a:r>
              <a:rPr lang="cs-CZ" b="1" dirty="0">
                <a:solidFill>
                  <a:srgbClr val="0070C0"/>
                </a:solidFill>
              </a:rPr>
              <a:t>Ideálem</a:t>
            </a:r>
            <a:r>
              <a:rPr lang="cs-CZ" dirty="0">
                <a:solidFill>
                  <a:schemeClr val="tx1"/>
                </a:solidFill>
              </a:rPr>
              <a:t> chápeme určitou ideovou představu něčeho subjektivně žádoucího, hodnoceného, co pro daného jedince představuje významný cíl jeho snažení, skutečnost, o kterou usiluje. Pokud existuje nesoulad mezi aktuálně prožívanou skutečností a subjektivním chtěným stavem (chápej ideálem), může u jedince vzniknout motivace, touha,  po dosažení tohoto stavu.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dirty="0">
              <a:solidFill>
                <a:schemeClr val="tx1"/>
              </a:solidFill>
            </a:endParaRPr>
          </a:p>
          <a:p>
            <a:pPr indent="-274320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B923F303-3CD0-9C2D-0E78-621C595CA4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 err="1"/>
              <a:t>Maslowova</a:t>
            </a:r>
            <a:r>
              <a:rPr lang="cs-CZ" dirty="0"/>
              <a:t> pyramida potřeb 1954</a:t>
            </a:r>
          </a:p>
        </p:txBody>
      </p:sp>
      <p:pic>
        <p:nvPicPr>
          <p:cNvPr id="18435" name="Picture 6" descr="Abraham_maslow">
            <a:extLst>
              <a:ext uri="{FF2B5EF4-FFF2-40B4-BE49-F238E27FC236}">
                <a16:creationId xmlns:a16="http://schemas.microsoft.com/office/drawing/2014/main" id="{4EF5B9B7-A20A-F7A7-1873-C7B42775C0E6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20913" y="2204864"/>
            <a:ext cx="2476500" cy="314325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6" name="Zástupný symbol pro obsah 8" descr="http://www.vedeme.cz/images/stories/kapitoly/maslow_hierarchy.gif">
            <a:extLst>
              <a:ext uri="{FF2B5EF4-FFF2-40B4-BE49-F238E27FC236}">
                <a16:creationId xmlns:a16="http://schemas.microsoft.com/office/drawing/2014/main" id="{D1233E48-484F-AA77-94FB-85799107F194}"/>
              </a:ext>
            </a:extLst>
          </p:cNvPr>
          <p:cNvPicPr>
            <a:picLocks noGrp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75276" y="1700214"/>
            <a:ext cx="4824413" cy="4916487"/>
          </a:xfrm>
        </p:spPr>
      </p:pic>
      <p:sp>
        <p:nvSpPr>
          <p:cNvPr id="18437" name="Text Box 11">
            <a:extLst>
              <a:ext uri="{FF2B5EF4-FFF2-40B4-BE49-F238E27FC236}">
                <a16:creationId xmlns:a16="http://schemas.microsoft.com/office/drawing/2014/main" id="{F5128CF1-EA09-016C-A6BA-DEBD392C9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8" y="4833938"/>
            <a:ext cx="2216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400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200">
                <a:solidFill>
                  <a:schemeClr val="tx2"/>
                </a:solidFill>
                <a:latin typeface="Century Gothic" panose="020B0502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2000">
                <a:solidFill>
                  <a:schemeClr val="tx2"/>
                </a:solidFill>
                <a:latin typeface="Century Gothic" panose="020B0502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>
                <a:solidFill>
                  <a:schemeClr val="tx2"/>
                </a:solidFill>
                <a:latin typeface="Century Gothic" panose="020B0502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>
                <a:solidFill>
                  <a:schemeClr val="tx2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>
                <a:solidFill>
                  <a:schemeClr val="tx2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>
                <a:solidFill>
                  <a:schemeClr val="tx2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>
                <a:solidFill>
                  <a:schemeClr val="tx2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Char char=""/>
              <a:defRPr sz="1600">
                <a:solidFill>
                  <a:schemeClr val="tx2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800">
                <a:solidFill>
                  <a:schemeClr val="tx1"/>
                </a:solidFill>
                <a:latin typeface="Arial" panose="020B0604020202020204" pitchFamily="34" charset="0"/>
              </a:rPr>
              <a:t>Americký psycholog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Otázka po vztahu duše a těla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1154653" y="2100836"/>
            <a:ext cx="4610473" cy="576262"/>
          </a:xfrm>
        </p:spPr>
        <p:txBody>
          <a:bodyPr>
            <a:normAutofit fontScale="92500"/>
          </a:bodyPr>
          <a:lstStyle/>
          <a:p>
            <a:r>
              <a:rPr lang="cs-CZ" dirty="0"/>
              <a:t>Dualismus – R. </a:t>
            </a:r>
            <a:r>
              <a:rPr lang="cs-CZ" dirty="0" err="1"/>
              <a:t>Decartes</a:t>
            </a:r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half" idx="3"/>
          </p:nvPr>
        </p:nvSpPr>
        <p:spPr>
          <a:xfrm>
            <a:off x="6312024" y="2127405"/>
            <a:ext cx="3090672" cy="576262"/>
          </a:xfrm>
        </p:spPr>
        <p:txBody>
          <a:bodyPr>
            <a:normAutofit fontScale="92500"/>
          </a:bodyPr>
          <a:lstStyle/>
          <a:p>
            <a:r>
              <a:rPr lang="cs-CZ" dirty="0"/>
              <a:t>Monismus – B Spinoza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cs-CZ" dirty="0"/>
              <a:t>Člověk má </a:t>
            </a:r>
            <a:r>
              <a:rPr lang="cs-CZ" b="1" dirty="0"/>
              <a:t>dvě odlišné podstaty</a:t>
            </a:r>
            <a:r>
              <a:rPr lang="cs-CZ" dirty="0"/>
              <a:t>:</a:t>
            </a:r>
          </a:p>
          <a:p>
            <a:pPr lvl="1"/>
            <a:r>
              <a:rPr lang="cs-CZ" b="1" dirty="0"/>
              <a:t>tělo</a:t>
            </a:r>
            <a:r>
              <a:rPr lang="cs-CZ" dirty="0"/>
              <a:t> = fyzická, hmotná stránka</a:t>
            </a:r>
          </a:p>
          <a:p>
            <a:pPr lvl="1"/>
            <a:r>
              <a:rPr lang="cs-CZ" b="1" dirty="0"/>
              <a:t>duše (mysl, psychika)</a:t>
            </a:r>
            <a:r>
              <a:rPr lang="cs-CZ" dirty="0"/>
              <a:t> = nehmotná, duchovní stránka</a:t>
            </a:r>
          </a:p>
          <a:p>
            <a:r>
              <a:rPr lang="cs-CZ" dirty="0"/>
              <a:t>Obě části jsou na sobě nezávislé, ale vzájemně se ovlivňují.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6312024" y="2775016"/>
            <a:ext cx="3090672" cy="3304117"/>
          </a:xfrm>
        </p:spPr>
        <p:txBody>
          <a:bodyPr>
            <a:normAutofit/>
          </a:bodyPr>
          <a:lstStyle/>
          <a:p>
            <a:r>
              <a:rPr lang="cs-CZ" dirty="0"/>
              <a:t>existence pouze jednoho druhu substance, </a:t>
            </a:r>
          </a:p>
          <a:p>
            <a:r>
              <a:rPr lang="cs-CZ" dirty="0"/>
              <a:t>Člověk je nedělitelná jednota</a:t>
            </a:r>
          </a:p>
          <a:p>
            <a:r>
              <a:rPr lang="cs-CZ" dirty="0"/>
              <a:t>Tělo a duše nejsou dvě oddělené substance, ale různé projevy téže podstaty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678935" y="5997211"/>
            <a:ext cx="4914546" cy="486054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/>
              <a:t>JEDNOTA TĚLA A DUŠE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8329" y="101902"/>
            <a:ext cx="1418708" cy="1404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413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Nadpis 1"/>
          <p:cNvSpPr>
            <a:spLocks noGrp="1"/>
          </p:cNvSpPr>
          <p:nvPr>
            <p:ph type="ctrTitle"/>
          </p:nvPr>
        </p:nvSpPr>
        <p:spPr>
          <a:xfrm>
            <a:off x="2533651" y="3306764"/>
            <a:ext cx="7116763" cy="1470025"/>
          </a:xfrm>
        </p:spPr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Emoce</a:t>
            </a:r>
            <a:br>
              <a:rPr lang="cs-CZ" altLang="cs-CZ">
                <a:ea typeface="Trebuchet MS" pitchFamily="34" charset="0"/>
                <a:cs typeface="Trebuchet MS" pitchFamily="34" charset="0"/>
              </a:rPr>
            </a:br>
            <a:endParaRPr lang="cs-CZ" altLang="cs-CZ" sz="24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4776788"/>
            <a:ext cx="7116763" cy="862012"/>
          </a:xfrm>
        </p:spPr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cs-CZ" dirty="0" err="1"/>
              <a:t>Emovere</a:t>
            </a:r>
            <a:r>
              <a:rPr lang="cs-CZ" dirty="0"/>
              <a:t> = vyrušit, narušit (Machač)</a:t>
            </a:r>
          </a:p>
          <a:p>
            <a:pPr>
              <a:defRPr/>
            </a:pPr>
            <a:r>
              <a:rPr lang="cs-CZ" dirty="0" err="1"/>
              <a:t>Motio</a:t>
            </a:r>
            <a:r>
              <a:rPr lang="cs-CZ" dirty="0"/>
              <a:t> = pohyb - zahrnuje i fyziologickou reakci (</a:t>
            </a:r>
            <a:r>
              <a:rPr lang="cs-CZ" dirty="0" err="1"/>
              <a:t>Nakonečný</a:t>
            </a:r>
            <a:r>
              <a:rPr lang="cs-CZ" dirty="0"/>
              <a:t>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1700214"/>
            <a:ext cx="5105400" cy="4530725"/>
          </a:xfrm>
        </p:spPr>
        <p:txBody>
          <a:bodyPr rtlCol="0">
            <a:normAutofit fontScale="77500" lnSpcReduction="20000"/>
          </a:bodyPr>
          <a:lstStyle/>
          <a:p>
            <a:pPr marL="495300" indent="-495300">
              <a:buNone/>
              <a:defRPr/>
            </a:pPr>
            <a:r>
              <a:rPr lang="cs-CZ" altLang="cs-CZ" sz="2400" b="1" dirty="0">
                <a:solidFill>
                  <a:schemeClr val="accent2"/>
                </a:solidFill>
              </a:rPr>
              <a:t>Emoce</a:t>
            </a: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komplexní psychické jevy;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obtížné definovat – pro jejich subjektivitu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fylogeneticky vznikly jako evaluační systém, který měl usnadnit adekvátní reakci na významné podněty z vnějšího a vnitřního prostředí.</a:t>
            </a:r>
          </a:p>
          <a:p>
            <a:pPr marL="495300" indent="-495300">
              <a:buFont typeface="Wingdings 2" charset="2"/>
              <a:buChar char=""/>
              <a:defRPr/>
            </a:pPr>
            <a:r>
              <a:rPr lang="cs-CZ" altLang="cs-CZ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Centrum emocí – limbický systém a amygdala</a:t>
            </a: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buFontTx/>
              <a:buChar char="-"/>
              <a:defRPr/>
            </a:pPr>
            <a:endParaRPr lang="cs-CZ" altLang="cs-CZ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95300" indent="-495300">
              <a:lnSpc>
                <a:spcPct val="80000"/>
              </a:lnSpc>
              <a:buNone/>
              <a:defRPr/>
            </a:pPr>
            <a:br>
              <a:rPr lang="cs-CZ" altLang="cs-CZ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cs-CZ" altLang="cs-CZ" sz="1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2" descr="Výsledek obrázku pro limbický systém a amygdal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0325" y="548681"/>
            <a:ext cx="699135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1" name="Picture 2" descr="Výsledek obrázku pro limbický systém a amygdal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4825" y="404814"/>
            <a:ext cx="699135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FFC000"/>
                </a:solidFill>
                <a:ea typeface="Trebuchet MS" pitchFamily="34" charset="0"/>
                <a:cs typeface="Trebuchet MS" pitchFamily="34" charset="0"/>
              </a:rPr>
              <a:t>Emoce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Emoce je prvním a spontánním citovým vyjádřením 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našeho vztahu ke světu v následujících polaritách: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Přitažlivost/odpor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Příjemné/nepříjemné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cs-CZ" altLang="cs-CZ" sz="2800" b="1" dirty="0">
                <a:solidFill>
                  <a:srgbClr val="FFC000"/>
                </a:solidFill>
              </a:rPr>
              <a:t>Napětí/uvolnění</a:t>
            </a:r>
          </a:p>
          <a:p>
            <a:pPr>
              <a:lnSpc>
                <a:spcPct val="80000"/>
              </a:lnSpc>
              <a:buFont typeface="Wingdings 2" charset="2"/>
              <a:buChar char=""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které provází fyziologické změny a motorické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projevy (mimika, gestikulace)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jsou to stavy určité pohotovosti a zaměřenosti (např. láska, strach aj.) </a:t>
            </a:r>
          </a:p>
          <a:p>
            <a:pPr>
              <a:buFont typeface="Wingdings 2" charset="2"/>
              <a:buChar char="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lze u nich zjišťovat </a:t>
            </a:r>
            <a:r>
              <a:rPr lang="cs-CZ" sz="2800" b="1" dirty="0">
                <a:solidFill>
                  <a:srgbClr val="FFC000"/>
                </a:solidFill>
              </a:rPr>
              <a:t>směr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přibližování či vzdalování, </a:t>
            </a:r>
            <a:r>
              <a:rPr lang="cs-CZ" sz="2800" b="1" dirty="0">
                <a:solidFill>
                  <a:srgbClr val="FFC000"/>
                </a:solidFill>
              </a:rPr>
              <a:t>intenzitu a čas trvání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alt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3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188914"/>
            <a:ext cx="7124700" cy="923925"/>
          </a:xfrm>
        </p:spPr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Základní emoce podle Ekmana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1125538"/>
            <a:ext cx="8229600" cy="5256212"/>
          </a:xfrm>
        </p:spPr>
        <p:txBody>
          <a:bodyPr rtlCol="0">
            <a:normAutofit fontScale="85000" lnSpcReduction="1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Hněv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nespravedlnost, frustraci, ohrožení, nejintenzivnější, vyžaduje největší sebekontrolu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Strach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vyvolaný určitou jasně danou situací, konkrétní událostí, upozorňuje na riziko, umožňuje předvídat, mívá nejkratší trvání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Úzkost – nemá jednoznačný spouštěcí faktor, průběh a konec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Fobie – trvalý, neúměrný, iracionální strach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Radost</a:t>
            </a:r>
            <a:r>
              <a:rPr lang="cs-CZ" altLang="cs-CZ" sz="2800" dirty="0">
                <a:solidFill>
                  <a:srgbClr val="800000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vede k uvolnění a snižuje práh ostražitosti, v literatuře se objevuje 17x méně, má různě dlouhé trvání a intenzitu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Smutek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reakce na zklamání, ztrátu, nedostatek, odmítnutí, má nejdelší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Stud</a:t>
            </a:r>
            <a:r>
              <a:rPr lang="cs-CZ" altLang="cs-CZ" sz="2800" dirty="0">
                <a:solidFill>
                  <a:schemeClr val="tx2"/>
                </a:solidFill>
              </a:rPr>
              <a:t> </a:t>
            </a:r>
            <a:r>
              <a:rPr lang="cs-CZ" alt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 reakcí na osobní nedokonalost, často nemá konkrétní podnět, blízký emoci strachu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sz="2800" b="1" u="sng" dirty="0">
                <a:solidFill>
                  <a:schemeClr val="tx2"/>
                </a:solidFill>
              </a:rPr>
              <a:t>Překvapení</a:t>
            </a:r>
          </a:p>
          <a:p>
            <a:pPr>
              <a:buNone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cs-CZ">
                <a:ea typeface="Trebuchet MS" pitchFamily="34" charset="0"/>
                <a:cs typeface="Trebuchet MS" pitchFamily="34" charset="0"/>
              </a:rPr>
              <a:t>Teorie a</a:t>
            </a:r>
            <a:r>
              <a:rPr lang="cs-CZ" altLang="cs-CZ">
                <a:ea typeface="Trebuchet MS" pitchFamily="34" charset="0"/>
                <a:cs typeface="Trebuchet MS" pitchFamily="34" charset="0"/>
              </a:rPr>
              <a:t> terminologie v oblasti emocí</a:t>
            </a:r>
            <a:endParaRPr lang="en-US" altLang="cs-CZ" sz="300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0" y="1143000"/>
            <a:ext cx="5105400" cy="5087938"/>
          </a:xfrm>
        </p:spPr>
        <p:txBody>
          <a:bodyPr rtlCol="0">
            <a:normAutofit lnSpcReduction="10000"/>
          </a:bodyPr>
          <a:lstStyle/>
          <a:p>
            <a:pPr marL="495300" indent="-495300">
              <a:lnSpc>
                <a:spcPct val="90000"/>
              </a:lnSpc>
              <a:buNone/>
              <a:defRPr/>
            </a:pPr>
            <a:endParaRPr lang="cs-CZ" alt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cs-CZ" altLang="cs-CZ" sz="3000" b="1" dirty="0">
                <a:solidFill>
                  <a:srgbClr val="FFC000"/>
                </a:solidFill>
              </a:rPr>
              <a:t>Složky emocí </a:t>
            </a: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subjektivní prožitek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obsahující jak afektivní (</a:t>
            </a:r>
            <a:r>
              <a:rPr lang="cs-CZ" altLang="cs-CZ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libé-nelibé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tak kognitivní hodnocení (významu situace a vlastních možností ji zvládat),</a:t>
            </a: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tělesné změny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(spojené se změnami v autonomní a neurální aktivaci), </a:t>
            </a: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emocionální výraz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 marL="763588" lvl="1" indent="-419100">
              <a:lnSpc>
                <a:spcPct val="90000"/>
              </a:lnSpc>
              <a:buNone/>
              <a:defRPr/>
            </a:pPr>
            <a:endParaRPr lang="cs-CZ" altLang="cs-CZ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763588" lvl="1" indent="-419100">
              <a:lnSpc>
                <a:spcPct val="90000"/>
              </a:lnSpc>
              <a:buFont typeface="Wingdings 2" charset="2"/>
              <a:buChar char=""/>
              <a:defRPr/>
            </a:pPr>
            <a:r>
              <a:rPr lang="cs-CZ" altLang="cs-CZ" sz="2000" b="1" dirty="0">
                <a:solidFill>
                  <a:schemeClr val="tx2"/>
                </a:solidFill>
              </a:rPr>
              <a:t>připravenost k jednání</a:t>
            </a:r>
            <a:r>
              <a:rPr lang="cs-CZ" altLang="cs-CZ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(jako stav aktivace i tendence ke specifickému jednání).</a:t>
            </a:r>
            <a:r>
              <a:rPr lang="cs-CZ" alt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0771" name="Picture 2" descr="Výsledek obrázku pro limbický systém a amygda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3" y="2492376"/>
            <a:ext cx="2963862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DF005BC6-82CF-25CA-307D-3AC0BEC3C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9200" y="609601"/>
            <a:ext cx="7648121" cy="1099457"/>
          </a:xfrm>
        </p:spPr>
        <p:txBody>
          <a:bodyPr>
            <a:normAutofit/>
          </a:bodyPr>
          <a:lstStyle/>
          <a:p>
            <a:r>
              <a:rPr lang="cs-CZ" dirty="0"/>
              <a:t>Tělesné projevy emocí</a:t>
            </a:r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534A07C4-9F75-3B70-2B00-6864DA8568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41678" y="1948544"/>
          <a:ext cx="7108645" cy="409348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91792">
                  <a:extLst>
                    <a:ext uri="{9D8B030D-6E8A-4147-A177-3AD203B41FA5}">
                      <a16:colId xmlns:a16="http://schemas.microsoft.com/office/drawing/2014/main" val="2407926771"/>
                    </a:ext>
                  </a:extLst>
                </a:gridCol>
                <a:gridCol w="5116853">
                  <a:extLst>
                    <a:ext uri="{9D8B030D-6E8A-4147-A177-3AD203B41FA5}">
                      <a16:colId xmlns:a16="http://schemas.microsoft.com/office/drawing/2014/main" val="2111703330"/>
                    </a:ext>
                  </a:extLst>
                </a:gridCol>
              </a:tblGrid>
              <a:tr h="62133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147865"/>
                  </a:ext>
                </a:extLst>
              </a:tr>
              <a:tr h="6213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Strach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zrychlený tep, napětí, chladné ruce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921034"/>
                  </a:ext>
                </a:extLst>
              </a:tr>
              <a:tr h="9868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Vztek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napětí, červenání, zvýšený krevní tlak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884381"/>
                  </a:ext>
                </a:extLst>
              </a:tr>
              <a:tr h="6213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Radost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uvolnění, úsměv, otevřený postoj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298567"/>
                  </a:ext>
                </a:extLst>
              </a:tr>
              <a:tr h="6213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Smutek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útlum, slzy, pokles energie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4774513"/>
                  </a:ext>
                </a:extLst>
              </a:tr>
              <a:tr h="6213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>
                          <a:solidFill>
                            <a:schemeClr val="tx1"/>
                          </a:solidFill>
                        </a:rPr>
                        <a:t>Znechucení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400" cap="none" spc="0" dirty="0">
                          <a:solidFill>
                            <a:schemeClr val="tx1"/>
                          </a:solidFill>
                        </a:rPr>
                        <a:t>grimasa, odmítání kontaktu</a:t>
                      </a:r>
                    </a:p>
                  </a:txBody>
                  <a:tcPr marL="0" marR="182745" marT="91372" marB="9137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890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509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Vlastnosti emocí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686800" cy="4708525"/>
          </a:xfrm>
        </p:spPr>
        <p:txBody>
          <a:bodyPr rtlCol="0">
            <a:normAutofit fontScale="92500" lnSpcReduction="10000"/>
          </a:bodyPr>
          <a:lstStyle/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Subjektivita  - zcela individuální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Univerzalita - n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ejsou vázány na specifické smyslové orgány, a proto se jeví obtížná i jejich lokalizace v těle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Intenzita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Polarita – radost x smutek, láska x nenávist  	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stenické – příjemné, dodávají energii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astenické – nepříjemné, zpomalují a brzdí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Ambivalence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Aktuálnost – neopakovatelnost</a:t>
            </a:r>
          </a:p>
          <a:p>
            <a:pPr>
              <a:buFont typeface="Wingdings 2" charset="2"/>
              <a:buChar char=""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Nakažlivost </a:t>
            </a:r>
          </a:p>
          <a:p>
            <a:pPr marL="0" indent="0">
              <a:buNone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alt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hierarchie je dělí na: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a)nižší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vyskytují se u lidí i 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subhumánní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úrovni, jsou spojeny s uspokojováním základních potřeb;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vyšší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(specificky lidské, podmíněné sociálně) rozlišujeme zde city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sociální, etické, estetické a intelektuální. Jsou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vulnerabilnější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než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niţší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city, směřují mimo osobu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kvyšším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cílům a zájmům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DBF25-2501-6EB3-A0EB-9E1826414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po vztahu duše a těla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4EE7762-B357-2DD8-EC60-7739F0630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33599" y="2160983"/>
            <a:ext cx="3530353" cy="576262"/>
          </a:xfrm>
        </p:spPr>
        <p:txBody>
          <a:bodyPr/>
          <a:lstStyle/>
          <a:p>
            <a:r>
              <a:rPr lang="cs-CZ" dirty="0"/>
              <a:t>Dualismus v medicíně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386A8DE-11FD-BE93-325F-704CA59648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Dlouho převládal </a:t>
            </a:r>
            <a:r>
              <a:rPr lang="cs-CZ" b="1" dirty="0"/>
              <a:t>biomedicínský model</a:t>
            </a:r>
            <a:r>
              <a:rPr lang="cs-CZ" dirty="0"/>
              <a:t>, který z dualismu vychází:</a:t>
            </a:r>
            <a:br>
              <a:rPr lang="cs-CZ" dirty="0"/>
            </a:br>
            <a:r>
              <a:rPr lang="cs-CZ" dirty="0"/>
              <a:t>→ nemoc = porucha tělesných funkcí, kterou lze opravit fyzickým zásahem (lékem, operací).</a:t>
            </a:r>
          </a:p>
          <a:p>
            <a:r>
              <a:rPr lang="cs-CZ" dirty="0"/>
              <a:t>Psychika se často považovala za „jinou oblast“, patřící spíš psychologii nebo duchovnu.</a:t>
            </a:r>
          </a:p>
          <a:p>
            <a:r>
              <a:rPr lang="cs-CZ" b="1" dirty="0"/>
              <a:t>Důsledky v praxi:</a:t>
            </a:r>
            <a:endParaRPr lang="cs-CZ" dirty="0"/>
          </a:p>
          <a:p>
            <a:r>
              <a:rPr lang="cs-CZ" dirty="0"/>
              <a:t>Lékař se zaměřuje na </a:t>
            </a:r>
            <a:r>
              <a:rPr lang="cs-CZ" b="1" dirty="0"/>
              <a:t>tělo</a:t>
            </a:r>
            <a:r>
              <a:rPr lang="cs-CZ" dirty="0"/>
              <a:t>, nikoli na člověka jako celek.</a:t>
            </a:r>
          </a:p>
          <a:p>
            <a:r>
              <a:rPr lang="cs-CZ" dirty="0"/>
              <a:t>Pacient může být „rozložen“ na orgány, symptomy, diagnózy – ztrácí se jeho osobní příběh.</a:t>
            </a:r>
          </a:p>
          <a:p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6B35360-4E5A-B3FD-39FD-2D31C74E3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Monismus v medicíně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2522636-6695-C55B-B9A0-8CC2F5BFAD0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Od 20. století se prosazuje </a:t>
            </a:r>
            <a:r>
              <a:rPr lang="cs-CZ" b="1" dirty="0"/>
              <a:t>biopsychosociální model</a:t>
            </a:r>
            <a:r>
              <a:rPr lang="cs-CZ" dirty="0"/>
              <a:t> (</a:t>
            </a:r>
            <a:r>
              <a:rPr lang="cs-CZ" dirty="0" err="1"/>
              <a:t>Engel</a:t>
            </a:r>
            <a:r>
              <a:rPr lang="cs-CZ" dirty="0"/>
              <a:t>, 1977):</a:t>
            </a:r>
            <a:br>
              <a:rPr lang="cs-CZ" dirty="0"/>
            </a:br>
            <a:r>
              <a:rPr lang="cs-CZ" dirty="0"/>
              <a:t>→ zdraví a nemoc jsou výsledkem vzájemného působení biologických, psychologických a sociálních faktorů.</a:t>
            </a:r>
          </a:p>
          <a:p>
            <a:r>
              <a:rPr lang="cs-CZ" b="1" dirty="0"/>
              <a:t>Důsledky v praxi:</a:t>
            </a:r>
            <a:endParaRPr lang="cs-CZ" dirty="0"/>
          </a:p>
          <a:p>
            <a:r>
              <a:rPr lang="cs-CZ" dirty="0"/>
              <a:t>Léčba se zaměřuje nejen na tělo, ale i na psychiku, životní styl, vztahy a prostředí pacienta.</a:t>
            </a:r>
          </a:p>
          <a:p>
            <a:r>
              <a:rPr lang="cs-CZ" dirty="0"/>
              <a:t>Důraz na </a:t>
            </a:r>
            <a:r>
              <a:rPr lang="cs-CZ" b="1" dirty="0"/>
              <a:t>celostní přístup</a:t>
            </a:r>
            <a:r>
              <a:rPr lang="cs-CZ" dirty="0"/>
              <a:t>, </a:t>
            </a:r>
            <a:r>
              <a:rPr lang="cs-CZ" b="1" dirty="0"/>
              <a:t>empatii</a:t>
            </a:r>
            <a:r>
              <a:rPr lang="cs-CZ" dirty="0"/>
              <a:t>, </a:t>
            </a:r>
            <a:r>
              <a:rPr lang="cs-CZ" b="1" dirty="0"/>
              <a:t>komunikaci</a:t>
            </a:r>
            <a:r>
              <a:rPr lang="cs-CZ" dirty="0"/>
              <a:t> a </a:t>
            </a:r>
            <a:r>
              <a:rPr lang="cs-CZ" b="1" dirty="0"/>
              <a:t>psychickou podporu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5159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základního přízvuku: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libé</a:t>
            </a:r>
          </a:p>
          <a:p>
            <a:pPr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nelibé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b="1" dirty="0">
                <a:solidFill>
                  <a:schemeClr val="tx2"/>
                </a:solidFill>
              </a:rPr>
              <a:t>Podle vlivu na svého nositele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a) 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mobilizující 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hněv,zlost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aktivizují člověka, zvýrazňují energii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2"/>
                </a:solidFill>
              </a:rPr>
              <a:t>b) astenické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demobilizující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(smutek), pasivní emoce, inaktivují člověka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Dělení emocí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Podle intenzity a časového průběhu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Afekty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City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Nálady</a:t>
            </a:r>
          </a:p>
          <a:p>
            <a:pPr marL="800100" lvl="1" indent="-342900">
              <a:buFont typeface="Wingdings 2" charset="2"/>
              <a:buAutoNum type="alphaLcParenR"/>
              <a:defRPr/>
            </a:pPr>
            <a:r>
              <a:rPr lang="cs-CZ" dirty="0">
                <a:solidFill>
                  <a:schemeClr val="tx2"/>
                </a:solidFill>
              </a:rPr>
              <a:t>Vášně</a:t>
            </a:r>
          </a:p>
          <a:p>
            <a:pPr marL="457200" lvl="1" indent="0">
              <a:buNone/>
              <a:defRPr/>
            </a:pPr>
            <a:endParaRPr lang="cs-CZ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Nálady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 slabé intenzity a dlouhého trvání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Vytvářejí určité „pozadí“, na němž se jako „figura“ odlišují jednotlivé kvality prožívání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nostalgie (teskná touha), splín (pocit životní únavy), skleslost (sklíčenost), rozmrzelost, útočnost, podrážděnost a další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Vášně</a:t>
            </a:r>
          </a:p>
        </p:txBody>
      </p:sp>
      <p:sp>
        <p:nvSpPr>
          <p:cNvPr id="1689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Silné citové vztahy </a:t>
            </a:r>
          </a:p>
          <a:p>
            <a:r>
              <a:rPr lang="cs-CZ" altLang="cs-CZ"/>
              <a:t> „silný citový vztah ovládající člověka“. </a:t>
            </a:r>
          </a:p>
          <a:p>
            <a:r>
              <a:rPr lang="cs-CZ" altLang="cs-CZ"/>
              <a:t>Významně ovlivňují myšlení a činnost člověka, např. vášeň sběratelská, cestovatelská aj. </a:t>
            </a:r>
          </a:p>
          <a:p>
            <a:r>
              <a:rPr lang="cs-CZ" altLang="cs-CZ"/>
              <a:t>jsou spjaté s hodnotovým systémem jedince a projevují se velmi intenzivně a dlouhodobě)</a:t>
            </a:r>
          </a:p>
          <a:p>
            <a:endParaRPr lang="cs-CZ" altLang="cs-CZ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Afekty</a:t>
            </a:r>
            <a:br>
              <a:rPr lang="cs-CZ" altLang="cs-CZ">
                <a:ea typeface="Trebuchet MS" pitchFamily="34" charset="0"/>
                <a:cs typeface="Trebuchet MS" pitchFamily="34" charset="0"/>
              </a:rPr>
            </a:br>
            <a:r>
              <a:rPr lang="cs-CZ" altLang="cs-CZ">
                <a:solidFill>
                  <a:schemeClr val="tx2"/>
                </a:solidFill>
                <a:ea typeface="Trebuchet MS" pitchFamily="34" charset="0"/>
                <a:cs typeface="Trebuchet MS" pitchFamily="34" charset="0"/>
              </a:rPr>
              <a:t>afficere - ovlivnit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náhlé krátkodobé citové reakce vysoké intenzity, jsou to emoce v užším slova smyslu mající negativní vliv na regulaci činnosti a chování jedince.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 afektů jsou silně nápadné  změny v motorice, verbálním projevu a vegetativních funkcí.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afektivita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pohotovost k emočním reakcím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ea typeface="Trebuchet MS" pitchFamily="34" charset="0"/>
                <a:cs typeface="Trebuchet MS" pitchFamily="34" charset="0"/>
              </a:rPr>
              <a:t>Vyšší city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citové stavy, které vyplývají z prožívání hodnot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Dělíme je na vyšší city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kognitivní (intelektuální),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mravní,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sociální  </a:t>
            </a:r>
          </a:p>
          <a:p>
            <a:pPr lvl="1">
              <a:buFont typeface="Wingdings 2" charset="2"/>
              <a:buChar char=""/>
              <a:defRPr/>
            </a:pPr>
            <a:r>
              <a:rPr lang="cs-CZ" dirty="0">
                <a:solidFill>
                  <a:schemeClr val="tx2"/>
                </a:solidFill>
              </a:rPr>
              <a:t>estetické.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souvisí s charakterem, jehož profil je vyjádřením hierarchie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hodnot, v němž jsou vyšší city úzce spjaty se světovým názorem. </a:t>
            </a:r>
          </a:p>
          <a:p>
            <a:pPr>
              <a:buFont typeface="Wingdings 2" charset="2"/>
              <a:buChar char="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jejich formování se uplatňují individuální zážitky, ale i vlivy výchovy a vzdělávání. </a:t>
            </a:r>
          </a:p>
          <a:p>
            <a:pPr>
              <a:buFont typeface="Wingdings 2" charset="2"/>
              <a:buChar char="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69E618-0783-9648-0914-52CA03A79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teorie emocí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9D2B296-BA84-CF6D-F8D3-2BDA6F87F5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3600" y="1700809"/>
          <a:ext cx="7490792" cy="4275017"/>
        </p:xfrm>
        <a:graphic>
          <a:graphicData uri="http://schemas.openxmlformats.org/drawingml/2006/table">
            <a:tbl>
              <a:tblPr/>
              <a:tblGrid>
                <a:gridCol w="3745396">
                  <a:extLst>
                    <a:ext uri="{9D8B030D-6E8A-4147-A177-3AD203B41FA5}">
                      <a16:colId xmlns:a16="http://schemas.microsoft.com/office/drawing/2014/main" val="2928757956"/>
                    </a:ext>
                  </a:extLst>
                </a:gridCol>
                <a:gridCol w="3745396">
                  <a:extLst>
                    <a:ext uri="{9D8B030D-6E8A-4147-A177-3AD203B41FA5}">
                      <a16:colId xmlns:a16="http://schemas.microsoft.com/office/drawing/2014/main" val="3256719093"/>
                    </a:ext>
                  </a:extLst>
                </a:gridCol>
              </a:tblGrid>
              <a:tr h="41707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768244"/>
                  </a:ext>
                </a:extLst>
              </a:tr>
              <a:tr h="10426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William James – Carl Lange</a:t>
                      </a:r>
                      <a:endParaRPr lang="cs-CZ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Emoce jsou tělesné reakce, které si uvědomujeme („pláču → cítím smutek“)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272371"/>
                  </a:ext>
                </a:extLst>
              </a:tr>
              <a:tr h="7298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Cannon–Bard</a:t>
                      </a:r>
                      <a:endParaRPr lang="cs-CZ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Emoce a tělesné změny probíhají současně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708682"/>
                  </a:ext>
                </a:extLst>
              </a:tr>
              <a:tr h="10426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Schachter–Singer (dvoufaktorová teorie)</a:t>
                      </a:r>
                      <a:endParaRPr lang="cs-CZ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Emoce = tělesná aktivace + myšlenkové vysvětlení („proč se to děje“)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4695920"/>
                  </a:ext>
                </a:extLst>
              </a:tr>
              <a:tr h="10426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Lazarus</a:t>
                      </a:r>
                      <a:endParaRPr lang="cs-CZ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Emoce vycházejí z hodnocení situace („ohrožuje mě to?“)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296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0901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DFBBA7-734E-F768-3AA6-B0161C0B9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James –</a:t>
            </a:r>
            <a:r>
              <a:rPr lang="cs-CZ" dirty="0" err="1"/>
              <a:t>Langeova</a:t>
            </a:r>
            <a:r>
              <a:rPr lang="cs-CZ" dirty="0"/>
              <a:t> teorie</a:t>
            </a:r>
            <a:br>
              <a:rPr lang="cs-CZ" dirty="0"/>
            </a:br>
            <a:r>
              <a:rPr lang="cs-CZ" sz="2700" b="1" dirty="0">
                <a:solidFill>
                  <a:srgbClr val="0070C0"/>
                </a:solidFill>
              </a:rPr>
              <a:t>„Nepláčeme, protože jsme smutní — jsme smutní, protože pláčeme.“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707EDF-228D-62E5-5828-F9EC0E102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r>
              <a:rPr lang="cs-CZ" dirty="0"/>
              <a:t>Emoce vznikají </a:t>
            </a:r>
            <a:r>
              <a:rPr lang="cs-CZ" b="1" dirty="0"/>
              <a:t>až po fyziologické reakci těla</a:t>
            </a:r>
            <a:r>
              <a:rPr lang="cs-CZ" dirty="0"/>
              <a:t> (bušení srdce, napětí, třes). Nejprve tělo reaguje → pak si tuto reakci uvědomíme jako emoci.</a:t>
            </a:r>
          </a:p>
          <a:p>
            <a:pPr marL="0" indent="0">
              <a:buNone/>
            </a:pPr>
            <a:r>
              <a:rPr lang="cs-CZ" b="1" dirty="0"/>
              <a:t>U rodičky:</a:t>
            </a:r>
          </a:p>
          <a:p>
            <a:r>
              <a:rPr lang="cs-CZ" dirty="0"/>
              <a:t>Nejprve se spustí </a:t>
            </a:r>
            <a:r>
              <a:rPr lang="cs-CZ" b="1" dirty="0"/>
              <a:t>tělesná reakce na bolest, napětí, strach</a:t>
            </a:r>
            <a:r>
              <a:rPr lang="cs-CZ" dirty="0"/>
              <a:t> (zrychlený tep, pocení, zadržování dechu).</a:t>
            </a:r>
          </a:p>
          <a:p>
            <a:r>
              <a:rPr lang="cs-CZ" dirty="0"/>
              <a:t>Teprve poté žena </a:t>
            </a:r>
            <a:r>
              <a:rPr lang="cs-CZ" b="1" dirty="0"/>
              <a:t>vnímá strach nebo paniku</a:t>
            </a:r>
            <a:r>
              <a:rPr lang="cs-CZ" dirty="0"/>
              <a:t>.</a:t>
            </a:r>
          </a:p>
          <a:p>
            <a:r>
              <a:rPr lang="cs-CZ" dirty="0"/>
              <a:t>Porodní asistentka může pomoci tím, že </a:t>
            </a:r>
            <a:r>
              <a:rPr lang="cs-CZ" b="1" dirty="0"/>
              <a:t>ovlivní tělo → změní emoci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dechová technika, dotek, změna polohy → zklidnění → snížení strachu.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77846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3C588-0AAD-C458-0CE7-FC2B5E006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/>
              <a:t>Cannon</a:t>
            </a:r>
            <a:r>
              <a:rPr lang="cs-CZ" b="1" dirty="0"/>
              <a:t>–Bardova teorie </a:t>
            </a:r>
            <a:br>
              <a:rPr lang="cs-CZ" b="1" dirty="0"/>
            </a:br>
            <a:r>
              <a:rPr lang="cs-CZ" sz="2700" b="1" dirty="0">
                <a:solidFill>
                  <a:srgbClr val="0070C0"/>
                </a:solidFill>
              </a:rPr>
              <a:t>(emoce a tělesné reakce současně)</a:t>
            </a:r>
            <a:br>
              <a:rPr lang="cs-CZ" sz="2700" b="1" dirty="0">
                <a:solidFill>
                  <a:srgbClr val="0070C0"/>
                </a:solidFill>
              </a:rPr>
            </a:br>
            <a:endParaRPr lang="cs-CZ" sz="2700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C2F8E2-24AA-01EB-8938-DEFE46085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Mozek (hypotalamus, limbický systém) spouští </a:t>
            </a:r>
            <a:r>
              <a:rPr lang="cs-CZ" b="1" dirty="0"/>
              <a:t>současně tělesné i emoční projevy</a:t>
            </a:r>
            <a:r>
              <a:rPr lang="cs-CZ" dirty="0"/>
              <a:t>. Emoce tedy </a:t>
            </a:r>
            <a:r>
              <a:rPr lang="cs-CZ" b="1" dirty="0"/>
              <a:t>nevznikají až po tělesné reakci</a:t>
            </a:r>
            <a:r>
              <a:rPr lang="cs-CZ" dirty="0"/>
              <a:t>, ale obojí běží zároveň.</a:t>
            </a:r>
          </a:p>
          <a:p>
            <a:pPr marL="0" indent="0">
              <a:buNone/>
            </a:pPr>
            <a:r>
              <a:rPr lang="cs-CZ" b="1" dirty="0"/>
              <a:t>U rodičky:</a:t>
            </a:r>
          </a:p>
          <a:p>
            <a:r>
              <a:rPr lang="cs-CZ" dirty="0"/>
              <a:t>Při kontrakci mozek </a:t>
            </a:r>
            <a:r>
              <a:rPr lang="cs-CZ" b="1" dirty="0"/>
              <a:t>současně vyvolá tělesné reakce i pocit úzkosti či očekávání</a:t>
            </a:r>
            <a:r>
              <a:rPr lang="cs-CZ" dirty="0"/>
              <a:t>.</a:t>
            </a:r>
          </a:p>
          <a:p>
            <a:r>
              <a:rPr lang="cs-CZ" dirty="0"/>
              <a:t>Je důležité pomáhat ženě </a:t>
            </a:r>
            <a:r>
              <a:rPr lang="cs-CZ" b="1" dirty="0"/>
              <a:t>regulovat oba procesy současně</a:t>
            </a:r>
            <a:r>
              <a:rPr lang="cs-CZ" dirty="0"/>
              <a:t> – tělo i psychiku.</a:t>
            </a:r>
          </a:p>
          <a:p>
            <a:pPr lvl="1"/>
            <a:r>
              <a:rPr lang="cs-CZ" dirty="0"/>
              <a:t>Např. mluvení o pocitech + fyzická podpora (držení za ruku, vedení dechu).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4690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D815FE-ECC4-5727-1A2F-17DEA390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53" y="20360"/>
            <a:ext cx="9027581" cy="1320800"/>
          </a:xfrm>
        </p:spPr>
        <p:txBody>
          <a:bodyPr>
            <a:normAutofit fontScale="90000"/>
          </a:bodyPr>
          <a:lstStyle/>
          <a:p>
            <a:r>
              <a:rPr lang="cs-CZ" b="1" dirty="0" err="1"/>
              <a:t>Schachter</a:t>
            </a:r>
            <a:r>
              <a:rPr lang="cs-CZ" b="1" dirty="0"/>
              <a:t>–Singerova teorie </a:t>
            </a:r>
            <a:r>
              <a:rPr lang="cs-CZ" b="1" dirty="0">
                <a:solidFill>
                  <a:srgbClr val="0070C0"/>
                </a:solidFill>
              </a:rPr>
              <a:t>(</a:t>
            </a:r>
            <a:r>
              <a:rPr lang="cs-CZ" b="1" dirty="0" err="1">
                <a:solidFill>
                  <a:srgbClr val="0070C0"/>
                </a:solidFill>
              </a:rPr>
              <a:t>dvoufaktorová</a:t>
            </a:r>
            <a:r>
              <a:rPr lang="cs-CZ" b="1" dirty="0">
                <a:solidFill>
                  <a:srgbClr val="0070C0"/>
                </a:solidFill>
              </a:rPr>
              <a:t> teorie emocí)</a:t>
            </a:r>
            <a:br>
              <a:rPr lang="cs-CZ" b="1" dirty="0">
                <a:solidFill>
                  <a:srgbClr val="0070C0"/>
                </a:solidFill>
              </a:rPr>
            </a:b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7895B7-A614-B894-F472-4F222F900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214" y="1954347"/>
            <a:ext cx="11252499" cy="3881437"/>
          </a:xfrm>
        </p:spPr>
        <p:txBody>
          <a:bodyPr>
            <a:noAutofit/>
          </a:bodyPr>
          <a:lstStyle/>
          <a:p>
            <a:r>
              <a:rPr lang="cs-CZ" sz="1800" dirty="0"/>
              <a:t>Emoce = fyziologické vzrušení + kognitivní označení („pojmenování situace“).</a:t>
            </a:r>
            <a:endParaRPr lang="cs-CZ" sz="1800" b="1" dirty="0"/>
          </a:p>
          <a:p>
            <a:r>
              <a:rPr lang="cs-CZ" sz="1800" dirty="0"/>
              <a:t>Emoce vzniká, když člověk </a:t>
            </a:r>
            <a:r>
              <a:rPr lang="cs-CZ" sz="1800" b="1" dirty="0"/>
              <a:t>vnímá tělesné změny</a:t>
            </a:r>
            <a:r>
              <a:rPr lang="cs-CZ" sz="1800" dirty="0"/>
              <a:t> a </a:t>
            </a:r>
            <a:r>
              <a:rPr lang="cs-CZ" sz="1800" b="1" dirty="0"/>
              <a:t>vysvětlí si, proč se dějí</a:t>
            </a:r>
            <a:r>
              <a:rPr lang="cs-CZ" sz="1800" dirty="0"/>
              <a:t>.</a:t>
            </a:r>
          </a:p>
          <a:p>
            <a:r>
              <a:rPr lang="cs-CZ" sz="1800" dirty="0"/>
              <a:t>Význam, který situaci přisoudí, určuje, </a:t>
            </a:r>
            <a:r>
              <a:rPr lang="cs-CZ" sz="1800" b="1" dirty="0"/>
              <a:t>jakou emoci</a:t>
            </a:r>
            <a:r>
              <a:rPr lang="cs-CZ" sz="1800" dirty="0"/>
              <a:t> prožije.</a:t>
            </a:r>
          </a:p>
          <a:p>
            <a:pPr marL="0" indent="0">
              <a:buNone/>
            </a:pPr>
            <a:r>
              <a:rPr lang="cs-CZ" sz="1800" b="1" dirty="0"/>
              <a:t>U rodičky:</a:t>
            </a:r>
          </a:p>
          <a:p>
            <a:r>
              <a:rPr lang="cs-CZ" sz="1800" dirty="0"/>
              <a:t>Zrychlený tep a třes mohou být </a:t>
            </a:r>
            <a:r>
              <a:rPr lang="cs-CZ" sz="1800" b="1" dirty="0"/>
              <a:t>vysvětleny různě</a:t>
            </a:r>
            <a:r>
              <a:rPr lang="cs-CZ" sz="1800" dirty="0"/>
              <a:t>:</a:t>
            </a:r>
          </a:p>
          <a:p>
            <a:pPr lvl="1"/>
            <a:r>
              <a:rPr lang="cs-CZ" dirty="0"/>
              <a:t>„Bojím se“ → úzkost</a:t>
            </a:r>
          </a:p>
          <a:p>
            <a:pPr lvl="1"/>
            <a:r>
              <a:rPr lang="cs-CZ" dirty="0"/>
              <a:t>„Těším se, už to bude“ → vzrušené očekávání</a:t>
            </a:r>
          </a:p>
          <a:p>
            <a:r>
              <a:rPr lang="cs-CZ" sz="1800" dirty="0"/>
              <a:t>Úlohou porodní asistentky je </a:t>
            </a:r>
            <a:r>
              <a:rPr lang="cs-CZ" sz="1800" b="1" dirty="0"/>
              <a:t>pomoci ženě interpretovat situaci pozitivně</a:t>
            </a:r>
            <a:r>
              <a:rPr lang="cs-CZ" sz="1800" dirty="0"/>
              <a:t>:</a:t>
            </a:r>
          </a:p>
          <a:p>
            <a:pPr lvl="1"/>
            <a:r>
              <a:rPr lang="cs-CZ" dirty="0"/>
              <a:t>„Tělo pracuje dobře“, „Tahle vlna vás přibližuje k miminku“.</a:t>
            </a:r>
          </a:p>
          <a:p>
            <a:pPr lvl="1"/>
            <a:r>
              <a:rPr lang="cs-CZ" b="1" dirty="0">
                <a:solidFill>
                  <a:srgbClr val="0070C0"/>
                </a:solidFill>
              </a:rPr>
              <a:t>Tím změní vnímání bolesti a strachu.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63536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C0FDA-15C8-6366-C2F7-1760F9FE2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po vztahu duše a těla 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531F8D-68C2-5A52-EA8C-86F5CCAAAF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Příklad z praxe porodní asistentky: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19C263A-86CE-B986-CD89-11CBEB715E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Rodička je vnímána hlavně jako „organismus, který rodí“.</a:t>
            </a:r>
          </a:p>
          <a:p>
            <a:r>
              <a:rPr lang="cs-CZ" dirty="0"/>
              <a:t>Stres, strach nebo prožitek porodu nejsou chápány jako důležitá součást porodu, pouze fyzické procesy.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C1D9EDC-3B5A-BF93-58B5-B2B425C40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2362" y="1860482"/>
            <a:ext cx="4645152" cy="802237"/>
          </a:xfrm>
        </p:spPr>
        <p:txBody>
          <a:bodyPr/>
          <a:lstStyle/>
          <a:p>
            <a:r>
              <a:rPr lang="cs-CZ" dirty="0"/>
              <a:t>Příklad z praxe porodní asistentky:</a:t>
            </a:r>
          </a:p>
        </p:txBody>
      </p:sp>
      <p:sp>
        <p:nvSpPr>
          <p:cNvPr id="8" name="Zástupný obsah 5">
            <a:extLst>
              <a:ext uri="{FF2B5EF4-FFF2-40B4-BE49-F238E27FC236}">
                <a16:creationId xmlns:a16="http://schemas.microsoft.com/office/drawing/2014/main" id="{4BC55E70-4212-AE5F-40E5-841CE8E54B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644192"/>
            <a:ext cx="3369656" cy="3572074"/>
          </a:xfrm>
        </p:spPr>
        <p:txBody>
          <a:bodyPr>
            <a:normAutofit fontScale="85000" lnSpcReduction="20000"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Rodička je vnímána jako </a:t>
            </a:r>
            <a:r>
              <a:rPr lang="cs-CZ" altLang="cs-CZ" b="1" dirty="0">
                <a:solidFill>
                  <a:schemeClr val="tx1"/>
                </a:solidFill>
                <a:latin typeface="Arial" panose="020B0604020202020204" pitchFamily="34" charset="0"/>
              </a:rPr>
              <a:t>celá osobnost</a:t>
            </a: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– s tělem, emocemi, minulými zkušenostmi i vztahy.</a:t>
            </a:r>
          </a:p>
          <a:p>
            <a:pPr eaLnBrk="0" hangingPunct="0">
              <a:spcBef>
                <a:spcPct val="0"/>
              </a:spcBef>
              <a:buClrTx/>
              <a:buSzTx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Je zřejmé, že psychické napětí může ovlivnit průběh porodu (např. zadržování oxytocinu, pomalejší postup porodu).</a:t>
            </a:r>
          </a:p>
          <a:p>
            <a:pPr eaLnBrk="0" hangingPunct="0">
              <a:spcBef>
                <a:spcPct val="0"/>
              </a:spcBef>
              <a:buClrTx/>
              <a:buSzTx/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Podpora klidného prostředí, důvěry, kontakt s partnerem, práci s dechem – tím ovlivňuje jak psychiku, tak fyziologii.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4022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DAE25-89F5-B23A-0FF9-A53CEDC0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656" y="458993"/>
            <a:ext cx="7994848" cy="1320800"/>
          </a:xfrm>
        </p:spPr>
        <p:txBody>
          <a:bodyPr>
            <a:normAutofit fontScale="90000"/>
          </a:bodyPr>
          <a:lstStyle/>
          <a:p>
            <a:r>
              <a:rPr lang="cs-CZ" b="1" dirty="0" err="1"/>
              <a:t>Lazarusova</a:t>
            </a:r>
            <a:r>
              <a:rPr lang="cs-CZ" b="1" dirty="0"/>
              <a:t> kognitivně–hodnotící teorie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73EF74-3EFC-BA70-C134-A8CAFE57C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730" y="2018500"/>
            <a:ext cx="10355621" cy="3881437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Emoce závisí na tom, </a:t>
            </a:r>
            <a:r>
              <a:rPr lang="cs-CZ" b="1" dirty="0"/>
              <a:t>jak situaci vyhodnotíme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Ne sama událost, ale </a:t>
            </a:r>
            <a:r>
              <a:rPr lang="cs-CZ" b="1" dirty="0"/>
              <a:t>hodnocení</a:t>
            </a:r>
            <a:r>
              <a:rPr lang="cs-CZ" dirty="0"/>
              <a:t> („Je to pro mě hrozba?“ nebo „Zvládnu to?“) rozhoduje o emoci.</a:t>
            </a:r>
          </a:p>
          <a:p>
            <a:r>
              <a:rPr lang="cs-CZ" dirty="0"/>
              <a:t>Emoce = výsledek </a:t>
            </a:r>
            <a:r>
              <a:rPr lang="cs-CZ" b="1" dirty="0"/>
              <a:t>kognitivního posouzení situace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U rodičky:</a:t>
            </a:r>
          </a:p>
          <a:p>
            <a:r>
              <a:rPr lang="cs-CZ" dirty="0"/>
              <a:t>Když žena vnímá porod jako </a:t>
            </a:r>
            <a:r>
              <a:rPr lang="cs-CZ" b="1" dirty="0"/>
              <a:t>nebezpečný</a:t>
            </a:r>
            <a:r>
              <a:rPr lang="cs-CZ" dirty="0"/>
              <a:t> → strach, panika.</a:t>
            </a:r>
          </a:p>
          <a:p>
            <a:r>
              <a:rPr lang="cs-CZ" dirty="0"/>
              <a:t>Když ho chápe jako </a:t>
            </a:r>
            <a:r>
              <a:rPr lang="cs-CZ" b="1" dirty="0"/>
              <a:t>přirozený proces, který zvládne</a:t>
            </a:r>
            <a:r>
              <a:rPr lang="cs-CZ" dirty="0"/>
              <a:t> → klid, odhodlání.</a:t>
            </a:r>
          </a:p>
          <a:p>
            <a:r>
              <a:rPr lang="cs-CZ" dirty="0"/>
              <a:t>Porodní asistentka může </a:t>
            </a:r>
            <a:r>
              <a:rPr lang="cs-CZ" b="1" dirty="0"/>
              <a:t>ovlivnit toto hodnocení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slovní podporou („Vaše tělo ví, co má dělat“),</a:t>
            </a:r>
          </a:p>
          <a:p>
            <a:pPr lvl="1"/>
            <a:r>
              <a:rPr lang="cs-CZ" dirty="0"/>
              <a:t>vytvořením pocitu bezpečí.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48762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8B4299-A4BB-5A5F-8725-2FB527EC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Ekmanova</a:t>
            </a:r>
            <a:r>
              <a:rPr lang="cs-CZ" b="1" dirty="0"/>
              <a:t> teorie základních emocí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A38A5B-5E17-6466-D255-223648FA2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6" y="1844825"/>
            <a:ext cx="10104595" cy="388143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Emoce jsou univerzální, vrozené a rozpoznatelné v mimice.</a:t>
            </a:r>
          </a:p>
          <a:p>
            <a:endParaRPr lang="cs-CZ" b="1" dirty="0"/>
          </a:p>
          <a:p>
            <a:r>
              <a:rPr lang="cs-CZ" dirty="0"/>
              <a:t>Existuje 6 základních emocí: radost, smutek, strach, hněv, překvapení, odpor.</a:t>
            </a:r>
          </a:p>
          <a:p>
            <a:r>
              <a:rPr lang="cs-CZ" dirty="0"/>
              <a:t>Jsou biologicky dané a snadno rozpoznatelné podle výrazu tváře.</a:t>
            </a:r>
          </a:p>
          <a:p>
            <a:pPr marL="0" indent="0">
              <a:buNone/>
            </a:pPr>
            <a:r>
              <a:rPr lang="cs-CZ" b="1" dirty="0"/>
              <a:t>U rodičky:</a:t>
            </a:r>
          </a:p>
          <a:p>
            <a:r>
              <a:rPr lang="cs-CZ" dirty="0"/>
              <a:t>Porodní asistentka se může </a:t>
            </a:r>
            <a:r>
              <a:rPr lang="cs-CZ" b="1" dirty="0"/>
              <a:t>řídit mimikou a řečí těla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napjatá čelist, sevřené rty → bolest, úzkost, vztek</a:t>
            </a:r>
          </a:p>
          <a:p>
            <a:pPr lvl="1"/>
            <a:r>
              <a:rPr lang="cs-CZ" dirty="0"/>
              <a:t>uvolněný výraz, oční kontakt → důvěra, klid</a:t>
            </a:r>
          </a:p>
          <a:p>
            <a:r>
              <a:rPr lang="cs-CZ" dirty="0"/>
              <a:t>Důležité: </a:t>
            </a:r>
            <a:r>
              <a:rPr lang="cs-CZ" b="1" dirty="0"/>
              <a:t>empatie a pozorování neverbálních signálů</a:t>
            </a:r>
            <a:r>
              <a:rPr lang="cs-CZ" dirty="0"/>
              <a:t> pomáhají odhadnout aktuální emoci.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451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165600" y="444129"/>
            <a:ext cx="7495821" cy="1119099"/>
          </a:xfrm>
        </p:spPr>
        <p:txBody>
          <a:bodyPr>
            <a:normAutofit/>
          </a:bodyPr>
          <a:lstStyle/>
          <a:p>
            <a:r>
              <a:rPr lang="cs-CZ" dirty="0"/>
              <a:t>Otázka po vztahu duše a těla </a:t>
            </a:r>
            <a:br>
              <a:rPr lang="cs-CZ" dirty="0"/>
            </a:br>
            <a:r>
              <a:rPr lang="cs-CZ" dirty="0"/>
              <a:t>W. JAMES (1890)</a:t>
            </a:r>
          </a:p>
        </p:txBody>
      </p:sp>
      <p:pic>
        <p:nvPicPr>
          <p:cNvPr id="9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9" b="1"/>
          <a:stretch>
            <a:fillRect/>
          </a:stretch>
        </p:blipFill>
        <p:spPr bwMode="auto">
          <a:xfrm>
            <a:off x="922726" y="567885"/>
            <a:ext cx="3097367" cy="5150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ovéPole 22">
            <a:extLst>
              <a:ext uri="{FF2B5EF4-FFF2-40B4-BE49-F238E27FC236}">
                <a16:creationId xmlns:a16="http://schemas.microsoft.com/office/drawing/2014/main" id="{65A97C94-B17C-F702-9D25-0BE3E490F83B}"/>
              </a:ext>
            </a:extLst>
          </p:cNvPr>
          <p:cNvSpPr txBox="1"/>
          <p:nvPr/>
        </p:nvSpPr>
        <p:spPr>
          <a:xfrm>
            <a:off x="4345892" y="1969628"/>
            <a:ext cx="119718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buFontTx/>
              <a:buChar char="•"/>
            </a:pPr>
            <a:r>
              <a:rPr lang="cs-CZ" dirty="0"/>
              <a:t>James odmítal </a:t>
            </a:r>
            <a:r>
              <a:rPr lang="cs-CZ" altLang="cs-CZ" b="1" dirty="0">
                <a:latin typeface="Arial" panose="020B0604020202020204" pitchFamily="34" charset="0"/>
              </a:rPr>
              <a:t>klasický dualismus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</a:p>
          <a:p>
            <a:pPr lvl="0" eaLnBrk="0" hangingPunct="0"/>
            <a:r>
              <a:rPr lang="cs-CZ" altLang="cs-CZ" dirty="0">
                <a:latin typeface="Arial" panose="020B0604020202020204" pitchFamily="34" charset="0"/>
              </a:rPr>
              <a:t>(tělo ≠ duše).</a:t>
            </a:r>
          </a:p>
          <a:p>
            <a:pPr lvl="0" eaLnBrk="0" hangingPunct="0"/>
            <a:endParaRPr lang="cs-CZ" altLang="cs-CZ" dirty="0">
              <a:latin typeface="Arial" panose="020B0604020202020204" pitchFamily="34" charset="0"/>
            </a:endParaRPr>
          </a:p>
          <a:p>
            <a:pPr lvl="0" eaLnBrk="0" hangingPunct="0"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Byl zastáncem </a:t>
            </a:r>
            <a:r>
              <a:rPr lang="cs-CZ" altLang="cs-CZ" b="1" dirty="0">
                <a:latin typeface="Arial" panose="020B0604020202020204" pitchFamily="34" charset="0"/>
              </a:rPr>
              <a:t>monistického a empirického</a:t>
            </a:r>
          </a:p>
          <a:p>
            <a:pPr lvl="0" eaLnBrk="0" hangingPunct="0"/>
            <a:r>
              <a:rPr lang="cs-CZ" altLang="cs-CZ" b="1" dirty="0">
                <a:latin typeface="Arial" panose="020B0604020202020204" pitchFamily="34" charset="0"/>
              </a:rPr>
              <a:t> pohledu</a:t>
            </a:r>
            <a:r>
              <a:rPr lang="cs-CZ" altLang="cs-CZ" dirty="0">
                <a:latin typeface="Arial" panose="020B0604020202020204" pitchFamily="34" charset="0"/>
              </a:rPr>
              <a:t> – podle něj:</a:t>
            </a:r>
          </a:p>
          <a:p>
            <a:pPr lvl="0" eaLnBrk="0" hangingPunct="0"/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</a:rPr>
              <a:t>Tělo, mysl i vědomí jsou různé projevy</a:t>
            </a:r>
          </a:p>
          <a:p>
            <a:pPr lvl="0" eaLnBrk="0" hangingPunct="0"/>
            <a:r>
              <a:rPr lang="cs-CZ" altLang="cs-CZ" dirty="0">
                <a:solidFill>
                  <a:srgbClr val="0070C0"/>
                </a:solidFill>
                <a:latin typeface="Arial" panose="020B0604020202020204" pitchFamily="34" charset="0"/>
              </a:rPr>
              <a:t> jedné a téže reality – zkušenosti.</a:t>
            </a:r>
          </a:p>
          <a:p>
            <a:pPr lvl="0" eaLnBrk="0" hangingPunct="0"/>
            <a:endParaRPr lang="cs-CZ" altLang="cs-CZ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lvl="0" eaLnBrk="0" hangingPunct="0">
              <a:buFontTx/>
              <a:buChar char="•"/>
            </a:pPr>
            <a:r>
              <a:rPr lang="cs-CZ" altLang="cs-CZ" dirty="0">
                <a:latin typeface="Arial" panose="020B0604020202020204" pitchFamily="34" charset="0"/>
              </a:rPr>
              <a:t>Tvrdil, že </a:t>
            </a:r>
            <a:r>
              <a:rPr lang="cs-CZ" altLang="cs-CZ" b="1" dirty="0">
                <a:latin typeface="Arial" panose="020B0604020202020204" pitchFamily="34" charset="0"/>
              </a:rPr>
              <a:t>myšlení a pocity nejsou něco nad </a:t>
            </a:r>
          </a:p>
          <a:p>
            <a:pPr lvl="0" eaLnBrk="0" hangingPunct="0"/>
            <a:r>
              <a:rPr lang="cs-CZ" altLang="cs-CZ" b="1" dirty="0">
                <a:latin typeface="Arial" panose="020B0604020202020204" pitchFamily="34" charset="0"/>
              </a:rPr>
              <a:t>tělem</a:t>
            </a:r>
            <a:r>
              <a:rPr lang="cs-CZ" altLang="cs-CZ" dirty="0">
                <a:latin typeface="Arial" panose="020B0604020202020204" pitchFamily="34" charset="0"/>
              </a:rPr>
              <a:t>, ale </a:t>
            </a:r>
            <a:r>
              <a:rPr lang="cs-CZ" altLang="cs-CZ" b="1" dirty="0">
                <a:latin typeface="Arial" panose="020B0604020202020204" pitchFamily="34" charset="0"/>
              </a:rPr>
              <a:t>součást jeho fungování</a:t>
            </a:r>
            <a:r>
              <a:rPr lang="cs-CZ" altLang="cs-CZ" dirty="0">
                <a:latin typeface="Arial" panose="020B0604020202020204" pitchFamily="34" charset="0"/>
              </a:rPr>
              <a:t>.</a:t>
            </a:r>
          </a:p>
          <a:p>
            <a:pPr lvl="0" eaLnBrk="0" hangingPunct="0"/>
            <a:br>
              <a:rPr lang="cs-CZ" altLang="cs-CZ" dirty="0">
                <a:latin typeface="Arial" panose="020B0604020202020204" pitchFamily="34" charset="0"/>
              </a:rPr>
            </a:b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</a:rPr>
              <a:t>Psychické procesy jsou </a:t>
            </a:r>
            <a:r>
              <a:rPr lang="cs-CZ" altLang="cs-CZ" b="1" i="1" dirty="0">
                <a:solidFill>
                  <a:srgbClr val="0070C0"/>
                </a:solidFill>
                <a:latin typeface="Arial" panose="020B0604020202020204" pitchFamily="34" charset="0"/>
              </a:rPr>
              <a:t>funkce mozku a </a:t>
            </a:r>
          </a:p>
          <a:p>
            <a:pPr lvl="0" eaLnBrk="0" hangingPunct="0"/>
            <a:r>
              <a:rPr lang="cs-CZ" altLang="cs-CZ" b="1" i="1" dirty="0">
                <a:solidFill>
                  <a:srgbClr val="0070C0"/>
                </a:solidFill>
                <a:latin typeface="Arial" panose="020B0604020202020204" pitchFamily="34" charset="0"/>
              </a:rPr>
              <a:t>nervového systému</a:t>
            </a:r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</a:rPr>
              <a:t>, ale mají zároveň </a:t>
            </a:r>
          </a:p>
          <a:p>
            <a:pPr lvl="0" eaLnBrk="0" hangingPunct="0"/>
            <a:r>
              <a:rPr lang="cs-CZ" altLang="cs-CZ" b="1" dirty="0">
                <a:solidFill>
                  <a:srgbClr val="0070C0"/>
                </a:solidFill>
                <a:latin typeface="Arial" panose="020B0604020202020204" pitchFamily="34" charset="0"/>
              </a:rPr>
              <a:t>subjektivní stránku – prožitek.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427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029B76-C89B-5857-7392-80B93848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7" y="116632"/>
            <a:ext cx="6447501" cy="1320800"/>
          </a:xfrm>
        </p:spPr>
        <p:txBody>
          <a:bodyPr anchor="t">
            <a:normAutofit/>
          </a:bodyPr>
          <a:lstStyle/>
          <a:p>
            <a:r>
              <a:rPr lang="cs-CZ" dirty="0" err="1"/>
              <a:t>Engel</a:t>
            </a:r>
            <a:r>
              <a:rPr lang="cs-CZ" dirty="0"/>
              <a:t>, 1977</a:t>
            </a:r>
            <a:br>
              <a:rPr lang="cs-CZ" dirty="0"/>
            </a:br>
            <a:r>
              <a:rPr lang="cs-CZ" dirty="0"/>
              <a:t>Biopsychosociální model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F25949D8-6AA5-8250-85EB-C88A98147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704524"/>
              </p:ext>
            </p:extLst>
          </p:nvPr>
        </p:nvGraphicFramePr>
        <p:xfrm>
          <a:off x="5051449" y="1975469"/>
          <a:ext cx="6824994" cy="3458229"/>
        </p:xfrm>
        <a:graphic>
          <a:graphicData uri="http://schemas.openxmlformats.org/drawingml/2006/table">
            <a:tbl>
              <a:tblPr/>
              <a:tblGrid>
                <a:gridCol w="2274998">
                  <a:extLst>
                    <a:ext uri="{9D8B030D-6E8A-4147-A177-3AD203B41FA5}">
                      <a16:colId xmlns:a16="http://schemas.microsoft.com/office/drawing/2014/main" val="844306113"/>
                    </a:ext>
                  </a:extLst>
                </a:gridCol>
                <a:gridCol w="2274998">
                  <a:extLst>
                    <a:ext uri="{9D8B030D-6E8A-4147-A177-3AD203B41FA5}">
                      <a16:colId xmlns:a16="http://schemas.microsoft.com/office/drawing/2014/main" val="2423009019"/>
                    </a:ext>
                  </a:extLst>
                </a:gridCol>
                <a:gridCol w="2274998">
                  <a:extLst>
                    <a:ext uri="{9D8B030D-6E8A-4147-A177-3AD203B41FA5}">
                      <a16:colId xmlns:a16="http://schemas.microsoft.com/office/drawing/2014/main" val="2381534818"/>
                    </a:ext>
                  </a:extLst>
                </a:gridCol>
              </a:tblGrid>
              <a:tr h="3201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 dirty="0">
                          <a:solidFill>
                            <a:srgbClr val="0070C0"/>
                          </a:solidFill>
                        </a:rPr>
                        <a:t>Složka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 dirty="0">
                          <a:solidFill>
                            <a:srgbClr val="0070C0"/>
                          </a:solidFill>
                        </a:rPr>
                        <a:t>Co zahrnuje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 dirty="0">
                          <a:solidFill>
                            <a:srgbClr val="0070C0"/>
                          </a:solidFill>
                        </a:rPr>
                        <a:t>Příklady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5746305"/>
                  </a:ext>
                </a:extLst>
              </a:tr>
              <a:tr h="10405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/>
                        <a:t>Biologická</a:t>
                      </a:r>
                      <a:endParaRPr lang="cs-CZ" sz="2000"/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2000" dirty="0"/>
                        <a:t>tělesné procesy, genetika, hormony, infekce, bolest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dirty="0"/>
                        <a:t>kontrakce, krevní tlak, oxytocin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499996"/>
                  </a:ext>
                </a:extLst>
              </a:tr>
              <a:tr h="10405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/>
                        <a:t>Psychologická</a:t>
                      </a:r>
                      <a:endParaRPr lang="cs-CZ" sz="2000"/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dirty="0"/>
                        <a:t>emoce, stres, motivace, postoje, vnímání bolesti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dirty="0"/>
                        <a:t>úzkost z porodu, důvěra, zvládání bolesti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63532"/>
                  </a:ext>
                </a:extLst>
              </a:tr>
              <a:tr h="10405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b="1" dirty="0"/>
                        <a:t>Sociální</a:t>
                      </a:r>
                      <a:endParaRPr lang="cs-CZ" sz="2000" dirty="0"/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dirty="0"/>
                        <a:t>vztahy, podpora, kultura, rodina, ekonomická situace</a:t>
                      </a:r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2000" dirty="0" err="1"/>
                        <a:t>přítomnost</a:t>
                      </a:r>
                      <a:r>
                        <a:rPr lang="pl-PL" sz="2000" dirty="0"/>
                        <a:t> partnera, </a:t>
                      </a:r>
                      <a:r>
                        <a:rPr lang="pl-PL" sz="2000" dirty="0" err="1"/>
                        <a:t>komunikace</a:t>
                      </a:r>
                      <a:r>
                        <a:rPr lang="pl-PL" sz="2000" dirty="0"/>
                        <a:t> s </a:t>
                      </a:r>
                      <a:r>
                        <a:rPr lang="pl-PL" sz="2000" dirty="0" err="1"/>
                        <a:t>personálem</a:t>
                      </a:r>
                      <a:endParaRPr lang="pl-PL" sz="2000" dirty="0"/>
                    </a:p>
                  </a:txBody>
                  <a:tcPr marL="31692" marR="31692" marT="15846" marB="1584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752542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4927F739-34CB-4109-CF43-B0EC516962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73" r="12967"/>
          <a:stretch>
            <a:fillRect/>
          </a:stretch>
        </p:blipFill>
        <p:spPr>
          <a:xfrm>
            <a:off x="1799680" y="2492897"/>
            <a:ext cx="2748499" cy="262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2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22972-AE3F-7F3B-6C69-B90CBEFD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202760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Přínos pro medicínu a ošetřovatelství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756E6D-F5E6-DE67-0268-4FE76CD10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Biopsychosociální model přinesl změnu v přístupu k pacientovi:</a:t>
            </a:r>
          </a:p>
          <a:p>
            <a:pPr marL="0" indent="0">
              <a:buNone/>
            </a:pPr>
            <a:endParaRPr lang="cs-CZ" dirty="0"/>
          </a:p>
          <a:p>
            <a:pPr indent="-285750"/>
            <a:r>
              <a:rPr lang="cs-CZ" dirty="0"/>
              <a:t>důraz na </a:t>
            </a:r>
            <a:r>
              <a:rPr lang="cs-CZ" b="1" dirty="0"/>
              <a:t>komunikaci</a:t>
            </a:r>
            <a:r>
              <a:rPr lang="cs-CZ" dirty="0"/>
              <a:t>, </a:t>
            </a:r>
            <a:r>
              <a:rPr lang="cs-CZ" b="1" dirty="0"/>
              <a:t>empatii</a:t>
            </a:r>
            <a:r>
              <a:rPr lang="cs-CZ" dirty="0"/>
              <a:t> a </a:t>
            </a:r>
            <a:r>
              <a:rPr lang="cs-CZ" b="1" dirty="0"/>
              <a:t>naslouchání</a:t>
            </a:r>
            <a:r>
              <a:rPr lang="cs-CZ" dirty="0"/>
              <a:t>,</a:t>
            </a:r>
          </a:p>
          <a:p>
            <a:r>
              <a:rPr lang="cs-CZ" dirty="0"/>
              <a:t>zohlednění </a:t>
            </a:r>
            <a:r>
              <a:rPr lang="cs-CZ" b="1" dirty="0"/>
              <a:t>psychosociálního kontextu</a:t>
            </a:r>
            <a:r>
              <a:rPr lang="cs-CZ" dirty="0"/>
              <a:t> při diagnostice i léčbě,</a:t>
            </a:r>
          </a:p>
          <a:p>
            <a:r>
              <a:rPr lang="cs-CZ" dirty="0"/>
              <a:t>spolupráci různých odborníků (lékař, psycholog, fyzioterapeut, porodní asistentka).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931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84925C-E7BC-1F8F-86F7-F2503D4C0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599" y="609600"/>
            <a:ext cx="8534401" cy="1320800"/>
          </a:xfrm>
        </p:spPr>
        <p:txBody>
          <a:bodyPr/>
          <a:lstStyle/>
          <a:p>
            <a:r>
              <a:rPr lang="cs-CZ" dirty="0"/>
              <a:t>Engelův model v praxi porodní asistentky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9D59192F-D929-1D57-3A8A-A33F563BE4F4}"/>
              </a:ext>
            </a:extLst>
          </p:cNvPr>
          <p:cNvGraphicFramePr>
            <a:graphicFrameLocks noGrp="1"/>
          </p:cNvGraphicFramePr>
          <p:nvPr/>
        </p:nvGraphicFramePr>
        <p:xfrm>
          <a:off x="2133600" y="2546826"/>
          <a:ext cx="8282880" cy="3108960"/>
        </p:xfrm>
        <a:graphic>
          <a:graphicData uri="http://schemas.openxmlformats.org/drawingml/2006/table">
            <a:tbl>
              <a:tblPr/>
              <a:tblGrid>
                <a:gridCol w="4141440">
                  <a:extLst>
                    <a:ext uri="{9D8B030D-6E8A-4147-A177-3AD203B41FA5}">
                      <a16:colId xmlns:a16="http://schemas.microsoft.com/office/drawing/2014/main" val="2288156549"/>
                    </a:ext>
                  </a:extLst>
                </a:gridCol>
                <a:gridCol w="4141440">
                  <a:extLst>
                    <a:ext uri="{9D8B030D-6E8A-4147-A177-3AD203B41FA5}">
                      <a16:colId xmlns:a16="http://schemas.microsoft.com/office/drawing/2014/main" val="24847717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3667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 dirty="0"/>
                        <a:t>Biologická oblast</a:t>
                      </a: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sledovat fyzický průběh porodu, stav matky i dítěte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89446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 dirty="0"/>
                        <a:t>Psychologická oblast</a:t>
                      </a: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podporovat ženu, snižovat stres, pomáhat zvládnout bolest dechem a klidem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141046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 dirty="0"/>
                        <a:t>Sociální oblast</a:t>
                      </a:r>
                      <a:endParaRPr lang="cs-CZ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respektovat kulturní zvyklosti, umožňovat přítomnost partnera, podporovat komunikaci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693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786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Vlastnosti osobnosti</a:t>
            </a:r>
          </a:p>
        </p:txBody>
      </p:sp>
      <p:sp>
        <p:nvSpPr>
          <p:cNvPr id="147458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2160589"/>
            <a:ext cx="7922840" cy="3881437"/>
          </a:xfrm>
        </p:spPr>
        <p:txBody>
          <a:bodyPr/>
          <a:lstStyle/>
          <a:p>
            <a:r>
              <a:rPr lang="cs-CZ" altLang="cs-CZ" dirty="0"/>
              <a:t>Kognitivní vlastnosti osobnosti – </a:t>
            </a:r>
            <a:r>
              <a:rPr lang="cs-CZ" altLang="cs-CZ" b="1" dirty="0">
                <a:solidFill>
                  <a:srgbClr val="0070C0"/>
                </a:solidFill>
              </a:rPr>
              <a:t>schopnosti</a:t>
            </a:r>
          </a:p>
          <a:p>
            <a:endParaRPr lang="cs-CZ" altLang="cs-CZ" b="1" dirty="0">
              <a:solidFill>
                <a:srgbClr val="FFFF00"/>
              </a:solidFill>
            </a:endParaRPr>
          </a:p>
          <a:p>
            <a:r>
              <a:rPr lang="cs-CZ" altLang="cs-CZ" dirty="0"/>
              <a:t>Emocionální vlastnosti osobnosti – </a:t>
            </a:r>
            <a:r>
              <a:rPr lang="cs-CZ" altLang="cs-CZ" b="1" dirty="0">
                <a:solidFill>
                  <a:srgbClr val="0070C0"/>
                </a:solidFill>
              </a:rPr>
              <a:t>temperament</a:t>
            </a:r>
          </a:p>
          <a:p>
            <a:endParaRPr lang="cs-CZ" altLang="cs-CZ" b="1" dirty="0">
              <a:solidFill>
                <a:srgbClr val="FFFF00"/>
              </a:solidFill>
            </a:endParaRPr>
          </a:p>
          <a:p>
            <a:r>
              <a:rPr lang="cs-CZ" altLang="cs-CZ" dirty="0"/>
              <a:t>Konativní vlastnosti osobnosti – </a:t>
            </a:r>
            <a:r>
              <a:rPr lang="cs-CZ" altLang="cs-CZ" b="1" dirty="0">
                <a:solidFill>
                  <a:srgbClr val="0070C0"/>
                </a:solidFill>
              </a:rPr>
              <a:t>charakter</a:t>
            </a:r>
            <a:endParaRPr lang="cs-CZ" altLang="cs-CZ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{E7C28660-353B-4F45-8538-2D165B4F910D}TFc986dd65-aaf0-4d5c-bef9-9c391ee05f7bb0532bc9-f331158f2aee</Template>
  <TotalTime>8</TotalTime>
  <Words>2594</Words>
  <Application>Microsoft Office PowerPoint</Application>
  <PresentationFormat>Širokoúhlá obrazovka</PresentationFormat>
  <Paragraphs>380</Paragraphs>
  <Slides>41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Aptos</vt:lpstr>
      <vt:lpstr>Arial</vt:lpstr>
      <vt:lpstr>Gill Sans MT</vt:lpstr>
      <vt:lpstr>Trebuchet MS</vt:lpstr>
      <vt:lpstr>Wingdings 2</vt:lpstr>
      <vt:lpstr>Galerie</vt:lpstr>
      <vt:lpstr>Osobnost</vt:lpstr>
      <vt:lpstr>Otázka po vztahu duše a těla</vt:lpstr>
      <vt:lpstr>Otázka po vztahu duše a těla </vt:lpstr>
      <vt:lpstr>Otázka po vztahu duše a těla </vt:lpstr>
      <vt:lpstr>Otázka po vztahu duše a těla  W. JAMES (1890)</vt:lpstr>
      <vt:lpstr>Engel, 1977 Biopsychosociální model</vt:lpstr>
      <vt:lpstr>Přínos pro medicínu a ošetřovatelství </vt:lpstr>
      <vt:lpstr>Engelův model v praxi porodní asistentky</vt:lpstr>
      <vt:lpstr>Vlastnosti osobnosti</vt:lpstr>
      <vt:lpstr>Schopnosti</vt:lpstr>
      <vt:lpstr>Posuzování  schopností –  inteligence IQ</vt:lpstr>
      <vt:lpstr>Pásma inteligenčního kvocientu</vt:lpstr>
      <vt:lpstr>Temperament</vt:lpstr>
      <vt:lpstr>Druhy temperamentů od raných Řeků po dnešní dobu</vt:lpstr>
      <vt:lpstr>Charakter</vt:lpstr>
      <vt:lpstr>Motivace</vt:lpstr>
      <vt:lpstr>Zdroje motivace</vt:lpstr>
      <vt:lpstr>Zdroje motivace</vt:lpstr>
      <vt:lpstr>Maslowova pyramida potřeb 1954</vt:lpstr>
      <vt:lpstr>Emoce </vt:lpstr>
      <vt:lpstr>Teorie a terminologie v oblasti emocí</vt:lpstr>
      <vt:lpstr>Prezentace aplikace PowerPoint</vt:lpstr>
      <vt:lpstr>Prezentace aplikace PowerPoint</vt:lpstr>
      <vt:lpstr>Emoce</vt:lpstr>
      <vt:lpstr>Základní emoce podle Ekmana</vt:lpstr>
      <vt:lpstr>Teorie a terminologie v oblasti emocí</vt:lpstr>
      <vt:lpstr>Tělesné projevy emocí</vt:lpstr>
      <vt:lpstr>Vlastnosti emocí</vt:lpstr>
      <vt:lpstr>Dělení emocí</vt:lpstr>
      <vt:lpstr>Dělení emocí</vt:lpstr>
      <vt:lpstr>Dělení emocí</vt:lpstr>
      <vt:lpstr>Nálady</vt:lpstr>
      <vt:lpstr>Vášně</vt:lpstr>
      <vt:lpstr>Afekty afficere - ovlivnit</vt:lpstr>
      <vt:lpstr>Vyšší city</vt:lpstr>
      <vt:lpstr>Základní teorie emocí</vt:lpstr>
      <vt:lpstr>James –Langeova teorie „Nepláčeme, protože jsme smutní — jsme smutní, protože pláčeme.“</vt:lpstr>
      <vt:lpstr>Cannon–Bardova teorie  (emoce a tělesné reakce současně) </vt:lpstr>
      <vt:lpstr>Schachter–Singerova teorie (dvoufaktorová teorie emocí) </vt:lpstr>
      <vt:lpstr>Lazarusova kognitivně–hodnotící teorie </vt:lpstr>
      <vt:lpstr>Ekmanova teorie základních emocí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Emrova, Lenka</dc:creator>
  <cp:lastModifiedBy>Emrova, Lenka</cp:lastModifiedBy>
  <cp:revision>1</cp:revision>
  <dcterms:created xsi:type="dcterms:W3CDTF">2025-10-15T11:30:28Z</dcterms:created>
  <dcterms:modified xsi:type="dcterms:W3CDTF">2025-10-15T11:38:53Z</dcterms:modified>
</cp:coreProperties>
</file>