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799" r:id="rId2"/>
    <p:sldId id="1062" r:id="rId3"/>
    <p:sldId id="803" r:id="rId4"/>
    <p:sldId id="804" r:id="rId5"/>
    <p:sldId id="805" r:id="rId6"/>
    <p:sldId id="807" r:id="rId7"/>
    <p:sldId id="808" r:id="rId8"/>
    <p:sldId id="809" r:id="rId9"/>
    <p:sldId id="1066" r:id="rId10"/>
    <p:sldId id="800" r:id="rId11"/>
    <p:sldId id="1075" r:id="rId12"/>
    <p:sldId id="1076" r:id="rId13"/>
    <p:sldId id="1067" r:id="rId14"/>
    <p:sldId id="1077" r:id="rId15"/>
    <p:sldId id="1079" r:id="rId16"/>
    <p:sldId id="1080" r:id="rId17"/>
    <p:sldId id="1081" r:id="rId18"/>
    <p:sldId id="1073" r:id="rId19"/>
    <p:sldId id="1074" r:id="rId20"/>
    <p:sldId id="108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cs-CZ"/>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text 2"/>
          <p:cNvSpPr>
            <a:spLocks noGrp="1"/>
          </p:cNvSpPr>
          <p:nvPr>
            <p:ph type="body" sz="half" idx="1"/>
          </p:nvPr>
        </p:nvSpPr>
        <p:spPr>
          <a:xfrm>
            <a:off x="609600" y="1600201"/>
            <a:ext cx="5384800" cy="45307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307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609600" y="6243638"/>
            <a:ext cx="2844800" cy="457200"/>
          </a:xfrm>
        </p:spPr>
        <p:txBody>
          <a:bodyPr/>
          <a:lstStyle>
            <a:lvl1pPr>
              <a:defRPr/>
            </a:lvl1pPr>
          </a:lstStyle>
          <a:p>
            <a:pPr>
              <a:defRPr/>
            </a:pPr>
            <a:endParaRPr lang="cs-CZ" altLang="en-US"/>
          </a:p>
        </p:txBody>
      </p:sp>
      <p:sp>
        <p:nvSpPr>
          <p:cNvPr id="6" name="Zástupný symbol pro zápatí 5"/>
          <p:cNvSpPr>
            <a:spLocks noGrp="1"/>
          </p:cNvSpPr>
          <p:nvPr>
            <p:ph type="ftr" sz="quarter" idx="11"/>
          </p:nvPr>
        </p:nvSpPr>
        <p:spPr>
          <a:xfrm>
            <a:off x="4165600" y="6248400"/>
            <a:ext cx="3860800" cy="457200"/>
          </a:xfrm>
        </p:spPr>
        <p:txBody>
          <a:bodyPr/>
          <a:lstStyle>
            <a:lvl1pPr>
              <a:defRPr/>
            </a:lvl1pPr>
          </a:lstStyle>
          <a:p>
            <a:pPr>
              <a:defRPr/>
            </a:pPr>
            <a:endParaRPr lang="cs-CZ" altLang="en-US"/>
          </a:p>
        </p:txBody>
      </p:sp>
      <p:sp>
        <p:nvSpPr>
          <p:cNvPr id="7" name="Zástupný symbol pro číslo snímku 6"/>
          <p:cNvSpPr>
            <a:spLocks noGrp="1"/>
          </p:cNvSpPr>
          <p:nvPr>
            <p:ph type="sldNum" sz="quarter" idx="12"/>
          </p:nvPr>
        </p:nvSpPr>
        <p:spPr>
          <a:xfrm>
            <a:off x="8737600" y="6243638"/>
            <a:ext cx="2844800" cy="457200"/>
          </a:xfrm>
        </p:spPr>
        <p:txBody>
          <a:bodyPr/>
          <a:lstStyle>
            <a:lvl1pPr>
              <a:defRPr/>
            </a:lvl1pPr>
          </a:lstStyle>
          <a:p>
            <a:pPr>
              <a:defRPr/>
            </a:pPr>
            <a:fld id="{DBDF2914-5A33-4562-9D84-212E2806D34C}" type="slidenum">
              <a:rPr lang="cs-CZ" altLang="en-US"/>
              <a:pPr>
                <a:defRPr/>
              </a:pPr>
              <a:t>‹#›</a:t>
            </a:fld>
            <a:endParaRPr lang="cs-CZ" altLang="en-US"/>
          </a:p>
        </p:txBody>
      </p:sp>
    </p:spTree>
    <p:extLst>
      <p:ext uri="{BB962C8B-B14F-4D97-AF65-F5344CB8AC3E}">
        <p14:creationId xmlns:p14="http://schemas.microsoft.com/office/powerpoint/2010/main" val="209897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cs-CZ"/>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cs-CZ"/>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cs-CZ"/>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cs-CZ"/>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cs-CZ"/>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cs-CZ"/>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cs-CZ"/>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cs-CZ"/>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cs-CZ"/>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cs-CZ"/>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cs-CZ"/>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cs-CZ"/>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cs-CZ"/>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cs-CZ"/>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cs-CZ"/>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cs-CZ"/>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cs-CZ"/>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cs-CZ"/>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cs-CZ"/>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cs-CZ"/>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cs-CZ"/>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cs-CZ"/>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cs-CZ"/>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cs-CZ"/>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11/5/2025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g8AFLI1jHkM"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youtube.com/watch?v=xOYLCy5PVg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hyperlink" Target="http://www.ceskatelevize.cz/ct24/svet/138717-byl-ze-me-reditel-veznice-rika-zimbardo-o-experimentu-s-moc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dnadpis 4"/>
          <p:cNvSpPr>
            <a:spLocks noGrp="1"/>
          </p:cNvSpPr>
          <p:nvPr>
            <p:ph type="subTitle" idx="1"/>
          </p:nvPr>
        </p:nvSpPr>
        <p:spPr>
          <a:xfrm>
            <a:off x="1774825" y="4405262"/>
            <a:ext cx="5827713" cy="1096963"/>
          </a:xfrm>
        </p:spPr>
        <p:txBody>
          <a:bodyPr rtlCol="0">
            <a:noAutofit/>
          </a:bodyPr>
          <a:lstStyle/>
          <a:p>
            <a:pPr>
              <a:defRPr/>
            </a:pPr>
            <a:r>
              <a:rPr lang="cs-CZ" sz="3200" dirty="0"/>
              <a:t>PhDr. Lenka </a:t>
            </a:r>
            <a:r>
              <a:rPr lang="cs-CZ" sz="3200" dirty="0" err="1"/>
              <a:t>Emrová</a:t>
            </a:r>
            <a:r>
              <a:rPr lang="cs-CZ" sz="3200" dirty="0"/>
              <a:t>, Ph.D.</a:t>
            </a:r>
          </a:p>
        </p:txBody>
      </p:sp>
      <p:sp>
        <p:nvSpPr>
          <p:cNvPr id="214018" name="Nadpis 1"/>
          <p:cNvSpPr>
            <a:spLocks noGrp="1"/>
          </p:cNvSpPr>
          <p:nvPr>
            <p:ph type="ctrTitle"/>
          </p:nvPr>
        </p:nvSpPr>
        <p:spPr>
          <a:xfrm>
            <a:off x="1774825" y="2405064"/>
            <a:ext cx="7689850" cy="1646237"/>
          </a:xfrm>
        </p:spPr>
        <p:txBody>
          <a:bodyPr>
            <a:normAutofit fontScale="90000"/>
          </a:bodyPr>
          <a:lstStyle/>
          <a:p>
            <a:r>
              <a:rPr lang="cs-CZ"/>
              <a:t>Slavné i méně slavné sociálně psychologické experimenty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2133601" y="609600"/>
            <a:ext cx="6348413" cy="1320800"/>
          </a:xfrm>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a:defRPr/>
            </a:pPr>
            <a:r>
              <a:rPr lang="cs-CZ" sz="4000" dirty="0"/>
              <a:t>Co vede k konformitě</a:t>
            </a:r>
          </a:p>
        </p:txBody>
      </p:sp>
      <p:sp>
        <p:nvSpPr>
          <p:cNvPr id="6" name="Zástupný symbol pro obsah 5"/>
          <p:cNvSpPr>
            <a:spLocks noGrp="1"/>
          </p:cNvSpPr>
          <p:nvPr>
            <p:ph sz="quarter" idx="4294967295"/>
          </p:nvPr>
        </p:nvSpPr>
        <p:spPr>
          <a:xfrm>
            <a:off x="2135188" y="2133601"/>
            <a:ext cx="6337300" cy="3959225"/>
          </a:xfrm>
        </p:spPr>
        <p:style>
          <a:lnRef idx="2">
            <a:schemeClr val="accent3"/>
          </a:lnRef>
          <a:fillRef idx="1">
            <a:schemeClr val="lt1"/>
          </a:fillRef>
          <a:effectRef idx="0">
            <a:schemeClr val="accent3"/>
          </a:effectRef>
          <a:fontRef idx="minor">
            <a:schemeClr val="dk1"/>
          </a:fontRef>
        </p:style>
        <p:txBody>
          <a:bodyPr rtlCol="0">
            <a:normAutofit fontScale="92500" lnSpcReduction="10000"/>
          </a:bodyPr>
          <a:lstStyle/>
          <a:p>
            <a:pPr>
              <a:buFont typeface="Wingdings 3" charset="2"/>
              <a:buChar char=""/>
              <a:defRPr/>
            </a:pPr>
            <a:r>
              <a:rPr lang="cs-CZ" dirty="0"/>
              <a:t>souvisí s očekáváním a plněním sociálních rolí</a:t>
            </a:r>
          </a:p>
          <a:p>
            <a:pPr marL="0" indent="0" algn="ctr">
              <a:buNone/>
              <a:defRPr/>
            </a:pPr>
            <a:r>
              <a:rPr lang="cs-CZ" dirty="0">
                <a:solidFill>
                  <a:srgbClr val="FF0000"/>
                </a:solidFill>
              </a:rPr>
              <a:t>„člověk dělá to, co druzí, aby neztratil přízeň, aby nebyl odmítnut“</a:t>
            </a:r>
          </a:p>
          <a:p>
            <a:pPr marL="0" indent="0">
              <a:buNone/>
              <a:defRPr/>
            </a:pPr>
            <a:r>
              <a:rPr lang="cs-CZ" dirty="0"/>
              <a:t>v tomto smyslu je velmi citlivé období dětství</a:t>
            </a:r>
          </a:p>
          <a:p>
            <a:pPr marL="0" indent="0">
              <a:buNone/>
              <a:defRPr/>
            </a:pPr>
            <a:endParaRPr lang="cs-CZ" dirty="0"/>
          </a:p>
          <a:p>
            <a:pPr>
              <a:buFont typeface="Wingdings 3" charset="2"/>
              <a:buChar char=""/>
              <a:defRPr/>
            </a:pPr>
            <a:r>
              <a:rPr lang="cs-CZ" dirty="0">
                <a:solidFill>
                  <a:srgbClr val="FF0000"/>
                </a:solidFill>
              </a:rPr>
              <a:t>„člověk dělá to, co druzí, aby dosáhl uznání, respektu</a:t>
            </a:r>
          </a:p>
          <a:p>
            <a:pPr marL="0" indent="0">
              <a:buNone/>
              <a:defRPr/>
            </a:pPr>
            <a:endParaRPr lang="cs-CZ" dirty="0"/>
          </a:p>
          <a:p>
            <a:pPr marL="0" indent="0">
              <a:buNone/>
              <a:defRPr/>
            </a:pPr>
            <a:r>
              <a:rPr lang="cs-CZ" dirty="0"/>
              <a:t>v tomto smyslu je velmi citlivé období puberty a adolescence</a:t>
            </a:r>
          </a:p>
          <a:p>
            <a:pPr marL="0" indent="0">
              <a:buNone/>
              <a:defRPr/>
            </a:pPr>
            <a:endParaRPr lang="cs-CZ" dirty="0"/>
          </a:p>
          <a:p>
            <a:pPr algn="ctr">
              <a:buFont typeface="Wingdings 3" charset="2"/>
              <a:buChar char=""/>
              <a:defRPr/>
            </a:pPr>
            <a:r>
              <a:rPr lang="cs-CZ" dirty="0">
                <a:solidFill>
                  <a:srgbClr val="FF0000"/>
                </a:solidFill>
              </a:rPr>
              <a:t>„člověk dělá to, co druzí zejména v nových situacích, kdy se cítí bezradně „nebýt za blbce“</a:t>
            </a:r>
          </a:p>
          <a:p>
            <a:pPr marL="0" indent="0">
              <a:buNone/>
              <a:defRPr/>
            </a:pPr>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p:txBody>
          <a:bodyPr rtlCol="0">
            <a:normAutofit fontScale="90000"/>
          </a:bodyPr>
          <a:lstStyle/>
          <a:p>
            <a:pPr>
              <a:defRPr/>
            </a:pPr>
            <a:r>
              <a:rPr lang="cs-CZ" altLang="cs-CZ" sz="4500" dirty="0">
                <a:latin typeface="Arial" charset="0"/>
              </a:rPr>
              <a:t>Pomůžete či ne??</a:t>
            </a:r>
            <a:br>
              <a:rPr lang="cs-CZ" altLang="cs-CZ" sz="4500" dirty="0"/>
            </a:br>
            <a:endParaRPr lang="cs-CZ" altLang="cs-CZ" dirty="0"/>
          </a:p>
        </p:txBody>
      </p:sp>
      <p:sp>
        <p:nvSpPr>
          <p:cNvPr id="24579" name="Rectangle 3"/>
          <p:cNvSpPr>
            <a:spLocks noGrp="1"/>
          </p:cNvSpPr>
          <p:nvPr>
            <p:ph type="body" sz="half" idx="1"/>
          </p:nvPr>
        </p:nvSpPr>
        <p:spPr>
          <a:xfrm>
            <a:off x="2927351" y="4005263"/>
            <a:ext cx="5616575" cy="2303462"/>
          </a:xfrm>
        </p:spPr>
        <p:txBody>
          <a:bodyPr rtlCol="0">
            <a:normAutofit fontScale="70000" lnSpcReduction="20000"/>
          </a:bodyPr>
          <a:lstStyle/>
          <a:p>
            <a:pPr>
              <a:lnSpc>
                <a:spcPct val="80000"/>
              </a:lnSpc>
              <a:buNone/>
              <a:defRPr/>
            </a:pPr>
            <a:r>
              <a:rPr lang="cs-CZ" altLang="cs-CZ" sz="2400" dirty="0"/>
              <a:t>Představte si následující situaci. </a:t>
            </a:r>
          </a:p>
          <a:p>
            <a:pPr>
              <a:lnSpc>
                <a:spcPct val="80000"/>
              </a:lnSpc>
              <a:buNone/>
              <a:defRPr/>
            </a:pPr>
            <a:r>
              <a:rPr lang="cs-CZ" altLang="cs-CZ" sz="2400" dirty="0"/>
              <a:t>Jste na nádherné pláži. Dívka na vedlejší dece se odejde koupat a na dece nechá své rádio.</a:t>
            </a:r>
          </a:p>
          <a:p>
            <a:pPr>
              <a:lnSpc>
                <a:spcPct val="80000"/>
              </a:lnSpc>
              <a:buNone/>
              <a:defRPr/>
            </a:pPr>
            <a:r>
              <a:rPr lang="cs-CZ" altLang="cs-CZ" sz="2400" dirty="0"/>
              <a:t>Několik minut poté přijde muž, který dané rádio odnese. </a:t>
            </a:r>
          </a:p>
          <a:p>
            <a:pPr>
              <a:lnSpc>
                <a:spcPct val="80000"/>
              </a:lnSpc>
              <a:buNone/>
              <a:defRPr/>
            </a:pPr>
            <a:r>
              <a:rPr lang="cs-CZ" altLang="cs-CZ" sz="2400" dirty="0"/>
              <a:t>Jak zareagujete?</a:t>
            </a:r>
          </a:p>
          <a:p>
            <a:pPr>
              <a:lnSpc>
                <a:spcPct val="80000"/>
              </a:lnSpc>
              <a:buNone/>
              <a:defRPr/>
            </a:pPr>
            <a:endParaRPr lang="cs-CZ" altLang="cs-CZ" dirty="0">
              <a:solidFill>
                <a:schemeClr val="tx1">
                  <a:lumMod val="75000"/>
                  <a:lumOff val="25000"/>
                </a:schemeClr>
              </a:solidFill>
            </a:endParaRPr>
          </a:p>
          <a:p>
            <a:pPr>
              <a:lnSpc>
                <a:spcPct val="80000"/>
              </a:lnSpc>
              <a:buNone/>
              <a:defRPr/>
            </a:pPr>
            <a:r>
              <a:rPr lang="cs-CZ" altLang="cs-CZ" b="1" dirty="0">
                <a:solidFill>
                  <a:schemeClr val="tx1">
                    <a:lumMod val="75000"/>
                    <a:lumOff val="25000"/>
                  </a:schemeClr>
                </a:solidFill>
                <a:sym typeface="Symbol" pitchFamily="18" charset="2"/>
              </a:rPr>
              <a:t>	</a:t>
            </a:r>
            <a:endParaRPr lang="cs-CZ" altLang="cs-CZ" dirty="0">
              <a:solidFill>
                <a:schemeClr val="tx1">
                  <a:lumMod val="75000"/>
                  <a:lumOff val="25000"/>
                </a:schemeClr>
              </a:solidFill>
            </a:endParaRPr>
          </a:p>
          <a:p>
            <a:pPr>
              <a:lnSpc>
                <a:spcPct val="80000"/>
              </a:lnSpc>
              <a:buNone/>
              <a:defRPr/>
            </a:pPr>
            <a:r>
              <a:rPr lang="cs-CZ" altLang="cs-CZ" b="1" dirty="0">
                <a:solidFill>
                  <a:schemeClr val="tx1">
                    <a:lumMod val="75000"/>
                    <a:lumOff val="25000"/>
                  </a:schemeClr>
                </a:solidFill>
              </a:rPr>
              <a:t>		</a:t>
            </a:r>
          </a:p>
          <a:p>
            <a:pPr>
              <a:lnSpc>
                <a:spcPct val="80000"/>
              </a:lnSpc>
              <a:buNone/>
              <a:defRPr/>
            </a:pPr>
            <a:endParaRPr lang="cs-CZ" altLang="cs-CZ" dirty="0">
              <a:solidFill>
                <a:schemeClr val="tx1">
                  <a:lumMod val="75000"/>
                  <a:lumOff val="25000"/>
                </a:schemeClr>
              </a:solidFill>
            </a:endParaRPr>
          </a:p>
          <a:p>
            <a:pPr>
              <a:lnSpc>
                <a:spcPct val="80000"/>
              </a:lnSpc>
              <a:buNone/>
              <a:defRPr/>
            </a:pPr>
            <a:endParaRPr lang="cs-CZ" altLang="cs-CZ" dirty="0">
              <a:solidFill>
                <a:schemeClr val="tx1">
                  <a:lumMod val="75000"/>
                  <a:lumOff val="25000"/>
                </a:schemeClr>
              </a:solidFill>
              <a:latin typeface="Arial" charset="0"/>
            </a:endParaRPr>
          </a:p>
        </p:txBody>
      </p:sp>
      <p:pic>
        <p:nvPicPr>
          <p:cNvPr id="228355" name="Picture 2" descr="C:\Program Files\Microsoft Office\MEDIA\CAGCAT10\j0300840.wmf"/>
          <p:cNvPicPr>
            <a:picLocks noGrp="1" noChangeAspect="1" noChangeArrowheads="1"/>
          </p:cNvPicPr>
          <p:nvPr>
            <p:ph sz="half" idx="2"/>
          </p:nvPr>
        </p:nvPicPr>
        <p:blipFill>
          <a:blip r:embed="rId2"/>
          <a:srcRect/>
          <a:stretch>
            <a:fillRect/>
          </a:stretch>
        </p:blipFill>
        <p:spPr>
          <a:xfrm>
            <a:off x="4440238" y="1773238"/>
            <a:ext cx="1814512" cy="1528762"/>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idx="1"/>
          </p:nvPr>
        </p:nvSpPr>
        <p:spPr/>
        <p:txBody>
          <a:bodyPr rtlCol="0">
            <a:normAutofit fontScale="85000" lnSpcReduction="20000"/>
          </a:bodyPr>
          <a:lstStyle/>
          <a:p>
            <a:pPr>
              <a:buFont typeface="Wingdings 3" charset="2"/>
              <a:buChar char=""/>
              <a:defRPr/>
            </a:pPr>
            <a:r>
              <a:rPr lang="cs-CZ" altLang="cs-CZ" sz="2800" dirty="0"/>
              <a:t>V daném experimentu většina lidí na krádež rádia nijak nereagovala, protože necítili zodpovědnost za věci své sousedky. Pokud je však dívka před svým odchodem požádala, zda by trochu neohlídali její věci během toho co se bude koupat. Většina lidí při pokusu cizího muže vzít dívčino rádio okamžitě reagovala. </a:t>
            </a:r>
          </a:p>
          <a:p>
            <a:pPr>
              <a:buFont typeface="Wingdings 3" charset="2"/>
              <a:buChar char=""/>
              <a:defRPr/>
            </a:pPr>
            <a:r>
              <a:rPr lang="cs-CZ" altLang="cs-CZ" sz="2800" dirty="0"/>
              <a:t>Jinak řečeno pro zasáhnutí v situaci, kdy někdo potřebuje pomoci, hraje velkou roli zda cítíme, že jsme za pomoc danému člověk zodpovědní</a:t>
            </a:r>
          </a:p>
          <a:p>
            <a:pPr>
              <a:buFont typeface="Wingdings 3" charset="2"/>
              <a:buChar char=""/>
              <a:defRPr/>
            </a:pPr>
            <a:r>
              <a:rPr lang="cs-CZ" altLang="cs-CZ" sz="2800" dirty="0"/>
              <a:t>Důležitost pocitu zodpovědnosti  ukazuje tragický případ  zavražděné </a:t>
            </a:r>
            <a:r>
              <a:rPr lang="cs-CZ" altLang="cs-CZ" sz="2800" dirty="0" err="1"/>
              <a:t>Kitty</a:t>
            </a:r>
            <a:r>
              <a:rPr lang="cs-CZ" altLang="cs-CZ" sz="2800" dirty="0"/>
              <a:t> </a:t>
            </a:r>
            <a:r>
              <a:rPr lang="cs-CZ" altLang="cs-CZ" sz="2800" dirty="0" err="1"/>
              <a:t>Genovese</a:t>
            </a:r>
            <a:r>
              <a:rPr lang="cs-CZ" altLang="cs-CZ" sz="2800" dirty="0"/>
              <a:t>. </a:t>
            </a:r>
            <a:endParaRPr lang="fr-FR" altLang="cs-CZ" sz="2800" dirty="0"/>
          </a:p>
          <a:p>
            <a:pPr>
              <a:buFont typeface="Wingdings 3" charset="2"/>
              <a:buChar char=""/>
              <a:defRPr/>
            </a:pPr>
            <a:endParaRPr lang="cs-CZ" dirty="0">
              <a:solidFill>
                <a:schemeClr val="tx1">
                  <a:lumMod val="75000"/>
                  <a:lumOff val="25000"/>
                </a:schemeClr>
              </a:solidFill>
            </a:endParaRPr>
          </a:p>
        </p:txBody>
      </p:sp>
      <p:sp>
        <p:nvSpPr>
          <p:cNvPr id="229378" name="Nadpis 4"/>
          <p:cNvSpPr>
            <a:spLocks noGrp="1"/>
          </p:cNvSpPr>
          <p:nvPr>
            <p:ph type="title"/>
          </p:nvPr>
        </p:nvSpPr>
        <p:spPr/>
        <p:txBody>
          <a:bodyPr/>
          <a:lstStyle/>
          <a:p>
            <a:endParaRPr lang="cs-CZ"/>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Nadpis 1"/>
          <p:cNvSpPr>
            <a:spLocks noGrp="1"/>
          </p:cNvSpPr>
          <p:nvPr>
            <p:ph type="title"/>
          </p:nvPr>
        </p:nvSpPr>
        <p:spPr/>
        <p:txBody>
          <a:bodyPr/>
          <a:lstStyle/>
          <a:p>
            <a:r>
              <a:rPr lang="cs-CZ"/>
              <a:t>Efekt přihlížejícího – </a:t>
            </a:r>
            <a:r>
              <a:rPr lang="cs-CZ" b="1"/>
              <a:t>Bystander efekt</a:t>
            </a:r>
            <a:endParaRPr lang="cs-CZ"/>
          </a:p>
        </p:txBody>
      </p:sp>
      <p:sp>
        <p:nvSpPr>
          <p:cNvPr id="230402" name="Zástupný symbol pro obsah 2"/>
          <p:cNvSpPr>
            <a:spLocks noGrp="1"/>
          </p:cNvSpPr>
          <p:nvPr>
            <p:ph idx="1"/>
          </p:nvPr>
        </p:nvSpPr>
        <p:spPr/>
        <p:txBody>
          <a:bodyPr/>
          <a:lstStyle/>
          <a:p>
            <a:r>
              <a:rPr lang="cs-CZ" dirty="0"/>
              <a:t>https://www.youtube.com/shorts/UkjaP0pYZaE</a:t>
            </a:r>
          </a:p>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rtlCol="0">
            <a:normAutofit fontScale="77500" lnSpcReduction="20000"/>
          </a:bodyPr>
          <a:lstStyle/>
          <a:p>
            <a:pPr>
              <a:lnSpc>
                <a:spcPct val="90000"/>
              </a:lnSpc>
              <a:buFont typeface="Wingdings 3" charset="2"/>
              <a:buChar char=""/>
              <a:defRPr/>
            </a:pPr>
            <a:r>
              <a:rPr lang="cs-CZ" altLang="cs-CZ" sz="2800" i="1" dirty="0"/>
              <a:t>V  New Yorku, se dívka jménem  </a:t>
            </a:r>
            <a:r>
              <a:rPr lang="cs-CZ" altLang="cs-CZ" sz="2800" i="1" dirty="0" err="1"/>
              <a:t>Kitty</a:t>
            </a:r>
            <a:r>
              <a:rPr lang="cs-CZ" altLang="cs-CZ" sz="2800" i="1" dirty="0"/>
              <a:t> </a:t>
            </a:r>
            <a:r>
              <a:rPr lang="cs-CZ" altLang="cs-CZ" sz="2800" i="1" dirty="0" err="1"/>
              <a:t>Genovese</a:t>
            </a:r>
            <a:r>
              <a:rPr lang="cs-CZ" altLang="cs-CZ" sz="2800" i="1" dirty="0"/>
              <a:t>  vracela kolem třetí hodiny ráno k sobě domů, když byla napadena mužem s nožem. Její křik probudil sousedy a vystrašil útočníka tak, že se dal na útěk. Poté co však útočník viděl, že se </a:t>
            </a:r>
            <a:r>
              <a:rPr lang="cs-CZ" altLang="cs-CZ" sz="2800" i="1" dirty="0" err="1"/>
              <a:t>Kitty</a:t>
            </a:r>
            <a:r>
              <a:rPr lang="cs-CZ" altLang="cs-CZ" sz="2800" i="1" dirty="0"/>
              <a:t> nikdo nevydal na pomoc, se vrátil a přes její křik ji brutálně zavraždil. Mezi prvním </a:t>
            </a:r>
            <a:r>
              <a:rPr lang="cs-CZ" altLang="cs-CZ" sz="2800" i="1" dirty="0" err="1"/>
              <a:t>útiokem</a:t>
            </a:r>
            <a:r>
              <a:rPr lang="cs-CZ" altLang="cs-CZ" sz="2800" i="1" dirty="0"/>
              <a:t> a poslední smrtící ránou nožem uběhlo více než půl hodiny během, které se </a:t>
            </a:r>
            <a:r>
              <a:rPr lang="cs-CZ" altLang="cs-CZ" sz="2800" i="1" dirty="0" err="1"/>
              <a:t>Kitty</a:t>
            </a:r>
            <a:r>
              <a:rPr lang="cs-CZ" altLang="cs-CZ" sz="2800" i="1" dirty="0"/>
              <a:t> bránila a volala o pomoc. Přesto nikdo z 38 osob, které útok sledovali ze svého okna nepřišel </a:t>
            </a:r>
            <a:r>
              <a:rPr lang="cs-CZ" altLang="cs-CZ" sz="2800" i="1" dirty="0" err="1"/>
              <a:t>Kitty</a:t>
            </a:r>
            <a:r>
              <a:rPr lang="cs-CZ" altLang="cs-CZ" sz="2800" i="1" dirty="0"/>
              <a:t> na pomoc ani nezavolal policii. 	Svědkové, kteří poté vypovídali na policii shodně uváděli, že se domnívali, že pomoc již zcela jistě zavolal někdo jiný. </a:t>
            </a:r>
          </a:p>
          <a:p>
            <a:pPr>
              <a:lnSpc>
                <a:spcPct val="90000"/>
              </a:lnSpc>
              <a:buFont typeface="Wingdings 3" charset="2"/>
              <a:buChar char=""/>
              <a:defRPr/>
            </a:pPr>
            <a:r>
              <a:rPr lang="cs-CZ" altLang="cs-CZ" sz="2800" dirty="0"/>
              <a:t>Ze soc. psychologických výzkumů na toto téma již nyní víme, že pokud situaci v níž někdo jiný potřebuje pomoc, každý z přihlížejících spoléhá, že oběti pomůže někdo jiný a sám nereaguje. Tento jev nazýváme difuze odpovědnosti</a:t>
            </a:r>
          </a:p>
          <a:p>
            <a:pPr>
              <a:buFont typeface="Wingdings 3" charset="2"/>
              <a:buChar char=""/>
              <a:defRPr/>
            </a:pPr>
            <a:endParaRPr lang="cs-CZ" dirty="0">
              <a:solidFill>
                <a:schemeClr val="tx1">
                  <a:lumMod val="75000"/>
                  <a:lumOff val="25000"/>
                </a:schemeClr>
              </a:solidFill>
            </a:endParaRPr>
          </a:p>
        </p:txBody>
      </p:sp>
      <p:sp>
        <p:nvSpPr>
          <p:cNvPr id="231426" name="Nadpis 2"/>
          <p:cNvSpPr>
            <a:spLocks noGrp="1"/>
          </p:cNvSpPr>
          <p:nvPr>
            <p:ph type="title"/>
          </p:nvPr>
        </p:nvSpPr>
        <p:spPr/>
        <p:txBody>
          <a:bodyPr/>
          <a:lstStyle/>
          <a:p>
            <a:endParaRPr lang="cs-C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Zástupný symbol pro obsah 1"/>
          <p:cNvSpPr>
            <a:spLocks noGrp="1"/>
          </p:cNvSpPr>
          <p:nvPr>
            <p:ph idx="1"/>
          </p:nvPr>
        </p:nvSpPr>
        <p:spPr/>
        <p:txBody>
          <a:bodyPr/>
          <a:lstStyle/>
          <a:p>
            <a:r>
              <a:rPr lang="cs-CZ"/>
              <a:t>Experimentátoři požádali studenty, aby sami nebo ve skupinkách po třech čekali v čekárně na rozhovor. Zatímco studenti čekali, začal z ventilačního průchodu ve zdi vycházet kouř. Následujících šest minut bylo chování studentů tajně pozorováno. 75 % studentů čekajících o samotě během dvou minut oznámilo, že zpozorovali kouř. Avšak z těch, kteří čekali ve skupinkách, se takto zachovalo jen 13 %, a to přesto, že místnost byla nakonec zcela zaplněna kouřem.</a:t>
            </a:r>
          </a:p>
        </p:txBody>
      </p:sp>
      <p:sp>
        <p:nvSpPr>
          <p:cNvPr id="232450" name="Nadpis 2"/>
          <p:cNvSpPr>
            <a:spLocks noGrp="1"/>
          </p:cNvSpPr>
          <p:nvPr>
            <p:ph type="title"/>
          </p:nvPr>
        </p:nvSpPr>
        <p:spPr/>
        <p:txBody>
          <a:bodyPr/>
          <a:lstStyle/>
          <a:p>
            <a:r>
              <a:rPr lang="cs-CZ"/>
              <a:t>Experimenty Darley a Latané</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524000" y="1052513"/>
            <a:ext cx="8229600" cy="4525962"/>
          </a:xfrm>
        </p:spPr>
        <p:txBody>
          <a:bodyPr rtlCol="0">
            <a:normAutofit fontScale="70000" lnSpcReduction="20000"/>
          </a:bodyPr>
          <a:lstStyle/>
          <a:p>
            <a:pPr>
              <a:buFont typeface="Wingdings 3" charset="2"/>
              <a:buChar char=""/>
              <a:defRPr/>
            </a:pPr>
            <a:r>
              <a:rPr lang="cs-CZ" dirty="0">
                <a:solidFill>
                  <a:schemeClr val="tx1">
                    <a:lumMod val="75000"/>
                    <a:lumOff val="25000"/>
                  </a:schemeClr>
                </a:solidFill>
              </a:rPr>
              <a:t>V tomto pokusu experimentátor pokusné osoby požádal, aby se zúčastnily skupinové diskuse o životě na studentské koleji, a to buď s jedním, třemi nebo pěti dalšími účastníky. Účastníci seděli po jednom v kójích, které jim bránily vidět na sebe navzájem. Komunikovali spolu pomocí mikrofonu a sluchátek. V každé skupině byla jenom jedna opravdová pokusná osoba; zbytek tvořily magnetofonové nahrávky. Diskuse začala tím, že jeden z falešných účastníků popsal ze záznamu svoje osobní problémy, včetně sklonu k epileptickým záchvatům ve stresově náročných situacích. Když pak začal během druhého kola kruhové diskuse mluvit znovu, dostal záchvat a sípal o pomoc. Pokusila se mu skutečná pokusná osoba pomoci?</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Když se opravdová pokusná osoba domnívala, že </a:t>
            </a:r>
          </a:p>
          <a:p>
            <a:pPr marL="109728" indent="0">
              <a:buNone/>
              <a:defRPr/>
            </a:pPr>
            <a:r>
              <a:rPr lang="cs-CZ" dirty="0">
                <a:solidFill>
                  <a:schemeClr val="tx1">
                    <a:lumMod val="75000"/>
                    <a:lumOff val="25000"/>
                  </a:schemeClr>
                </a:solidFill>
              </a:rPr>
              <a:t>je jediným dalším účastníkem debaty, řekla </a:t>
            </a:r>
          </a:p>
          <a:p>
            <a:pPr marL="109728" indent="0">
              <a:buNone/>
              <a:defRPr/>
            </a:pPr>
            <a:r>
              <a:rPr lang="cs-CZ" dirty="0">
                <a:solidFill>
                  <a:schemeClr val="tx1">
                    <a:lumMod val="75000"/>
                    <a:lumOff val="25000"/>
                  </a:schemeClr>
                </a:solidFill>
              </a:rPr>
              <a:t>experimentátorovi o epileptickém záchvatu v 85 % případů.</a:t>
            </a:r>
          </a:p>
          <a:p>
            <a:pPr marL="109728" indent="0">
              <a:buNone/>
              <a:defRPr/>
            </a:pPr>
            <a:r>
              <a:rPr lang="cs-CZ" dirty="0">
                <a:solidFill>
                  <a:schemeClr val="tx1">
                    <a:lumMod val="75000"/>
                    <a:lumOff val="25000"/>
                  </a:schemeClr>
                </a:solidFill>
              </a:rPr>
              <a:t>Jakmile se pokusná osoba domnívala, že se podílí na </a:t>
            </a:r>
          </a:p>
          <a:p>
            <a:pPr marL="109728" indent="0">
              <a:buNone/>
              <a:defRPr/>
            </a:pPr>
            <a:r>
              <a:rPr lang="cs-CZ" dirty="0">
                <a:solidFill>
                  <a:schemeClr val="tx1">
                    <a:lumMod val="75000"/>
                    <a:lumOff val="25000"/>
                  </a:schemeClr>
                </a:solidFill>
              </a:rPr>
              <a:t>pokusu ještě s třemi dalšími účastníky, procentuální podíl</a:t>
            </a:r>
          </a:p>
          <a:p>
            <a:pPr marL="109728" indent="0">
              <a:buNone/>
              <a:defRPr/>
            </a:pPr>
            <a:r>
              <a:rPr lang="cs-CZ" dirty="0">
                <a:solidFill>
                  <a:schemeClr val="tx1">
                    <a:lumMod val="75000"/>
                    <a:lumOff val="25000"/>
                  </a:schemeClr>
                </a:solidFill>
              </a:rPr>
              <a:t>pokusů poskytnout pomoc klesl na hodnotu 62 %; </a:t>
            </a:r>
          </a:p>
          <a:p>
            <a:pPr marL="109728" indent="0">
              <a:buNone/>
              <a:defRPr/>
            </a:pPr>
            <a:r>
              <a:rPr lang="cs-CZ" dirty="0">
                <a:solidFill>
                  <a:schemeClr val="tx1">
                    <a:lumMod val="75000"/>
                    <a:lumOff val="25000"/>
                  </a:schemeClr>
                </a:solidFill>
              </a:rPr>
              <a:t>a v šestičlenné skupině došlo k dalšímu poklesu až na 31 %. </a:t>
            </a:r>
          </a:p>
          <a:p>
            <a:pPr marL="109728" indent="0">
              <a:buNone/>
              <a:defRPr/>
            </a:pPr>
            <a:r>
              <a:rPr lang="cs-CZ" dirty="0">
                <a:solidFill>
                  <a:schemeClr val="tx1">
                    <a:lumMod val="75000"/>
                    <a:lumOff val="25000"/>
                  </a:schemeClr>
                </a:solidFill>
              </a:rPr>
              <a:t>Je zřejmé, že čím větší je skupina, tím je méně pravděpodobné, </a:t>
            </a:r>
          </a:p>
          <a:p>
            <a:pPr marL="109728" indent="0">
              <a:buNone/>
              <a:defRPr/>
            </a:pPr>
            <a:r>
              <a:rPr lang="cs-CZ" dirty="0">
                <a:solidFill>
                  <a:schemeClr val="tx1">
                    <a:lumMod val="75000"/>
                    <a:lumOff val="25000"/>
                  </a:schemeClr>
                </a:solidFill>
              </a:rPr>
              <a:t>že se oběti dostane pomoci.</a:t>
            </a:r>
          </a:p>
          <a:p>
            <a:pPr>
              <a:buFont typeface="Wingdings 3" charset="2"/>
              <a:buChar char=""/>
              <a:defRPr/>
            </a:pPr>
            <a:endParaRPr lang="cs-CZ" dirty="0">
              <a:solidFill>
                <a:schemeClr val="tx1">
                  <a:lumMod val="75000"/>
                  <a:lumOff val="25000"/>
                </a:schemeClr>
              </a:solidFill>
            </a:endParaRPr>
          </a:p>
        </p:txBody>
      </p:sp>
      <p:sp>
        <p:nvSpPr>
          <p:cNvPr id="1047" name="Nadpis 2"/>
          <p:cNvSpPr>
            <a:spLocks noGrp="1"/>
          </p:cNvSpPr>
          <p:nvPr>
            <p:ph type="title"/>
          </p:nvPr>
        </p:nvSpPr>
        <p:spPr>
          <a:xfrm>
            <a:off x="1992313" y="0"/>
            <a:ext cx="8229600" cy="1143000"/>
          </a:xfrm>
        </p:spPr>
        <p:txBody>
          <a:bodyPr/>
          <a:lstStyle/>
          <a:p>
            <a:r>
              <a:rPr lang="cs-CZ"/>
              <a:t>Experimenty Darley a Latané</a:t>
            </a:r>
          </a:p>
        </p:txBody>
      </p:sp>
      <p:graphicFrame>
        <p:nvGraphicFramePr>
          <p:cNvPr id="1045" name="Object 21"/>
          <p:cNvGraphicFramePr>
            <a:graphicFrameLocks noChangeAspect="1"/>
          </p:cNvGraphicFramePr>
          <p:nvPr/>
        </p:nvGraphicFramePr>
        <p:xfrm>
          <a:off x="7507289" y="2852738"/>
          <a:ext cx="3133725" cy="3390900"/>
        </p:xfrm>
        <a:graphic>
          <a:graphicData uri="http://schemas.openxmlformats.org/presentationml/2006/ole">
            <mc:AlternateContent xmlns:mc="http://schemas.openxmlformats.org/markup-compatibility/2006">
              <mc:Choice xmlns:v="urn:schemas-microsoft-com:vml" Requires="v">
                <p:oleObj name="Graf" r:id="rId2" imgW="6500746" imgH="5488698" progId="MSGraph.Chart.8">
                  <p:embed followColorScheme="full"/>
                </p:oleObj>
              </mc:Choice>
              <mc:Fallback>
                <p:oleObj name="Graf" r:id="rId2" imgW="6500746" imgH="5488698" progId="MSGraph.Chart.8">
                  <p:embed followColorScheme="full"/>
                  <p:pic>
                    <p:nvPicPr>
                      <p:cNvPr id="1045" name="Object 21"/>
                      <p:cNvPicPr>
                        <a:picLocks noChangeAspect="1" noChangeArrowheads="1"/>
                      </p:cNvPicPr>
                      <p:nvPr/>
                    </p:nvPicPr>
                    <p:blipFill>
                      <a:blip r:embed="rId3"/>
                      <a:srcRect/>
                      <a:stretch>
                        <a:fillRect/>
                      </a:stretch>
                    </p:blipFill>
                    <p:spPr bwMode="auto">
                      <a:xfrm>
                        <a:off x="7507289" y="2852738"/>
                        <a:ext cx="3133725" cy="339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rtlCol="0">
            <a:normAutofit fontScale="77500" lnSpcReduction="20000"/>
          </a:bodyPr>
          <a:lstStyle/>
          <a:p>
            <a:pPr>
              <a:buFont typeface="Wingdings 3" charset="2"/>
              <a:buChar char=""/>
              <a:defRPr/>
            </a:pPr>
            <a:r>
              <a:rPr lang="cs-CZ" b="1" dirty="0">
                <a:solidFill>
                  <a:schemeClr val="tx1">
                    <a:lumMod val="75000"/>
                    <a:lumOff val="25000"/>
                  </a:schemeClr>
                </a:solidFill>
              </a:rPr>
              <a:t>Dáma v nesnázích“ („Lady In </a:t>
            </a:r>
            <a:r>
              <a:rPr lang="cs-CZ" b="1" dirty="0" err="1">
                <a:solidFill>
                  <a:schemeClr val="tx1">
                    <a:lumMod val="75000"/>
                    <a:lumOff val="25000"/>
                  </a:schemeClr>
                </a:solidFill>
              </a:rPr>
              <a:t>Distress</a:t>
            </a:r>
            <a:r>
              <a:rPr lang="cs-CZ" b="1" dirty="0">
                <a:solidFill>
                  <a:schemeClr val="tx1">
                    <a:lumMod val="75000"/>
                    <a:lumOff val="25000"/>
                  </a:schemeClr>
                </a:solidFill>
              </a:rPr>
              <a:t>“)</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Pokusné osoby uvítala mladá experimentátorka, požádala je, aby se posadily a vyplnily dotazník. Pak jim řekla, že se hned vrátí, a odešla do vedlejší místnosti. Účastníci ji mohli slyšet, jak vedle přesouvá přes pokoj židli a šplhá se na ni. Poté následoval výkřik a rána, jako by někdo spadl na zem. Experimentátorka pak zaúpěla bolestí a zvolala: „Proboha, můj kotník! Nemůžu s ním ani pohnout! Myslím, že je asi zlomený!“ Pokračovala v naříkání, dokud jí jedna z pokusných osob nepřišla na pomoc, či dokud neuplynula jedna minuta, aniž by někdo přišel.</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b="1" dirty="0">
                <a:solidFill>
                  <a:schemeClr val="tx1">
                    <a:lumMod val="75000"/>
                    <a:lumOff val="25000"/>
                  </a:schemeClr>
                </a:solidFill>
              </a:rPr>
              <a:t>Výsledky byly docela překvapující. </a:t>
            </a:r>
          </a:p>
          <a:p>
            <a:pPr>
              <a:buFont typeface="Wingdings 3" charset="2"/>
              <a:buChar char=""/>
              <a:defRPr/>
            </a:pPr>
            <a:r>
              <a:rPr lang="cs-CZ" b="1" dirty="0">
                <a:solidFill>
                  <a:schemeClr val="tx1">
                    <a:lumMod val="75000"/>
                    <a:lumOff val="25000"/>
                  </a:schemeClr>
                </a:solidFill>
              </a:rPr>
              <a:t>70 % pokusných osob poskytlo ženě pomoc, pokud byly ponechány o samotě.</a:t>
            </a:r>
          </a:p>
          <a:p>
            <a:pPr>
              <a:buFont typeface="Wingdings 3" charset="2"/>
              <a:buChar char=""/>
              <a:defRPr/>
            </a:pPr>
            <a:r>
              <a:rPr lang="cs-CZ" b="1" dirty="0">
                <a:solidFill>
                  <a:schemeClr val="tx1">
                    <a:lumMod val="75000"/>
                    <a:lumOff val="25000"/>
                  </a:schemeClr>
                </a:solidFill>
              </a:rPr>
              <a:t>Pokud na ni ve vedlejší místnosti čekaly po dvojicích, dostalo se jí pomoci jen ve 40 % případů. </a:t>
            </a:r>
          </a:p>
          <a:p>
            <a:pPr>
              <a:buFont typeface="Wingdings 3" charset="2"/>
              <a:buChar char=""/>
              <a:defRPr/>
            </a:pPr>
            <a:r>
              <a:rPr lang="cs-CZ" b="1" dirty="0">
                <a:solidFill>
                  <a:schemeClr val="tx1">
                    <a:lumMod val="75000"/>
                    <a:lumOff val="25000"/>
                  </a:schemeClr>
                </a:solidFill>
              </a:rPr>
              <a:t>K ještě dramatičtějšímu poklesu došlo, když pokusná osoba vyčkávala s pasivním tajným pomocníkem experimentátorů, který neudělal nic, aby ženě poskytl pomoc. V těchto případech skutečná pokusná osoba přispěchala „oběti“ na pomoc pouze v 7 % případů. </a:t>
            </a:r>
          </a:p>
        </p:txBody>
      </p:sp>
      <p:sp>
        <p:nvSpPr>
          <p:cNvPr id="235522" name="Nadpis 2"/>
          <p:cNvSpPr>
            <a:spLocks noGrp="1"/>
          </p:cNvSpPr>
          <p:nvPr>
            <p:ph type="title"/>
          </p:nvPr>
        </p:nvSpPr>
        <p:spPr/>
        <p:txBody>
          <a:bodyPr/>
          <a:lstStyle/>
          <a:p>
            <a:r>
              <a:rPr lang="cs-CZ"/>
              <a:t>Experimenty Latané, Rodinová</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rtlCol="0">
            <a:normAutofit lnSpcReduction="10000"/>
          </a:bodyPr>
          <a:lstStyle/>
          <a:p>
            <a:pPr>
              <a:buFont typeface="Wingdings 3" charset="2"/>
              <a:buChar char=""/>
              <a:defRPr/>
            </a:pPr>
            <a:r>
              <a:rPr lang="cs-CZ" dirty="0">
                <a:solidFill>
                  <a:schemeClr val="tx1">
                    <a:lumMod val="75000"/>
                    <a:lumOff val="25000"/>
                  </a:schemeClr>
                </a:solidFill>
              </a:rPr>
              <a:t>Dobrá nálada má pozitivní vliv</a:t>
            </a:r>
          </a:p>
          <a:p>
            <a:pPr>
              <a:buFont typeface="Wingdings 3" charset="2"/>
              <a:buChar char=""/>
              <a:defRPr/>
            </a:pPr>
            <a:r>
              <a:rPr lang="cs-CZ" dirty="0">
                <a:solidFill>
                  <a:schemeClr val="tx1">
                    <a:lumMod val="75000"/>
                    <a:lumOff val="25000"/>
                  </a:schemeClr>
                </a:solidFill>
              </a:rPr>
              <a:t>Lidé jsou dokonce ochotni pomáhat více za pěkných slunečných dnů</a:t>
            </a:r>
          </a:p>
          <a:p>
            <a:pPr>
              <a:buFont typeface="Wingdings 3" charset="2"/>
              <a:buChar char=""/>
              <a:defRPr/>
            </a:pPr>
            <a:r>
              <a:rPr lang="cs-CZ" dirty="0">
                <a:solidFill>
                  <a:schemeClr val="tx1">
                    <a:lumMod val="75000"/>
                    <a:lumOff val="25000"/>
                  </a:schemeClr>
                </a:solidFill>
              </a:rPr>
              <a:t>Pomáhají více dívky, ženy, kde je potřeba síla, tak muži</a:t>
            </a:r>
          </a:p>
          <a:p>
            <a:pPr>
              <a:buFont typeface="Wingdings 3" charset="2"/>
              <a:buChar char=""/>
              <a:defRPr/>
            </a:pPr>
            <a:r>
              <a:rPr lang="cs-CZ" dirty="0">
                <a:solidFill>
                  <a:schemeClr val="tx1">
                    <a:lumMod val="75000"/>
                    <a:lumOff val="25000"/>
                  </a:schemeClr>
                </a:solidFill>
              </a:rPr>
              <a:t>Rysy prosociální osobnosti</a:t>
            </a:r>
          </a:p>
          <a:p>
            <a:pPr lvl="1">
              <a:buFont typeface="Wingdings 3" charset="2"/>
              <a:buChar char=""/>
              <a:defRPr/>
            </a:pPr>
            <a:r>
              <a:rPr lang="cs-CZ" dirty="0">
                <a:solidFill>
                  <a:schemeClr val="tx1">
                    <a:lumMod val="75000"/>
                    <a:lumOff val="25000"/>
                  </a:schemeClr>
                </a:solidFill>
              </a:rPr>
              <a:t>silná vnitřní kontrola </a:t>
            </a:r>
          </a:p>
          <a:p>
            <a:pPr lvl="1">
              <a:buFont typeface="Wingdings 3" charset="2"/>
              <a:buChar char=""/>
              <a:defRPr/>
            </a:pPr>
            <a:r>
              <a:rPr lang="cs-CZ" dirty="0">
                <a:solidFill>
                  <a:schemeClr val="tx1">
                    <a:lumMod val="75000"/>
                    <a:lumOff val="25000"/>
                  </a:schemeClr>
                </a:solidFill>
              </a:rPr>
              <a:t>víra ve „spravedlivý svět“ </a:t>
            </a:r>
          </a:p>
          <a:p>
            <a:pPr lvl="1">
              <a:buFont typeface="Wingdings 3" charset="2"/>
              <a:buChar char=""/>
              <a:defRPr/>
            </a:pPr>
            <a:r>
              <a:rPr lang="cs-CZ" dirty="0">
                <a:solidFill>
                  <a:schemeClr val="tx1">
                    <a:lumMod val="75000"/>
                    <a:lumOff val="25000"/>
                  </a:schemeClr>
                </a:solidFill>
              </a:rPr>
              <a:t>silný pocit sociální odpovědnosti </a:t>
            </a:r>
          </a:p>
          <a:p>
            <a:pPr lvl="1">
              <a:buFont typeface="Wingdings 3" charset="2"/>
              <a:buChar char=""/>
              <a:defRPr/>
            </a:pPr>
            <a:r>
              <a:rPr lang="cs-CZ" dirty="0">
                <a:solidFill>
                  <a:schemeClr val="tx1">
                    <a:lumMod val="75000"/>
                    <a:lumOff val="25000"/>
                  </a:schemeClr>
                </a:solidFill>
              </a:rPr>
              <a:t>schopnost projevit empatii </a:t>
            </a:r>
          </a:p>
          <a:p>
            <a:pPr lvl="1">
              <a:buFont typeface="Wingdings 3" charset="2"/>
              <a:buChar char=""/>
              <a:defRPr/>
            </a:pPr>
            <a:r>
              <a:rPr lang="cs-CZ" dirty="0">
                <a:solidFill>
                  <a:schemeClr val="tx1">
                    <a:lumMod val="75000"/>
                    <a:lumOff val="25000"/>
                  </a:schemeClr>
                </a:solidFill>
              </a:rPr>
              <a:t>menší egocentrické založení </a:t>
            </a:r>
          </a:p>
          <a:p>
            <a:pPr>
              <a:buFont typeface="Wingdings 3" charset="2"/>
              <a:buChar char=""/>
              <a:defRPr/>
            </a:pPr>
            <a:r>
              <a:rPr lang="cs-CZ" dirty="0">
                <a:solidFill>
                  <a:schemeClr val="tx1">
                    <a:lumMod val="75000"/>
                    <a:lumOff val="25000"/>
                  </a:schemeClr>
                </a:solidFill>
              </a:rPr>
              <a:t>Empatie – vcítění se do pocitů a jednání druhých</a:t>
            </a:r>
          </a:p>
          <a:p>
            <a:pPr lvl="1">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p:txBody>
      </p:sp>
      <p:sp>
        <p:nvSpPr>
          <p:cNvPr id="3" name="Nadpis 2"/>
          <p:cNvSpPr>
            <a:spLocks noGrp="1"/>
          </p:cNvSpPr>
          <p:nvPr>
            <p:ph type="title"/>
          </p:nvPr>
        </p:nvSpPr>
        <p:spPr/>
        <p:txBody>
          <a:bodyPr rtlCol="0"/>
          <a:lstStyle/>
          <a:p>
            <a:pPr>
              <a:defRPr/>
            </a:pPr>
            <a:r>
              <a:rPr lang="cs-CZ" dirty="0">
                <a:effectLst>
                  <a:outerShdw blurRad="38100" dist="38100" dir="2700000" algn="tl">
                    <a:srgbClr val="000000">
                      <a:alpha val="43137"/>
                    </a:srgbClr>
                  </a:outerShdw>
                </a:effectLst>
              </a:rPr>
              <a:t>Osoba a osobnost pomáhajícího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Zástupný symbol pro obsah 1"/>
          <p:cNvSpPr>
            <a:spLocks noGrp="1"/>
          </p:cNvSpPr>
          <p:nvPr>
            <p:ph idx="1"/>
          </p:nvPr>
        </p:nvSpPr>
        <p:spPr/>
        <p:txBody>
          <a:bodyPr/>
          <a:lstStyle/>
          <a:p>
            <a:r>
              <a:rPr lang="cs-CZ"/>
              <a:t>Rodinné koreláty prosociálního dítěte: </a:t>
            </a:r>
          </a:p>
          <a:p>
            <a:pPr lvl="1"/>
            <a:r>
              <a:rPr lang="cs-CZ"/>
              <a:t>dostatek lásky, opory a pomoci </a:t>
            </a:r>
          </a:p>
          <a:p>
            <a:pPr lvl="1"/>
            <a:r>
              <a:rPr lang="cs-CZ"/>
              <a:t>přiměřeně vyvážená kontrola a přísnost </a:t>
            </a:r>
          </a:p>
          <a:p>
            <a:pPr lvl="1"/>
            <a:r>
              <a:rPr lang="cs-CZ"/>
              <a:t>akceptace dítěte</a:t>
            </a:r>
          </a:p>
          <a:p>
            <a:r>
              <a:rPr lang="cs-CZ"/>
              <a:t>Širší sociální okolí</a:t>
            </a:r>
          </a:p>
          <a:p>
            <a:r>
              <a:rPr lang="cs-CZ"/>
              <a:t>Kultura – děti z Číny (nejkolektivističtější země) mají větší úctu ke staří, jsou mírnější a méně agresivní, než jejich vrstevníci v USA</a:t>
            </a:r>
          </a:p>
          <a:p>
            <a:pPr lvl="1"/>
            <a:endParaRPr lang="cs-CZ"/>
          </a:p>
        </p:txBody>
      </p:sp>
      <p:sp>
        <p:nvSpPr>
          <p:cNvPr id="240642" name="Nadpis 2"/>
          <p:cNvSpPr>
            <a:spLocks noGrp="1"/>
          </p:cNvSpPr>
          <p:nvPr>
            <p:ph type="title"/>
          </p:nvPr>
        </p:nvSpPr>
        <p:spPr/>
        <p:txBody>
          <a:bodyPr/>
          <a:lstStyle/>
          <a:p>
            <a:r>
              <a:rPr lang="cs-CZ"/>
              <a:t>Sociální okolí</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Nadpis 1"/>
          <p:cNvSpPr>
            <a:spLocks noGrp="1"/>
          </p:cNvSpPr>
          <p:nvPr>
            <p:ph type="title"/>
          </p:nvPr>
        </p:nvSpPr>
        <p:spPr/>
        <p:txBody>
          <a:bodyPr/>
          <a:lstStyle/>
          <a:p>
            <a:r>
              <a:rPr lang="cs-CZ"/>
              <a:t>Poslušnost</a:t>
            </a:r>
          </a:p>
        </p:txBody>
      </p:sp>
      <p:sp>
        <p:nvSpPr>
          <p:cNvPr id="219138" name="Zástupný symbol pro obsah 2"/>
          <p:cNvSpPr>
            <a:spLocks noGrp="1"/>
          </p:cNvSpPr>
          <p:nvPr>
            <p:ph idx="1"/>
          </p:nvPr>
        </p:nvSpPr>
        <p:spPr/>
        <p:txBody>
          <a:bodyPr/>
          <a:lstStyle/>
          <a:p>
            <a:r>
              <a:rPr lang="cs-CZ" altLang="cs-CZ">
                <a:solidFill>
                  <a:schemeClr val="tx2"/>
                </a:solidFill>
              </a:rPr>
              <a:t>Hofling (1966) - experiment</a:t>
            </a:r>
          </a:p>
          <a:p>
            <a:pPr lvl="1"/>
            <a:r>
              <a:rPr lang="cs-CZ" altLang="cs-CZ">
                <a:solidFill>
                  <a:schemeClr val="tx2"/>
                </a:solidFill>
              </a:rPr>
              <a:t>Experiment konán v reálném prostředí: nemocnici. Osoba, která předstírala, že je lékař, zavolala sestře, aby podala pacientovi 2x vyšší dávku léku, než bylo maximálně povolené množství. </a:t>
            </a:r>
          </a:p>
          <a:p>
            <a:pPr lvl="1"/>
            <a:r>
              <a:rPr lang="cs-CZ" altLang="cs-CZ">
                <a:solidFill>
                  <a:schemeClr val="tx2"/>
                </a:solidFill>
              </a:rPr>
              <a:t>95% sester uposlechlo.</a:t>
            </a:r>
          </a:p>
          <a:p>
            <a:r>
              <a:rPr lang="cs-CZ" altLang="cs-CZ">
                <a:solidFill>
                  <a:schemeClr val="tx2"/>
                </a:solidFill>
              </a:rPr>
              <a:t>Sociální tlak vyvolaný nerovností může způsobit, že sestra raději ohrozí pacienta, než by neuposlechla příkazu</a:t>
            </a:r>
            <a:endParaRPr lang="cs-CZ"/>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Zástupný symbol pro obsah 1"/>
          <p:cNvSpPr>
            <a:spLocks noGrp="1"/>
          </p:cNvSpPr>
          <p:nvPr>
            <p:ph idx="1"/>
          </p:nvPr>
        </p:nvSpPr>
        <p:spPr/>
        <p:txBody>
          <a:bodyPr/>
          <a:lstStyle/>
          <a:p>
            <a:r>
              <a:rPr lang="cs-CZ"/>
              <a:t>pomoc poskytujeme ochotněji svým rodinným příslušníkům, dále pak známým a přátelům, svým oblíbencům, lidem podobným, těm, kteří jsou na naší pomoci závislí</a:t>
            </a:r>
          </a:p>
          <a:p>
            <a:r>
              <a:rPr lang="cs-CZ"/>
              <a:t>Faktory, které rozhodují o tom, zdali je člověku v nouzi poskytnuta pomoc:</a:t>
            </a:r>
          </a:p>
          <a:p>
            <a:pPr lvl="1"/>
            <a:r>
              <a:rPr lang="cs-CZ" b="1" u="sng"/>
              <a:t>posouzení příčiny nesnází</a:t>
            </a:r>
            <a:r>
              <a:rPr lang="cs-CZ"/>
              <a:t>– jestliže je příčina spatřována ve vlastní nezodpovědnosti člověka v nouzi, je ochota druhých pomoci menší</a:t>
            </a:r>
          </a:p>
          <a:p>
            <a:pPr lvl="1"/>
            <a:r>
              <a:rPr lang="cs-CZ" b="1" u="sng"/>
              <a:t>Závazek vůči člověku v nouzi </a:t>
            </a:r>
            <a:r>
              <a:rPr lang="cs-CZ"/>
              <a:t>– na kom nám záleží, vůči komu cítíme provinění, kdo nám již pomohl</a:t>
            </a:r>
          </a:p>
          <a:p>
            <a:pPr lvl="1"/>
            <a:r>
              <a:rPr lang="cs-CZ" b="1" u="sng"/>
              <a:t>Pohlaví příjemce pomoci </a:t>
            </a:r>
            <a:r>
              <a:rPr lang="cs-CZ"/>
              <a:t>– muži ženám, ženy stejně</a:t>
            </a:r>
            <a:endParaRPr lang="cs-CZ" b="1" u="sng"/>
          </a:p>
          <a:p>
            <a:pPr lvl="1"/>
            <a:endParaRPr lang="cs-CZ"/>
          </a:p>
          <a:p>
            <a:pPr lvl="1"/>
            <a:endParaRPr lang="cs-CZ"/>
          </a:p>
          <a:p>
            <a:endParaRPr lang="cs-CZ"/>
          </a:p>
        </p:txBody>
      </p:sp>
      <p:sp>
        <p:nvSpPr>
          <p:cNvPr id="241666" name="Nadpis 2"/>
          <p:cNvSpPr>
            <a:spLocks noGrp="1"/>
          </p:cNvSpPr>
          <p:nvPr>
            <p:ph type="title"/>
          </p:nvPr>
        </p:nvSpPr>
        <p:spPr/>
        <p:txBody>
          <a:bodyPr/>
          <a:lstStyle/>
          <a:p>
            <a:r>
              <a:rPr lang="cs-CZ"/>
              <a:t>Osoba příjemce prosociálního chování</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631951" y="188913"/>
            <a:ext cx="6119813" cy="950912"/>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1631951" y="2708275"/>
            <a:ext cx="6119813" cy="649288"/>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sz="2000" dirty="0">
                <a:hlinkClick r:id="rId2"/>
              </a:rPr>
              <a:t>http://www.youtube.com/watch?v=g8AFLI1jHkM</a:t>
            </a:r>
            <a:r>
              <a:rPr lang="cs-CZ" sz="2000" dirty="0"/>
              <a:t> </a:t>
            </a:r>
          </a:p>
        </p:txBody>
      </p:sp>
      <p:sp>
        <p:nvSpPr>
          <p:cNvPr id="6" name="Zástupný symbol pro text 5"/>
          <p:cNvSpPr>
            <a:spLocks noGrp="1"/>
          </p:cNvSpPr>
          <p:nvPr>
            <p:ph type="body" sz="half" idx="2"/>
          </p:nvPr>
        </p:nvSpPr>
        <p:spPr>
          <a:xfrm>
            <a:off x="1631951" y="1268414"/>
            <a:ext cx="6119813" cy="1081087"/>
          </a:xfrm>
        </p:spPr>
        <p:style>
          <a:lnRef idx="2">
            <a:schemeClr val="accent3">
              <a:shade val="50000"/>
            </a:schemeClr>
          </a:lnRef>
          <a:fillRef idx="1">
            <a:schemeClr val="accent3"/>
          </a:fillRef>
          <a:effectRef idx="0">
            <a:schemeClr val="accent3"/>
          </a:effectRef>
          <a:fontRef idx="minor">
            <a:schemeClr val="lt1"/>
          </a:fontRef>
        </p:style>
        <p:txBody>
          <a:bodyPr rtlCol="0"/>
          <a:lstStyle/>
          <a:p>
            <a:pPr>
              <a:defRPr/>
            </a:pPr>
            <a:r>
              <a:rPr lang="cs-CZ" sz="2400" dirty="0" err="1"/>
              <a:t>Solomon</a:t>
            </a:r>
            <a:r>
              <a:rPr lang="cs-CZ" sz="2400" dirty="0"/>
              <a:t> </a:t>
            </a:r>
            <a:r>
              <a:rPr lang="cs-CZ" sz="2400" dirty="0" err="1"/>
              <a:t>Asch</a:t>
            </a:r>
            <a:r>
              <a:rPr lang="cs-CZ" sz="2400" dirty="0"/>
              <a:t> 1951</a:t>
            </a:r>
          </a:p>
          <a:p>
            <a:pPr>
              <a:defRPr/>
            </a:pPr>
            <a:r>
              <a:rPr lang="cs-CZ" sz="2400" dirty="0"/>
              <a:t>Laboratorní experimenty s konformitou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720851" y="188914"/>
            <a:ext cx="3870325" cy="1152525"/>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5964239" y="188914"/>
            <a:ext cx="4224337" cy="1152525"/>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sz="2000" dirty="0">
                <a:hlinkClick r:id="rId2"/>
              </a:rPr>
              <a:t>https://www.youtube.com/watch?v=xOYLCy5PVgM</a:t>
            </a:r>
            <a:r>
              <a:rPr lang="cs-CZ" sz="2000" dirty="0"/>
              <a:t> </a:t>
            </a:r>
          </a:p>
        </p:txBody>
      </p:sp>
      <p:sp>
        <p:nvSpPr>
          <p:cNvPr id="6" name="Zástupný symbol pro text 5"/>
          <p:cNvSpPr>
            <a:spLocks noGrp="1"/>
          </p:cNvSpPr>
          <p:nvPr>
            <p:ph type="body" sz="half" idx="4294967295"/>
          </p:nvPr>
        </p:nvSpPr>
        <p:spPr>
          <a:xfrm>
            <a:off x="1695451" y="1628776"/>
            <a:ext cx="3629025" cy="1812925"/>
          </a:xfrm>
        </p:spPr>
        <p:style>
          <a:lnRef idx="2">
            <a:schemeClr val="accent3">
              <a:shade val="50000"/>
            </a:schemeClr>
          </a:lnRef>
          <a:fillRef idx="1">
            <a:schemeClr val="accent3"/>
          </a:fillRef>
          <a:effectRef idx="0">
            <a:schemeClr val="accent3"/>
          </a:effectRef>
          <a:fontRef idx="minor">
            <a:schemeClr val="lt1"/>
          </a:fontRef>
        </p:style>
        <p:txBody>
          <a:bodyPr rtlCol="0">
            <a:normAutofit fontScale="92500"/>
          </a:bodyPr>
          <a:lstStyle/>
          <a:p>
            <a:pPr>
              <a:buFont typeface="Wingdings 3" charset="2"/>
              <a:buChar char=""/>
              <a:defRPr/>
            </a:pPr>
            <a:r>
              <a:rPr lang="cs-CZ" sz="2400" dirty="0" err="1"/>
              <a:t>Stanley</a:t>
            </a:r>
            <a:r>
              <a:rPr lang="cs-CZ" sz="2400" dirty="0"/>
              <a:t> </a:t>
            </a:r>
            <a:r>
              <a:rPr lang="cs-CZ" sz="2400" dirty="0" err="1"/>
              <a:t>Milgram</a:t>
            </a:r>
            <a:r>
              <a:rPr lang="cs-CZ" sz="2400" dirty="0"/>
              <a:t> (1961)</a:t>
            </a:r>
          </a:p>
          <a:p>
            <a:pPr>
              <a:buFont typeface="Wingdings 3" charset="2"/>
              <a:buChar char=""/>
              <a:defRPr/>
            </a:pPr>
            <a:r>
              <a:rPr lang="cs-CZ" sz="2400" dirty="0"/>
              <a:t>Laboratorní experimenty </a:t>
            </a:r>
          </a:p>
          <a:p>
            <a:pPr marL="0" indent="0">
              <a:buNone/>
              <a:defRPr/>
            </a:pPr>
            <a:r>
              <a:rPr lang="cs-CZ" sz="2400" dirty="0"/>
              <a:t>s poslušností </a:t>
            </a:r>
          </a:p>
        </p:txBody>
      </p:sp>
      <p:sp>
        <p:nvSpPr>
          <p:cNvPr id="2" name="Obdélník 1"/>
          <p:cNvSpPr/>
          <p:nvPr/>
        </p:nvSpPr>
        <p:spPr>
          <a:xfrm>
            <a:off x="1695451" y="3644900"/>
            <a:ext cx="3679825" cy="20320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cs-CZ" dirty="0"/>
              <a:t>Překvapením bylo zjištění, že mnoho učitelů prohlásilo, že jejich žák si za své utrpení může sám: jednak se sám přihlásil do pokusu a souhlasil s ním a za druhé, neuměl svůj úkol a na zadání odpovídal nesprávně.“</a:t>
            </a:r>
          </a:p>
        </p:txBody>
      </p:sp>
      <p:pic>
        <p:nvPicPr>
          <p:cNvPr id="221189" name="Obrázek 2"/>
          <p:cNvPicPr>
            <a:picLocks noChangeAspect="1"/>
          </p:cNvPicPr>
          <p:nvPr/>
        </p:nvPicPr>
        <p:blipFill>
          <a:blip r:embed="rId3"/>
          <a:srcRect/>
          <a:stretch>
            <a:fillRect/>
          </a:stretch>
        </p:blipFill>
        <p:spPr bwMode="auto">
          <a:xfrm>
            <a:off x="5572126" y="1449388"/>
            <a:ext cx="4968875" cy="4392612"/>
          </a:xfrm>
          <a:prstGeom prst="rect">
            <a:avLst/>
          </a:prstGeom>
          <a:noFill/>
          <a:ln w="9525">
            <a:noFill/>
            <a:miter lim="800000"/>
            <a:headEnd/>
            <a:tailEnd/>
          </a:ln>
        </p:spPr>
      </p:pic>
      <p:sp>
        <p:nvSpPr>
          <p:cNvPr id="7" name="Obdélník 6"/>
          <p:cNvSpPr/>
          <p:nvPr/>
        </p:nvSpPr>
        <p:spPr>
          <a:xfrm>
            <a:off x="2566989" y="5842001"/>
            <a:ext cx="7058025" cy="1200329"/>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cs-CZ" dirty="0" err="1"/>
              <a:t>Milgram</a:t>
            </a:r>
            <a:r>
              <a:rPr lang="cs-CZ" dirty="0"/>
              <a:t> prokázal, že nelidské a kruté zacházení s druhou osobou nemusí být podmíněno sadismem, ale pouhou poslušností. V Německu se při opakování pokusu našlo dokonce 85 % poslušných.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74826" y="161925"/>
            <a:ext cx="8678863" cy="509588"/>
          </a:xfrm>
        </p:spPr>
        <p:style>
          <a:lnRef idx="1">
            <a:schemeClr val="accent2"/>
          </a:lnRef>
          <a:fillRef idx="2">
            <a:schemeClr val="accent2"/>
          </a:fillRef>
          <a:effectRef idx="1">
            <a:schemeClr val="accent2"/>
          </a:effectRef>
          <a:fontRef idx="minor">
            <a:schemeClr val="dk1"/>
          </a:fontRef>
        </p:style>
        <p:txBody>
          <a:bodyPr rtlCol="0">
            <a:noAutofit/>
          </a:bodyPr>
          <a:lstStyle/>
          <a:p>
            <a:pPr>
              <a:defRPr/>
            </a:pPr>
            <a:r>
              <a:rPr lang="cs-CZ" sz="3200" dirty="0" err="1"/>
              <a:t>Milgramovy</a:t>
            </a:r>
            <a:r>
              <a:rPr lang="cs-CZ" sz="3200" dirty="0"/>
              <a:t> experimenty</a:t>
            </a:r>
            <a:endParaRPr lang="fr-FR" sz="3200" dirty="0"/>
          </a:p>
        </p:txBody>
      </p:sp>
      <p:graphicFrame>
        <p:nvGraphicFramePr>
          <p:cNvPr id="4" name="Zástupný symbol pro obsah 3"/>
          <p:cNvGraphicFramePr>
            <a:graphicFrameLocks noGrp="1"/>
          </p:cNvGraphicFramePr>
          <p:nvPr>
            <p:ph idx="1"/>
          </p:nvPr>
        </p:nvGraphicFramePr>
        <p:xfrm>
          <a:off x="1774826" y="765175"/>
          <a:ext cx="8678739" cy="6217840"/>
        </p:xfrm>
        <a:graphic>
          <a:graphicData uri="http://schemas.openxmlformats.org/drawingml/2006/table">
            <a:tbl>
              <a:tblPr firstRow="1" bandRow="1">
                <a:tableStyleId>{5C22544A-7EE6-4342-B048-85BDC9FD1C3A}</a:tableStyleId>
              </a:tblPr>
              <a:tblGrid>
                <a:gridCol w="2892913">
                  <a:extLst>
                    <a:ext uri="{9D8B030D-6E8A-4147-A177-3AD203B41FA5}">
                      <a16:colId xmlns:a16="http://schemas.microsoft.com/office/drawing/2014/main" val="20000"/>
                    </a:ext>
                  </a:extLst>
                </a:gridCol>
                <a:gridCol w="2892913">
                  <a:extLst>
                    <a:ext uri="{9D8B030D-6E8A-4147-A177-3AD203B41FA5}">
                      <a16:colId xmlns:a16="http://schemas.microsoft.com/office/drawing/2014/main" val="20001"/>
                    </a:ext>
                  </a:extLst>
                </a:gridCol>
                <a:gridCol w="2892913">
                  <a:extLst>
                    <a:ext uri="{9D8B030D-6E8A-4147-A177-3AD203B41FA5}">
                      <a16:colId xmlns:a16="http://schemas.microsoft.com/office/drawing/2014/main" val="20002"/>
                    </a:ext>
                  </a:extLst>
                </a:gridCol>
              </a:tblGrid>
              <a:tr h="353302">
                <a:tc>
                  <a:txBody>
                    <a:bodyPr/>
                    <a:lstStyle/>
                    <a:p>
                      <a:r>
                        <a:rPr lang="cs-CZ" sz="1800" dirty="0"/>
                        <a:t>Faktory</a:t>
                      </a:r>
                      <a:endParaRPr lang="fr-FR" sz="1800" dirty="0"/>
                    </a:p>
                  </a:txBody>
                  <a:tcPr marT="45715" marB="45715"/>
                </a:tc>
                <a:tc>
                  <a:txBody>
                    <a:bodyPr/>
                    <a:lstStyle/>
                    <a:p>
                      <a:r>
                        <a:rPr lang="cs-CZ" sz="1800" dirty="0"/>
                        <a:t>Varianty</a:t>
                      </a:r>
                      <a:endParaRPr lang="fr-FR" sz="1800" dirty="0"/>
                    </a:p>
                  </a:txBody>
                  <a:tcPr marT="45715" marB="45715"/>
                </a:tc>
                <a:tc>
                  <a:txBody>
                    <a:bodyPr/>
                    <a:lstStyle/>
                    <a:p>
                      <a:r>
                        <a:rPr lang="cs-CZ" sz="1800" dirty="0"/>
                        <a:t>% osob, jež</a:t>
                      </a:r>
                      <a:r>
                        <a:rPr lang="cs-CZ" sz="1800" baseline="0" dirty="0"/>
                        <a:t> </a:t>
                      </a:r>
                      <a:r>
                        <a:rPr lang="cs-CZ" sz="1800" dirty="0"/>
                        <a:t>poslechli</a:t>
                      </a:r>
                      <a:endParaRPr lang="fr-FR" sz="1800" dirty="0"/>
                    </a:p>
                  </a:txBody>
                  <a:tcPr marT="45715" marB="45715"/>
                </a:tc>
                <a:extLst>
                  <a:ext uri="{0D108BD9-81ED-4DB2-BD59-A6C34878D82A}">
                    <a16:rowId xmlns:a16="http://schemas.microsoft.com/office/drawing/2014/main" val="10000"/>
                  </a:ext>
                </a:extLst>
              </a:tr>
              <a:tr h="353302">
                <a:tc>
                  <a:txBody>
                    <a:bodyPr/>
                    <a:lstStyle/>
                    <a:p>
                      <a:r>
                        <a:rPr lang="cs-CZ" sz="1800" dirty="0"/>
                        <a:t>Původní experiment</a:t>
                      </a:r>
                      <a:endParaRPr lang="fr-FR" sz="1800" dirty="0"/>
                    </a:p>
                  </a:txBody>
                  <a:tcPr marT="45715" marB="45715"/>
                </a:tc>
                <a:tc>
                  <a:txBody>
                    <a:bodyPr/>
                    <a:lstStyle/>
                    <a:p>
                      <a:endParaRPr lang="fr-FR" sz="1800" dirty="0"/>
                    </a:p>
                  </a:txBody>
                  <a:tcPr marT="45715" marB="45715"/>
                </a:tc>
                <a:tc>
                  <a:txBody>
                    <a:bodyPr/>
                    <a:lstStyle/>
                    <a:p>
                      <a:r>
                        <a:rPr lang="cs-CZ" sz="1800" dirty="0"/>
                        <a:t>63%</a:t>
                      </a:r>
                      <a:endParaRPr lang="fr-FR" sz="1800" dirty="0"/>
                    </a:p>
                  </a:txBody>
                  <a:tcPr marT="45715" marB="45715"/>
                </a:tc>
                <a:extLst>
                  <a:ext uri="{0D108BD9-81ED-4DB2-BD59-A6C34878D82A}">
                    <a16:rowId xmlns:a16="http://schemas.microsoft.com/office/drawing/2014/main" val="10001"/>
                  </a:ext>
                </a:extLst>
              </a:tr>
              <a:tr h="618286">
                <a:tc>
                  <a:txBody>
                    <a:bodyPr/>
                    <a:lstStyle/>
                    <a:p>
                      <a:r>
                        <a:rPr lang="cs-CZ" sz="1800" dirty="0"/>
                        <a:t>Důvěryhodnost objektu</a:t>
                      </a:r>
                      <a:endParaRPr lang="fr-FR" sz="1800" dirty="0"/>
                    </a:p>
                  </a:txBody>
                  <a:tcPr marT="45715" marB="45715"/>
                </a:tc>
                <a:tc>
                  <a:txBody>
                    <a:bodyPr/>
                    <a:lstStyle/>
                    <a:p>
                      <a:r>
                        <a:rPr lang="cs-CZ" sz="1800" dirty="0"/>
                        <a:t>Experiment probíhá na </a:t>
                      </a:r>
                      <a:r>
                        <a:rPr lang="cs-CZ" sz="1800" dirty="0" err="1"/>
                        <a:t>Princeton</a:t>
                      </a:r>
                      <a:r>
                        <a:rPr lang="cs-CZ" sz="1800" dirty="0"/>
                        <a:t> University</a:t>
                      </a:r>
                      <a:endParaRPr lang="fr-FR" sz="1800" dirty="0"/>
                    </a:p>
                  </a:txBody>
                  <a:tcPr marT="45715" marB="45715"/>
                </a:tc>
                <a:tc>
                  <a:txBody>
                    <a:bodyPr/>
                    <a:lstStyle/>
                    <a:p>
                      <a:r>
                        <a:rPr lang="cs-CZ" sz="1800" dirty="0"/>
                        <a:t>80%</a:t>
                      </a:r>
                      <a:endParaRPr lang="fr-FR" sz="1800" dirty="0"/>
                    </a:p>
                  </a:txBody>
                  <a:tcPr marT="45715" marB="45715"/>
                </a:tc>
                <a:extLst>
                  <a:ext uri="{0D108BD9-81ED-4DB2-BD59-A6C34878D82A}">
                    <a16:rowId xmlns:a16="http://schemas.microsoft.com/office/drawing/2014/main" val="10002"/>
                  </a:ext>
                </a:extLst>
              </a:tr>
              <a:tr h="883270">
                <a:tc>
                  <a:txBody>
                    <a:bodyPr/>
                    <a:lstStyle/>
                    <a:p>
                      <a:r>
                        <a:rPr lang="cs-CZ" sz="1800" dirty="0"/>
                        <a:t>Prestiž</a:t>
                      </a:r>
                      <a:r>
                        <a:rPr lang="cs-CZ" sz="1800" baseline="0" dirty="0"/>
                        <a:t> autority</a:t>
                      </a:r>
                      <a:endParaRPr lang="fr-FR" sz="1800" dirty="0"/>
                    </a:p>
                  </a:txBody>
                  <a:tcPr marT="45715" marB="45715"/>
                </a:tc>
                <a:tc>
                  <a:txBody>
                    <a:bodyPr/>
                    <a:lstStyle/>
                    <a:p>
                      <a:r>
                        <a:rPr lang="cs-CZ" sz="1800" dirty="0"/>
                        <a:t>Experiment neprobíhá</a:t>
                      </a:r>
                      <a:r>
                        <a:rPr lang="cs-CZ" sz="1800" baseline="0" dirty="0"/>
                        <a:t> na Univerzitě, ale v kanceláři v centru města</a:t>
                      </a:r>
                      <a:endParaRPr lang="fr-FR" sz="1800" dirty="0"/>
                    </a:p>
                  </a:txBody>
                  <a:tcPr marT="45715" marB="45715"/>
                </a:tc>
                <a:tc>
                  <a:txBody>
                    <a:bodyPr/>
                    <a:lstStyle/>
                    <a:p>
                      <a:r>
                        <a:rPr lang="cs-CZ" sz="1800" dirty="0"/>
                        <a:t>48%</a:t>
                      </a:r>
                      <a:endParaRPr lang="fr-FR" sz="1800" dirty="0"/>
                    </a:p>
                  </a:txBody>
                  <a:tcPr marT="45715" marB="45715"/>
                </a:tc>
                <a:extLst>
                  <a:ext uri="{0D108BD9-81ED-4DB2-BD59-A6C34878D82A}">
                    <a16:rowId xmlns:a16="http://schemas.microsoft.com/office/drawing/2014/main" val="10003"/>
                  </a:ext>
                </a:extLst>
              </a:tr>
              <a:tr h="618286">
                <a:tc>
                  <a:txBody>
                    <a:bodyPr/>
                    <a:lstStyle/>
                    <a:p>
                      <a:r>
                        <a:rPr lang="cs-CZ" sz="1800" dirty="0"/>
                        <a:t>Legitimita,</a:t>
                      </a:r>
                      <a:r>
                        <a:rPr lang="cs-CZ" sz="1800" baseline="0" dirty="0"/>
                        <a:t> důvěryhodnost </a:t>
                      </a:r>
                      <a:r>
                        <a:rPr lang="cs-CZ" sz="1800" dirty="0"/>
                        <a:t>autority</a:t>
                      </a:r>
                      <a:endParaRPr lang="fr-FR" sz="1800" dirty="0"/>
                    </a:p>
                  </a:txBody>
                  <a:tcPr marT="45715" marB="45715"/>
                </a:tc>
                <a:tc>
                  <a:txBody>
                    <a:bodyPr/>
                    <a:lstStyle/>
                    <a:p>
                      <a:r>
                        <a:rPr lang="cs-CZ" sz="1800" dirty="0"/>
                        <a:t>Experimentátor je zřejmě</a:t>
                      </a:r>
                      <a:r>
                        <a:rPr lang="cs-CZ" sz="1800" baseline="0" dirty="0"/>
                        <a:t> běžný občan</a:t>
                      </a:r>
                      <a:endParaRPr lang="fr-FR" sz="1800" dirty="0"/>
                    </a:p>
                  </a:txBody>
                  <a:tcPr marT="45715" marB="45715"/>
                </a:tc>
                <a:tc>
                  <a:txBody>
                    <a:bodyPr/>
                    <a:lstStyle/>
                    <a:p>
                      <a:r>
                        <a:rPr lang="cs-CZ" sz="1800" dirty="0"/>
                        <a:t>20%</a:t>
                      </a:r>
                      <a:endParaRPr lang="fr-FR" sz="1800" dirty="0"/>
                    </a:p>
                  </a:txBody>
                  <a:tcPr marT="45715" marB="45715"/>
                </a:tc>
                <a:extLst>
                  <a:ext uri="{0D108BD9-81ED-4DB2-BD59-A6C34878D82A}">
                    <a16:rowId xmlns:a16="http://schemas.microsoft.com/office/drawing/2014/main" val="10004"/>
                  </a:ext>
                </a:extLst>
              </a:tr>
              <a:tr h="1678222">
                <a:tc>
                  <a:txBody>
                    <a:bodyPr/>
                    <a:lstStyle/>
                    <a:p>
                      <a:r>
                        <a:rPr lang="cs-CZ" sz="1800" dirty="0"/>
                        <a:t>Blízkost „žáka“</a:t>
                      </a:r>
                      <a:endParaRPr lang="fr-FR" sz="1800" dirty="0"/>
                    </a:p>
                  </a:txBody>
                  <a:tcPr marT="45715" marB="45715"/>
                </a:tc>
                <a:tc>
                  <a:txBody>
                    <a:bodyPr/>
                    <a:lstStyle/>
                    <a:p>
                      <a:r>
                        <a:rPr lang="cs-CZ" sz="1800" baseline="0" dirty="0"/>
                        <a:t>„Žák“ po celou dobu nevydává žádný zvuk</a:t>
                      </a:r>
                    </a:p>
                    <a:p>
                      <a:r>
                        <a:rPr lang="cs-CZ" sz="1800" baseline="0" dirty="0"/>
                        <a:t>Při  300 voltech „žák“ buší na stěnu</a:t>
                      </a:r>
                    </a:p>
                    <a:p>
                      <a:r>
                        <a:rPr lang="cs-CZ" sz="1800" baseline="0" dirty="0"/>
                        <a:t>„Učitel“ a „žák“ jsou v jedné místnosti</a:t>
                      </a:r>
                      <a:endParaRPr lang="fr-FR" sz="1800" dirty="0"/>
                    </a:p>
                  </a:txBody>
                  <a:tcPr marT="45715" marB="45715"/>
                </a:tc>
                <a:tc>
                  <a:txBody>
                    <a:bodyPr/>
                    <a:lstStyle/>
                    <a:p>
                      <a:r>
                        <a:rPr lang="cs-CZ" sz="1800" dirty="0"/>
                        <a:t>100%</a:t>
                      </a:r>
                    </a:p>
                    <a:p>
                      <a:endParaRPr lang="cs-CZ" sz="1800" dirty="0"/>
                    </a:p>
                    <a:p>
                      <a:r>
                        <a:rPr lang="cs-CZ" sz="1800" dirty="0"/>
                        <a:t>65%</a:t>
                      </a:r>
                    </a:p>
                    <a:p>
                      <a:endParaRPr lang="cs-CZ" sz="1800" dirty="0"/>
                    </a:p>
                    <a:p>
                      <a:r>
                        <a:rPr lang="cs-CZ" sz="1800" dirty="0"/>
                        <a:t>40%</a:t>
                      </a:r>
                      <a:endParaRPr lang="fr-FR" sz="1800" dirty="0"/>
                    </a:p>
                  </a:txBody>
                  <a:tcPr marT="45715" marB="45715"/>
                </a:tc>
                <a:extLst>
                  <a:ext uri="{0D108BD9-81ED-4DB2-BD59-A6C34878D82A}">
                    <a16:rowId xmlns:a16="http://schemas.microsoft.com/office/drawing/2014/main" val="10005"/>
                  </a:ext>
                </a:extLst>
              </a:tr>
              <a:tr h="618286">
                <a:tc>
                  <a:txBody>
                    <a:bodyPr/>
                    <a:lstStyle/>
                    <a:p>
                      <a:r>
                        <a:rPr lang="cs-CZ" sz="1800" dirty="0"/>
                        <a:t>Blízkost autority</a:t>
                      </a:r>
                    </a:p>
                  </a:txBody>
                  <a:tcPr marT="45715" marB="45715"/>
                </a:tc>
                <a:tc>
                  <a:txBody>
                    <a:bodyPr/>
                    <a:lstStyle/>
                    <a:p>
                      <a:r>
                        <a:rPr lang="cs-CZ" sz="1800" dirty="0"/>
                        <a:t>Experimentátor dává instrukce po telefonu</a:t>
                      </a:r>
                    </a:p>
                  </a:txBody>
                  <a:tcPr marT="45715" marB="45715"/>
                </a:tc>
                <a:tc>
                  <a:txBody>
                    <a:bodyPr/>
                    <a:lstStyle/>
                    <a:p>
                      <a:r>
                        <a:rPr lang="cs-CZ" sz="1800" dirty="0"/>
                        <a:t>20%</a:t>
                      </a:r>
                    </a:p>
                    <a:p>
                      <a:endParaRPr lang="cs-CZ" sz="1800" dirty="0"/>
                    </a:p>
                  </a:txBody>
                  <a:tcPr marT="45715" marB="45715"/>
                </a:tc>
                <a:extLst>
                  <a:ext uri="{0D108BD9-81ED-4DB2-BD59-A6C34878D82A}">
                    <a16:rowId xmlns:a16="http://schemas.microsoft.com/office/drawing/2014/main" val="10006"/>
                  </a:ext>
                </a:extLst>
              </a:tr>
              <a:tr h="618286">
                <a:tc>
                  <a:txBody>
                    <a:bodyPr/>
                    <a:lstStyle/>
                    <a:p>
                      <a:r>
                        <a:rPr lang="cs-CZ" sz="1800" dirty="0"/>
                        <a:t>Nasazení  „učitele“</a:t>
                      </a:r>
                    </a:p>
                  </a:txBody>
                  <a:tcPr marT="45715" marB="45715"/>
                </a:tc>
                <a:tc>
                  <a:txBody>
                    <a:bodyPr/>
                    <a:lstStyle/>
                    <a:p>
                      <a:r>
                        <a:rPr lang="cs-CZ" sz="1800" dirty="0"/>
                        <a:t>„Učitel“ přidržuje ruku „žáka“ na elektrodě</a:t>
                      </a:r>
                      <a:endParaRPr lang="fr-FR" sz="1800" dirty="0"/>
                    </a:p>
                  </a:txBody>
                  <a:tcPr marT="45715" marB="45715"/>
                </a:tc>
                <a:tc>
                  <a:txBody>
                    <a:bodyPr/>
                    <a:lstStyle/>
                    <a:p>
                      <a:r>
                        <a:rPr lang="cs-CZ" sz="1800" dirty="0"/>
                        <a:t>30%</a:t>
                      </a:r>
                      <a:endParaRPr lang="fr-FR" sz="1800" dirty="0"/>
                    </a:p>
                  </a:txBody>
                  <a:tcPr marT="45715" marB="45715"/>
                </a:tc>
                <a:extLst>
                  <a:ext uri="{0D108BD9-81ED-4DB2-BD59-A6C34878D82A}">
                    <a16:rowId xmlns:a16="http://schemas.microsoft.com/office/drawing/2014/main" val="10007"/>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2208213" y="333376"/>
            <a:ext cx="2735262" cy="963613"/>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5448300" y="19050"/>
            <a:ext cx="4402138" cy="6838950"/>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dirty="0"/>
              <a:t>Philip </a:t>
            </a:r>
            <a:r>
              <a:rPr lang="cs-CZ" dirty="0" err="1"/>
              <a:t>Zimbardo</a:t>
            </a:r>
            <a:r>
              <a:rPr lang="cs-CZ" dirty="0"/>
              <a:t> je jedním z nejvýznamnějších světových žijících psychologů. </a:t>
            </a:r>
          </a:p>
          <a:p>
            <a:pPr marL="0" indent="0">
              <a:buNone/>
              <a:defRPr/>
            </a:pPr>
            <a:r>
              <a:rPr lang="cs-CZ" dirty="0"/>
              <a:t>Dr. </a:t>
            </a:r>
            <a:r>
              <a:rPr lang="cs-CZ" dirty="0" err="1"/>
              <a:t>Zimbardo</a:t>
            </a:r>
            <a:r>
              <a:rPr lang="cs-CZ" dirty="0"/>
              <a:t> napsal více než 50 knih a 400 odborných a populárně naučných článků a knižních kapitol. </a:t>
            </a:r>
          </a:p>
          <a:p>
            <a:pPr marL="0" indent="0">
              <a:buNone/>
              <a:defRPr/>
            </a:pPr>
            <a:r>
              <a:rPr lang="cs-CZ" dirty="0"/>
              <a:t>Jakožto emeritní profesor na Stanfordské univerzitě strávil dr. </a:t>
            </a:r>
            <a:r>
              <a:rPr lang="cs-CZ" dirty="0" err="1"/>
              <a:t>Zimbardo</a:t>
            </a:r>
            <a:r>
              <a:rPr lang="cs-CZ" dirty="0"/>
              <a:t> 50 let výukou a studiem psychologie. </a:t>
            </a:r>
          </a:p>
          <a:p>
            <a:pPr marL="0" indent="0">
              <a:buNone/>
              <a:defRPr/>
            </a:pPr>
            <a:r>
              <a:rPr lang="cs-CZ" dirty="0"/>
              <a:t>Doktorát ze sociální psychologie získal na </a:t>
            </a:r>
            <a:r>
              <a:rPr lang="cs-CZ" dirty="0" err="1"/>
              <a:t>Yalské</a:t>
            </a:r>
            <a:r>
              <a:rPr lang="cs-CZ" dirty="0"/>
              <a:t> univerzitě. </a:t>
            </a:r>
          </a:p>
          <a:p>
            <a:pPr marL="0" indent="0">
              <a:buNone/>
              <a:defRPr/>
            </a:pPr>
            <a:r>
              <a:rPr lang="cs-CZ" dirty="0"/>
              <a:t>Během své kariéry se zabýval výzkumem stydlivosti, časové perspektivy, přesvědčování, kultů, šílenství, násilí, vandalismu, politické psychologie a zla.</a:t>
            </a:r>
            <a:br>
              <a:rPr lang="cs-CZ" dirty="0"/>
            </a:br>
            <a:r>
              <a:rPr lang="cs-CZ" dirty="0"/>
              <a:t>Jeho nejznámějším počinem je kontroverzní </a:t>
            </a:r>
            <a:r>
              <a:rPr lang="cs-CZ" b="1" dirty="0"/>
              <a:t>Stanfordský vězeňský experiment</a:t>
            </a:r>
            <a:r>
              <a:rPr lang="cs-CZ" dirty="0"/>
              <a:t>, který ukázal, jak snadno mohou běžní inteligentní vysokoškoláci překročit hranici mezi dobrem a zlem, když se ocitnou v matici situačních</a:t>
            </a:r>
            <a:br>
              <a:rPr lang="cs-CZ" dirty="0"/>
            </a:br>
            <a:r>
              <a:rPr lang="cs-CZ" dirty="0"/>
              <a:t>a systémových sil. </a:t>
            </a:r>
          </a:p>
        </p:txBody>
      </p:sp>
      <p:sp>
        <p:nvSpPr>
          <p:cNvPr id="6" name="Zástupný symbol pro text 5"/>
          <p:cNvSpPr>
            <a:spLocks noGrp="1"/>
          </p:cNvSpPr>
          <p:nvPr>
            <p:ph type="body" sz="half" idx="2"/>
          </p:nvPr>
        </p:nvSpPr>
        <p:spPr>
          <a:xfrm>
            <a:off x="1631950" y="1700214"/>
            <a:ext cx="3633788" cy="1584325"/>
          </a:xfrm>
        </p:spPr>
        <p:style>
          <a:lnRef idx="2">
            <a:schemeClr val="accent3">
              <a:shade val="50000"/>
            </a:schemeClr>
          </a:lnRef>
          <a:fillRef idx="1">
            <a:schemeClr val="accent3"/>
          </a:fillRef>
          <a:effectRef idx="0">
            <a:schemeClr val="accent3"/>
          </a:effectRef>
          <a:fontRef idx="minor">
            <a:schemeClr val="lt1"/>
          </a:fontRef>
        </p:style>
        <p:txBody>
          <a:bodyPr rtlCol="0"/>
          <a:lstStyle/>
          <a:p>
            <a:pPr>
              <a:defRPr/>
            </a:pPr>
            <a:r>
              <a:rPr lang="cs-CZ" sz="2400" dirty="0" err="1"/>
              <a:t>Zimbardo</a:t>
            </a:r>
            <a:r>
              <a:rPr lang="cs-CZ" sz="2400" dirty="0"/>
              <a:t> (1971)</a:t>
            </a:r>
          </a:p>
          <a:p>
            <a:pPr>
              <a:defRPr/>
            </a:pPr>
            <a:r>
              <a:rPr lang="cs-CZ" sz="2400" dirty="0"/>
              <a:t>Stanfordský vězeňský experiment</a:t>
            </a:r>
          </a:p>
        </p:txBody>
      </p:sp>
      <p:sp>
        <p:nvSpPr>
          <p:cNvPr id="223236" name="TextovéPole 1"/>
          <p:cNvSpPr txBox="1">
            <a:spLocks noChangeArrowheads="1"/>
          </p:cNvSpPr>
          <p:nvPr/>
        </p:nvSpPr>
        <p:spPr bwMode="auto">
          <a:xfrm>
            <a:off x="2208213" y="3860801"/>
            <a:ext cx="2182812" cy="646113"/>
          </a:xfrm>
          <a:prstGeom prst="rect">
            <a:avLst/>
          </a:prstGeom>
          <a:noFill/>
          <a:ln w="9525">
            <a:noFill/>
            <a:miter lim="800000"/>
            <a:headEnd/>
            <a:tailEnd/>
          </a:ln>
        </p:spPr>
        <p:txBody>
          <a:bodyPr wrap="none">
            <a:spAutoFit/>
          </a:bodyPr>
          <a:lstStyle/>
          <a:p>
            <a:r>
              <a:rPr lang="cs-CZ">
                <a:latin typeface="Trebuchet MS" pitchFamily="34" charset="0"/>
              </a:rPr>
              <a:t>2011 a 2016</a:t>
            </a:r>
          </a:p>
          <a:p>
            <a:r>
              <a:rPr lang="cs-CZ">
                <a:latin typeface="Trebuchet MS" pitchFamily="34" charset="0"/>
              </a:rPr>
              <a:t>PŘEDNÁŠKY v Praze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TextovéPole 4"/>
          <p:cNvSpPr txBox="1">
            <a:spLocks noChangeArrowheads="1"/>
          </p:cNvSpPr>
          <p:nvPr/>
        </p:nvSpPr>
        <p:spPr bwMode="auto">
          <a:xfrm>
            <a:off x="2135189" y="765175"/>
            <a:ext cx="185737" cy="368300"/>
          </a:xfrm>
          <a:prstGeom prst="rect">
            <a:avLst/>
          </a:prstGeom>
          <a:noFill/>
          <a:ln w="9525">
            <a:noFill/>
            <a:miter lim="800000"/>
            <a:headEnd/>
            <a:tailEnd/>
          </a:ln>
        </p:spPr>
        <p:txBody>
          <a:bodyPr wrap="none">
            <a:spAutoFit/>
          </a:bodyPr>
          <a:lstStyle/>
          <a:p>
            <a:endParaRPr lang="cs-CZ">
              <a:latin typeface="Trebuchet MS" pitchFamily="34" charset="0"/>
            </a:endParaRPr>
          </a:p>
        </p:txBody>
      </p:sp>
      <p:sp>
        <p:nvSpPr>
          <p:cNvPr id="224258" name="Obdélník 10"/>
          <p:cNvSpPr>
            <a:spLocks noChangeArrowheads="1"/>
          </p:cNvSpPr>
          <p:nvPr/>
        </p:nvSpPr>
        <p:spPr bwMode="auto">
          <a:xfrm>
            <a:off x="1774826" y="188913"/>
            <a:ext cx="8353425" cy="5632450"/>
          </a:xfrm>
          <a:prstGeom prst="rect">
            <a:avLst/>
          </a:prstGeom>
          <a:noFill/>
          <a:ln w="9525">
            <a:noFill/>
            <a:miter lim="800000"/>
            <a:headEnd/>
            <a:tailEnd/>
          </a:ln>
        </p:spPr>
        <p:txBody>
          <a:bodyPr>
            <a:spAutoFit/>
          </a:bodyPr>
          <a:lstStyle/>
          <a:p>
            <a:r>
              <a:rPr lang="cs-CZ" sz="2400" dirty="0">
                <a:solidFill>
                  <a:schemeClr val="bg1"/>
                </a:solidFill>
                <a:latin typeface="Trebuchet MS" pitchFamily="34" charset="0"/>
                <a:hlinkClick r:id="rId2"/>
              </a:rPr>
              <a:t>http://www.ceskatelevize.cz/ct24/svet/138717-byl-ze-me-reditel-veznice-rika-zimbardo-o-experimentu-s-moci/</a:t>
            </a:r>
            <a:r>
              <a:rPr lang="cs-CZ" sz="2400" dirty="0">
                <a:solidFill>
                  <a:schemeClr val="bg1"/>
                </a:solidFill>
                <a:latin typeface="Trebuchet MS" pitchFamily="34" charset="0"/>
              </a:rPr>
              <a:t> </a:t>
            </a:r>
          </a:p>
          <a:p>
            <a:endParaRPr lang="cs-CZ" sz="2400" dirty="0">
              <a:latin typeface="Trebuchet MS" pitchFamily="34" charset="0"/>
            </a:endParaRPr>
          </a:p>
          <a:p>
            <a:r>
              <a:rPr lang="cs-CZ" sz="2400" dirty="0">
                <a:latin typeface="Trebuchet MS" pitchFamily="34" charset="0"/>
              </a:rPr>
              <a:t>V srpnu 1971 si čtyřiadvacet vysokoškolských studentů pod dohledem psychologa Philipa </a:t>
            </a:r>
            <a:r>
              <a:rPr lang="cs-CZ" sz="2400" dirty="0" err="1">
                <a:latin typeface="Trebuchet MS" pitchFamily="34" charset="0"/>
              </a:rPr>
              <a:t>Zimbarda</a:t>
            </a:r>
            <a:r>
              <a:rPr lang="cs-CZ" sz="2400" dirty="0">
                <a:latin typeface="Trebuchet MS" pitchFamily="34" charset="0"/>
              </a:rPr>
              <a:t> rozdělilo na čtrnáct dní role dozorců a vězňů.</a:t>
            </a:r>
          </a:p>
          <a:p>
            <a:r>
              <a:rPr lang="cs-CZ" sz="2400" dirty="0">
                <a:latin typeface="Trebuchet MS" pitchFamily="34" charset="0"/>
              </a:rPr>
              <a:t>Pokus měl prokázat, jakou moc má na lidské chování prostředí, ve kterém žijeme, nakonec skončil po šesti dnech, když se několik studentů-vězňů psychicky zhroutilo pod tlakem a brutalitou dozorců. </a:t>
            </a:r>
          </a:p>
          <a:p>
            <a:r>
              <a:rPr lang="cs-CZ" sz="2400" dirty="0">
                <a:latin typeface="Trebuchet MS" pitchFamily="34" charset="0"/>
              </a:rPr>
              <a:t>Sám </a:t>
            </a:r>
            <a:r>
              <a:rPr lang="cs-CZ" sz="2400" dirty="0" err="1">
                <a:latin typeface="Trebuchet MS" pitchFamily="34" charset="0"/>
              </a:rPr>
              <a:t>Zimbardo</a:t>
            </a:r>
            <a:r>
              <a:rPr lang="cs-CZ" sz="2400" dirty="0">
                <a:latin typeface="Trebuchet MS" pitchFamily="34" charset="0"/>
              </a:rPr>
              <a:t> dnes vzpomíná, že se víc než jako ředitel projektu cítil jako ředitel věznice. </a:t>
            </a:r>
          </a:p>
          <a:p>
            <a:pPr algn="ctr"/>
            <a:r>
              <a:rPr lang="cs-CZ" sz="2400" b="1" dirty="0">
                <a:latin typeface="Trebuchet MS" pitchFamily="34" charset="0"/>
              </a:rPr>
              <a:t>Tzv. stanfordský vězeňský experiment patří mezi nejznámější a zároveň nejkontroverznější psychologické experimenty všech dob.</a:t>
            </a:r>
          </a:p>
        </p:txBody>
      </p:sp>
      <p:sp>
        <p:nvSpPr>
          <p:cNvPr id="14" name="TextovéPole 13"/>
          <p:cNvSpPr txBox="1"/>
          <p:nvPr/>
        </p:nvSpPr>
        <p:spPr>
          <a:xfrm>
            <a:off x="2135188" y="5949950"/>
            <a:ext cx="7993062" cy="584200"/>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cs-CZ" sz="3200" b="1" dirty="0">
                <a:solidFill>
                  <a:schemeClr val="accent4">
                    <a:lumMod val="50000"/>
                  </a:schemeClr>
                </a:solidFill>
              </a:rPr>
              <a:t>„MĚL JSEM TO UKONČIT DŘÍV“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880886" y="3933057"/>
            <a:ext cx="7887522" cy="203132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defRPr/>
            </a:pPr>
            <a:r>
              <a:rPr lang="cs-CZ" dirty="0"/>
              <a:t>"</a:t>
            </a:r>
            <a:r>
              <a:rPr lang="cs-CZ" b="1" dirty="0">
                <a:solidFill>
                  <a:schemeClr val="bg1"/>
                </a:solidFill>
              </a:rPr>
              <a:t>Většina lidí v takto silných situacích, které jsou pro ně zcela nové, zklame, podlehne, podvádí, lže, zraňuje ostatní. Aby k tomu nedošlo, musíme pochopit, které síly to spouštějí. A za druhé pochopit, kdo jsou ti lidé, kteří odolají. My je považujeme za hrdiny, protože nesklouznou do toho bahna. Víme toho hodně o tom, proč a jak se z dobrých lidí stávají zlí. Nevíme nic o tom, jak se z obyčejných lidí stávají hrdinové."</a:t>
            </a:r>
          </a:p>
        </p:txBody>
      </p:sp>
      <p:sp>
        <p:nvSpPr>
          <p:cNvPr id="5" name="Obdélník 4"/>
          <p:cNvSpPr/>
          <p:nvPr/>
        </p:nvSpPr>
        <p:spPr>
          <a:xfrm>
            <a:off x="2025650" y="1095376"/>
            <a:ext cx="4751388"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spAutoFit/>
          </a:bodyPr>
          <a:lstStyle/>
          <a:p>
            <a:pPr algn="ctr">
              <a:defRPr/>
            </a:pPr>
            <a:r>
              <a:rPr lang="cs-CZ" i="1" dirty="0"/>
              <a:t>Naše</a:t>
            </a:r>
            <a:r>
              <a:rPr lang="cs-CZ" dirty="0"/>
              <a:t> já</a:t>
            </a:r>
            <a:r>
              <a:rPr lang="cs-CZ" i="1" dirty="0"/>
              <a:t> se mění podle toho, v jakém prostředí zrovna jsme. Myslíme si, že jsme pořád stejní lidé, ale ve skutečnosti si navlékáme různé masky.</a:t>
            </a:r>
            <a:endParaRPr lang="cs-CZ" b="1" dirty="0">
              <a:solidFill>
                <a:schemeClr val="bg1"/>
              </a:solidFill>
            </a:endParaRPr>
          </a:p>
        </p:txBody>
      </p:sp>
      <p:sp>
        <p:nvSpPr>
          <p:cNvPr id="7" name="TextovéPole 6"/>
          <p:cNvSpPr txBox="1"/>
          <p:nvPr/>
        </p:nvSpPr>
        <p:spPr>
          <a:xfrm>
            <a:off x="2066926" y="241300"/>
            <a:ext cx="8452955" cy="5232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a:defRPr/>
            </a:pPr>
            <a:r>
              <a:rPr lang="cs-CZ" sz="2800" b="1" dirty="0"/>
              <a:t>LUCIFERŮV EFEKT = TENDENCE LIDÍ PODLÉHAT ZLU</a:t>
            </a:r>
          </a:p>
        </p:txBody>
      </p:sp>
      <p:pic>
        <p:nvPicPr>
          <p:cNvPr id="225286" name="Obrázek 7"/>
          <p:cNvPicPr>
            <a:picLocks noChangeAspect="1"/>
          </p:cNvPicPr>
          <p:nvPr/>
        </p:nvPicPr>
        <p:blipFill>
          <a:blip r:embed="rId2"/>
          <a:srcRect/>
          <a:stretch>
            <a:fillRect/>
          </a:stretch>
        </p:blipFill>
        <p:spPr bwMode="auto">
          <a:xfrm>
            <a:off x="7104063" y="1382714"/>
            <a:ext cx="3236912" cy="2143125"/>
          </a:xfrm>
          <a:prstGeom prst="rect">
            <a:avLst/>
          </a:prstGeom>
          <a:noFill/>
          <a:ln w="9525">
            <a:noFill/>
            <a:miter lim="800000"/>
            <a:headEnd/>
            <a:tailEnd/>
          </a:ln>
        </p:spPr>
      </p:pic>
      <p:sp>
        <p:nvSpPr>
          <p:cNvPr id="2" name="TextovéPole 1"/>
          <p:cNvSpPr txBox="1"/>
          <p:nvPr/>
        </p:nvSpPr>
        <p:spPr>
          <a:xfrm>
            <a:off x="1881188" y="2454275"/>
            <a:ext cx="4895850" cy="147732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buClr>
                <a:schemeClr val="accent2">
                  <a:lumMod val="50000"/>
                </a:schemeClr>
              </a:buClr>
              <a:defRPr/>
            </a:pPr>
            <a:r>
              <a:rPr lang="cs-CZ" dirty="0"/>
              <a:t>Projevují se účinky hierarchie, skupinových jevů my vs. oni,  </a:t>
            </a:r>
            <a:r>
              <a:rPr lang="cs-CZ" dirty="0" err="1"/>
              <a:t>deindividuace</a:t>
            </a:r>
            <a:r>
              <a:rPr lang="cs-CZ" dirty="0"/>
              <a:t>, tlak prototypu sociální role a očekávání jak se mám chovat a cítit atd.</a:t>
            </a:r>
          </a:p>
          <a:p>
            <a:pPr>
              <a:defRPr/>
            </a:pPr>
            <a:endParaRPr lang="cs-CZ" dirty="0"/>
          </a:p>
        </p:txBody>
      </p:sp>
      <p:sp>
        <p:nvSpPr>
          <p:cNvPr id="3" name="TextovéPole 2"/>
          <p:cNvSpPr txBox="1"/>
          <p:nvPr/>
        </p:nvSpPr>
        <p:spPr>
          <a:xfrm>
            <a:off x="1881188" y="5876925"/>
            <a:ext cx="7886700" cy="8001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cs-CZ" sz="2800" b="1" dirty="0"/>
              <a:t>Manipulace vás může překvapit všude!!!</a:t>
            </a:r>
          </a:p>
          <a:p>
            <a:pPr>
              <a:defRPr/>
            </a:pP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6305" name="Rectangle 2"/>
          <p:cNvSpPr>
            <a:spLocks noGrp="1" noChangeArrowheads="1"/>
          </p:cNvSpPr>
          <p:nvPr>
            <p:ph type="title"/>
          </p:nvPr>
        </p:nvSpPr>
        <p:spPr/>
        <p:txBody>
          <a:bodyPr/>
          <a:lstStyle/>
          <a:p>
            <a:r>
              <a:rPr lang="cs-CZ" altLang="cs-CZ" b="1">
                <a:solidFill>
                  <a:schemeClr val="tx1"/>
                </a:solidFill>
              </a:rPr>
              <a:t>Konformita a poslušnost</a:t>
            </a:r>
          </a:p>
        </p:txBody>
      </p:sp>
      <p:sp>
        <p:nvSpPr>
          <p:cNvPr id="22531" name="Rectangle 3"/>
          <p:cNvSpPr>
            <a:spLocks noGrp="1" noChangeArrowheads="1"/>
          </p:cNvSpPr>
          <p:nvPr>
            <p:ph type="body" idx="1"/>
          </p:nvPr>
        </p:nvSpPr>
        <p:spPr>
          <a:xfrm>
            <a:off x="2209800" y="2133600"/>
            <a:ext cx="7772400" cy="4419600"/>
          </a:xfrm>
        </p:spPr>
        <p:txBody>
          <a:bodyPr/>
          <a:lstStyle/>
          <a:p>
            <a:r>
              <a:rPr lang="cs-CZ" altLang="cs-CZ">
                <a:solidFill>
                  <a:schemeClr val="tx2"/>
                </a:solidFill>
              </a:rPr>
              <a:t>Projevíme souhlas s druhým, i když máme zcela jiný názor na věc – </a:t>
            </a:r>
            <a:r>
              <a:rPr lang="cs-CZ" altLang="cs-CZ" b="1"/>
              <a:t>konformita</a:t>
            </a:r>
          </a:p>
          <a:p>
            <a:endParaRPr lang="cs-CZ" altLang="cs-CZ" b="1"/>
          </a:p>
          <a:p>
            <a:r>
              <a:rPr lang="cs-CZ" altLang="cs-CZ">
                <a:solidFill>
                  <a:schemeClr val="tx2"/>
                </a:solidFill>
              </a:rPr>
              <a:t>Posloucháme pokyny druhého, i když  s ním zjevně nesouhlasíme – </a:t>
            </a:r>
          </a:p>
          <a:p>
            <a:pPr>
              <a:buFontTx/>
              <a:buNone/>
            </a:pPr>
            <a:r>
              <a:rPr lang="cs-CZ" altLang="cs-CZ" b="1">
                <a:solidFill>
                  <a:srgbClr val="FFFF99"/>
                </a:solidFill>
              </a:rPr>
              <a:t>	</a:t>
            </a:r>
            <a:r>
              <a:rPr lang="cs-CZ" altLang="cs-CZ" b="1"/>
              <a:t>poslušnost</a:t>
            </a:r>
            <a:r>
              <a:rPr lang="cs-CZ" altLang="cs-CZ"/>
              <a:t> </a:t>
            </a:r>
          </a:p>
          <a:p>
            <a:endParaRPr lang="cs-CZ" altLang="cs-CZ"/>
          </a:p>
          <a:p>
            <a:r>
              <a:rPr lang="cs-CZ" altLang="cs-CZ"/>
              <a:t>Vyjdeme vstříc na základě požadavku jiné osoby - vyhovění</a:t>
            </a:r>
          </a:p>
          <a:p>
            <a:pPr>
              <a:buFontTx/>
              <a:buNone/>
            </a:pPr>
            <a:endParaRPr lang="cs-CZ" altLang="cs-CZ"/>
          </a:p>
          <a:p>
            <a:endParaRPr lang="cs-CZ" altLang="cs-CZ" b="1"/>
          </a:p>
          <a:p>
            <a:pPr>
              <a:buFontTx/>
              <a:buNone/>
            </a:pPr>
            <a:r>
              <a:rPr lang="cs-CZ" altLang="cs-CZ" b="1">
                <a:solidFill>
                  <a:schemeClr val="tx2"/>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theme/theme1.xml><?xml version="1.0" encoding="utf-8"?>
<a:theme xmlns:a="http://schemas.openxmlformats.org/drawingml/2006/main" name="Stébla">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TotalTime>
  <Words>1866</Words>
  <Application>Microsoft Office PowerPoint</Application>
  <PresentationFormat>Širokoúhlá obrazovka</PresentationFormat>
  <Paragraphs>154</Paragraphs>
  <Slides>20</Slides>
  <Notes>0</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20</vt:i4>
      </vt:variant>
    </vt:vector>
  </HeadingPairs>
  <TitlesOfParts>
    <vt:vector size="27" baseType="lpstr">
      <vt:lpstr>Arial</vt:lpstr>
      <vt:lpstr>Century Gothic</vt:lpstr>
      <vt:lpstr>Symbol</vt:lpstr>
      <vt:lpstr>Trebuchet MS</vt:lpstr>
      <vt:lpstr>Wingdings 3</vt:lpstr>
      <vt:lpstr>Stébla</vt:lpstr>
      <vt:lpstr>Graf</vt:lpstr>
      <vt:lpstr>Slavné i méně slavné sociálně psychologické experimenty</vt:lpstr>
      <vt:lpstr>Poslušnost</vt:lpstr>
      <vt:lpstr>Studie konformity</vt:lpstr>
      <vt:lpstr>Studie konformity</vt:lpstr>
      <vt:lpstr>Milgramovy experimenty</vt:lpstr>
      <vt:lpstr>Studie konformity</vt:lpstr>
      <vt:lpstr>Prezentace aplikace PowerPoint</vt:lpstr>
      <vt:lpstr>Prezentace aplikace PowerPoint</vt:lpstr>
      <vt:lpstr>Konformita a poslušnost</vt:lpstr>
      <vt:lpstr>Co vede k konformitě</vt:lpstr>
      <vt:lpstr>Pomůžete či ne?? </vt:lpstr>
      <vt:lpstr>Prezentace aplikace PowerPoint</vt:lpstr>
      <vt:lpstr>Efekt přihlížejícího – Bystander efekt</vt:lpstr>
      <vt:lpstr>Prezentace aplikace PowerPoint</vt:lpstr>
      <vt:lpstr>Experimenty Darley a Latané</vt:lpstr>
      <vt:lpstr>Experimenty Darley a Latané</vt:lpstr>
      <vt:lpstr>Experimenty Latané, Rodinová</vt:lpstr>
      <vt:lpstr>Osoba a osobnost pomáhajícího</vt:lpstr>
      <vt:lpstr>Sociální okolí</vt:lpstr>
      <vt:lpstr>Osoba příjemce prosociálního chování</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Emrova, Lenka</dc:creator>
  <cp:lastModifiedBy>Emrova, Lenka</cp:lastModifiedBy>
  <cp:revision>1</cp:revision>
  <dcterms:created xsi:type="dcterms:W3CDTF">2025-11-05T13:44:10Z</dcterms:created>
  <dcterms:modified xsi:type="dcterms:W3CDTF">2025-11-05T13:45:51Z</dcterms:modified>
</cp:coreProperties>
</file>