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0"/>
  </p:notesMasterIdLst>
  <p:sldIdLst>
    <p:sldId id="713" r:id="rId2"/>
    <p:sldId id="1051" r:id="rId3"/>
    <p:sldId id="1043" r:id="rId4"/>
    <p:sldId id="1044" r:id="rId5"/>
    <p:sldId id="1181" r:id="rId6"/>
    <p:sldId id="1182" r:id="rId7"/>
    <p:sldId id="1188" r:id="rId8"/>
    <p:sldId id="1045" r:id="rId9"/>
    <p:sldId id="1046" r:id="rId10"/>
    <p:sldId id="1047" r:id="rId11"/>
    <p:sldId id="1048" r:id="rId12"/>
    <p:sldId id="1055" r:id="rId13"/>
    <p:sldId id="1200" r:id="rId14"/>
    <p:sldId id="1050" r:id="rId15"/>
    <p:sldId id="1052" r:id="rId16"/>
    <p:sldId id="1057" r:id="rId17"/>
    <p:sldId id="1185" r:id="rId18"/>
    <p:sldId id="715" r:id="rId19"/>
    <p:sldId id="716" r:id="rId20"/>
    <p:sldId id="1183" r:id="rId21"/>
    <p:sldId id="722" r:id="rId22"/>
    <p:sldId id="723" r:id="rId23"/>
    <p:sldId id="1186" r:id="rId24"/>
    <p:sldId id="725" r:id="rId25"/>
    <p:sldId id="1184" r:id="rId26"/>
    <p:sldId id="1189" r:id="rId27"/>
    <p:sldId id="1190" r:id="rId28"/>
    <p:sldId id="1191" r:id="rId29"/>
    <p:sldId id="1192" r:id="rId30"/>
    <p:sldId id="1193" r:id="rId31"/>
    <p:sldId id="1194" r:id="rId32"/>
    <p:sldId id="1195" r:id="rId33"/>
    <p:sldId id="1196" r:id="rId34"/>
    <p:sldId id="1197" r:id="rId35"/>
    <p:sldId id="1198" r:id="rId36"/>
    <p:sldId id="1199" r:id="rId37"/>
    <p:sldId id="735" r:id="rId38"/>
    <p:sldId id="736" r:id="rId39"/>
    <p:sldId id="737" r:id="rId40"/>
    <p:sldId id="738" r:id="rId41"/>
    <p:sldId id="1068" r:id="rId42"/>
    <p:sldId id="747" r:id="rId43"/>
    <p:sldId id="748" r:id="rId44"/>
    <p:sldId id="749" r:id="rId45"/>
    <p:sldId id="751" r:id="rId46"/>
    <p:sldId id="753" r:id="rId47"/>
    <p:sldId id="754" r:id="rId48"/>
    <p:sldId id="1187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3A1982-12F6-4ABD-B230-3155E9D4B8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0327FC9-9A58-4937-8FA5-F8BC96E1834F}">
      <dgm:prSet/>
      <dgm:spPr/>
      <dgm:t>
        <a:bodyPr/>
        <a:lstStyle/>
        <a:p>
          <a:r>
            <a:rPr lang="cs-CZ"/>
            <a:t>Snaha člověka po poznání a porozumění  chování druhých osob se projevuje kromě jiného hledáním příčin tohoto chování.</a:t>
          </a:r>
          <a:r>
            <a:rPr lang="cs-CZ" b="1"/>
            <a:t> </a:t>
          </a:r>
          <a:endParaRPr lang="en-US"/>
        </a:p>
      </dgm:t>
    </dgm:pt>
    <dgm:pt modelId="{5F6E6973-32C3-4BD2-BE16-120470ED1586}" type="parTrans" cxnId="{D203F7D6-2EBA-4135-B47A-96619D8F2078}">
      <dgm:prSet/>
      <dgm:spPr/>
      <dgm:t>
        <a:bodyPr/>
        <a:lstStyle/>
        <a:p>
          <a:endParaRPr lang="en-US"/>
        </a:p>
      </dgm:t>
    </dgm:pt>
    <dgm:pt modelId="{28F59F97-63F3-4797-AA4F-3304A750422E}" type="sibTrans" cxnId="{D203F7D6-2EBA-4135-B47A-96619D8F2078}">
      <dgm:prSet/>
      <dgm:spPr/>
      <dgm:t>
        <a:bodyPr/>
        <a:lstStyle/>
        <a:p>
          <a:endParaRPr lang="en-US"/>
        </a:p>
      </dgm:t>
    </dgm:pt>
    <dgm:pt modelId="{5FAF01EE-CA10-4A18-B95D-01E77FADBC24}">
      <dgm:prSet/>
      <dgm:spPr/>
      <dgm:t>
        <a:bodyPr/>
        <a:lstStyle/>
        <a:p>
          <a:r>
            <a:rPr lang="cs-CZ" dirty="0"/>
            <a:t>Atribuční teorie zkoumá, jak si lidé vysvětlují jednání vlastní i jednání druhých lidí, zabývá se otázkou, jak lidé v běžném životě připisují příčinnost vlastnímu chování, chování jiných lidí nebo nepersonálním jevům. </a:t>
          </a:r>
          <a:endParaRPr lang="en-US" dirty="0"/>
        </a:p>
      </dgm:t>
    </dgm:pt>
    <dgm:pt modelId="{3C977F6B-BB6A-4BB8-AB94-14FB8AB76C89}" type="parTrans" cxnId="{04161D07-1958-40C4-A041-D15A35B2BD94}">
      <dgm:prSet/>
      <dgm:spPr/>
      <dgm:t>
        <a:bodyPr/>
        <a:lstStyle/>
        <a:p>
          <a:endParaRPr lang="en-US"/>
        </a:p>
      </dgm:t>
    </dgm:pt>
    <dgm:pt modelId="{354FFCF3-38EF-4CFC-8A96-5EF1E991AE04}" type="sibTrans" cxnId="{04161D07-1958-40C4-A041-D15A35B2BD94}">
      <dgm:prSet/>
      <dgm:spPr/>
      <dgm:t>
        <a:bodyPr/>
        <a:lstStyle/>
        <a:p>
          <a:endParaRPr lang="en-US"/>
        </a:p>
      </dgm:t>
    </dgm:pt>
    <dgm:pt modelId="{18C8F1FA-C099-4D41-9643-9E82C3602E39}">
      <dgm:prSet/>
      <dgm:spPr/>
      <dgm:t>
        <a:bodyPr/>
        <a:lstStyle/>
        <a:p>
          <a:r>
            <a:rPr lang="cs-CZ"/>
            <a:t>Lidské myšlení je příčinné, u každého jevu máme tendenci hledat příčinu, která jev způsobila. </a:t>
          </a:r>
          <a:endParaRPr lang="en-US"/>
        </a:p>
      </dgm:t>
    </dgm:pt>
    <dgm:pt modelId="{FF1C4651-99C1-49AC-800F-02761AAB6F2D}" type="parTrans" cxnId="{8FBBAF77-791E-4200-987B-7906377141E6}">
      <dgm:prSet/>
      <dgm:spPr/>
      <dgm:t>
        <a:bodyPr/>
        <a:lstStyle/>
        <a:p>
          <a:endParaRPr lang="en-US"/>
        </a:p>
      </dgm:t>
    </dgm:pt>
    <dgm:pt modelId="{0126909A-7CA1-403E-91E6-6A88A7952F35}" type="sibTrans" cxnId="{8FBBAF77-791E-4200-987B-7906377141E6}">
      <dgm:prSet/>
      <dgm:spPr/>
      <dgm:t>
        <a:bodyPr/>
        <a:lstStyle/>
        <a:p>
          <a:endParaRPr lang="en-US"/>
        </a:p>
      </dgm:t>
    </dgm:pt>
    <dgm:pt modelId="{ED05A531-0C97-415D-AAF5-15415F762169}">
      <dgm:prSet/>
      <dgm:spPr/>
      <dgm:t>
        <a:bodyPr/>
        <a:lstStyle/>
        <a:p>
          <a:r>
            <a:rPr lang="cs-CZ"/>
            <a:t>Jedním z předních atribučních úkolů je rozhodnout, čemu lidé v běžném životě připisují příčinu, zda se jedná o jejich vlastní chování, jednání jiných lidí nebo o nepersonální jevy ve svém sociálním prostředí</a:t>
          </a:r>
          <a:endParaRPr lang="en-US"/>
        </a:p>
      </dgm:t>
    </dgm:pt>
    <dgm:pt modelId="{3563EF16-1B43-410C-A4C9-5BB868DDCA6B}" type="parTrans" cxnId="{325F3194-2B8E-4822-AB18-5BEB9220452B}">
      <dgm:prSet/>
      <dgm:spPr/>
      <dgm:t>
        <a:bodyPr/>
        <a:lstStyle/>
        <a:p>
          <a:endParaRPr lang="en-US"/>
        </a:p>
      </dgm:t>
    </dgm:pt>
    <dgm:pt modelId="{D3823FA7-AA47-46DF-95D1-098C90592C58}" type="sibTrans" cxnId="{325F3194-2B8E-4822-AB18-5BEB9220452B}">
      <dgm:prSet/>
      <dgm:spPr/>
      <dgm:t>
        <a:bodyPr/>
        <a:lstStyle/>
        <a:p>
          <a:endParaRPr lang="en-US"/>
        </a:p>
      </dgm:t>
    </dgm:pt>
    <dgm:pt modelId="{510EF0B3-AFEB-4A23-BE4B-743682AD87FC}" type="pres">
      <dgm:prSet presAssocID="{573A1982-12F6-4ABD-B230-3155E9D4B8AC}" presName="root" presStyleCnt="0">
        <dgm:presLayoutVars>
          <dgm:dir/>
          <dgm:resizeHandles val="exact"/>
        </dgm:presLayoutVars>
      </dgm:prSet>
      <dgm:spPr/>
    </dgm:pt>
    <dgm:pt modelId="{8AC9FA0D-87FC-43F3-AC93-370C58D4E15B}" type="pres">
      <dgm:prSet presAssocID="{70327FC9-9A58-4937-8FA5-F8BC96E1834F}" presName="compNode" presStyleCnt="0"/>
      <dgm:spPr/>
    </dgm:pt>
    <dgm:pt modelId="{215EC067-D8F8-456E-824E-BF6C5B54D126}" type="pres">
      <dgm:prSet presAssocID="{70327FC9-9A58-4937-8FA5-F8BC96E1834F}" presName="bgRect" presStyleLbl="bgShp" presStyleIdx="0" presStyleCnt="4"/>
      <dgm:spPr/>
    </dgm:pt>
    <dgm:pt modelId="{60BBF70E-FECD-48D5-8403-D6F15BFFDD79}" type="pres">
      <dgm:prSet presAssocID="{70327FC9-9A58-4937-8FA5-F8BC96E1834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C6BC80C1-30A1-49F6-9561-292F8E1CB764}" type="pres">
      <dgm:prSet presAssocID="{70327FC9-9A58-4937-8FA5-F8BC96E1834F}" presName="spaceRect" presStyleCnt="0"/>
      <dgm:spPr/>
    </dgm:pt>
    <dgm:pt modelId="{F277F2BC-CCCA-46F6-86C3-3C8EC3C620BB}" type="pres">
      <dgm:prSet presAssocID="{70327FC9-9A58-4937-8FA5-F8BC96E1834F}" presName="parTx" presStyleLbl="revTx" presStyleIdx="0" presStyleCnt="4">
        <dgm:presLayoutVars>
          <dgm:chMax val="0"/>
          <dgm:chPref val="0"/>
        </dgm:presLayoutVars>
      </dgm:prSet>
      <dgm:spPr/>
    </dgm:pt>
    <dgm:pt modelId="{AE5567B5-4F99-462F-B89D-12F489340CCC}" type="pres">
      <dgm:prSet presAssocID="{28F59F97-63F3-4797-AA4F-3304A750422E}" presName="sibTrans" presStyleCnt="0"/>
      <dgm:spPr/>
    </dgm:pt>
    <dgm:pt modelId="{72F169DD-8A69-4893-90EF-90715488D22C}" type="pres">
      <dgm:prSet presAssocID="{5FAF01EE-CA10-4A18-B95D-01E77FADBC24}" presName="compNode" presStyleCnt="0"/>
      <dgm:spPr/>
    </dgm:pt>
    <dgm:pt modelId="{9F27CDA3-5BBB-46C4-BE81-6E37A1FAD656}" type="pres">
      <dgm:prSet presAssocID="{5FAF01EE-CA10-4A18-B95D-01E77FADBC24}" presName="bgRect" presStyleLbl="bgShp" presStyleIdx="1" presStyleCnt="4"/>
      <dgm:spPr/>
    </dgm:pt>
    <dgm:pt modelId="{C2906892-12E9-4C8D-BB8B-99457C6E6ED6}" type="pres">
      <dgm:prSet presAssocID="{5FAF01EE-CA10-4A18-B95D-01E77FADBC2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třesení rukou"/>
        </a:ext>
      </dgm:extLst>
    </dgm:pt>
    <dgm:pt modelId="{01CE4AA5-6C34-4884-9832-29ABDEC1440E}" type="pres">
      <dgm:prSet presAssocID="{5FAF01EE-CA10-4A18-B95D-01E77FADBC24}" presName="spaceRect" presStyleCnt="0"/>
      <dgm:spPr/>
    </dgm:pt>
    <dgm:pt modelId="{D36FA865-F072-42B6-81B5-BAEC94F2F4F9}" type="pres">
      <dgm:prSet presAssocID="{5FAF01EE-CA10-4A18-B95D-01E77FADBC24}" presName="parTx" presStyleLbl="revTx" presStyleIdx="1" presStyleCnt="4" custScaleY="151483">
        <dgm:presLayoutVars>
          <dgm:chMax val="0"/>
          <dgm:chPref val="0"/>
        </dgm:presLayoutVars>
      </dgm:prSet>
      <dgm:spPr/>
    </dgm:pt>
    <dgm:pt modelId="{34F823B7-1A5E-4BDC-ADE0-DB0DA40C6DDA}" type="pres">
      <dgm:prSet presAssocID="{354FFCF3-38EF-4CFC-8A96-5EF1E991AE04}" presName="sibTrans" presStyleCnt="0"/>
      <dgm:spPr/>
    </dgm:pt>
    <dgm:pt modelId="{3CF62028-193A-4EE6-A5F7-F853096BC89C}" type="pres">
      <dgm:prSet presAssocID="{18C8F1FA-C099-4D41-9643-9E82C3602E39}" presName="compNode" presStyleCnt="0"/>
      <dgm:spPr/>
    </dgm:pt>
    <dgm:pt modelId="{7CF1D2D4-FFDE-4AB2-8DE6-E06A1D2699D1}" type="pres">
      <dgm:prSet presAssocID="{18C8F1FA-C099-4D41-9643-9E82C3602E39}" presName="bgRect" presStyleLbl="bgShp" presStyleIdx="2" presStyleCnt="4"/>
      <dgm:spPr/>
    </dgm:pt>
    <dgm:pt modelId="{955A09C5-846C-4DDB-B3EA-5F0D04472C2E}" type="pres">
      <dgm:prSet presAssocID="{18C8F1FA-C099-4D41-9643-9E82C3602E39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FDF0801A-8CEA-495C-89C6-74C436357132}" type="pres">
      <dgm:prSet presAssocID="{18C8F1FA-C099-4D41-9643-9E82C3602E39}" presName="spaceRect" presStyleCnt="0"/>
      <dgm:spPr/>
    </dgm:pt>
    <dgm:pt modelId="{8CA7F8B5-8A2A-46ED-9788-C2CBA805E78C}" type="pres">
      <dgm:prSet presAssocID="{18C8F1FA-C099-4D41-9643-9E82C3602E39}" presName="parTx" presStyleLbl="revTx" presStyleIdx="2" presStyleCnt="4">
        <dgm:presLayoutVars>
          <dgm:chMax val="0"/>
          <dgm:chPref val="0"/>
        </dgm:presLayoutVars>
      </dgm:prSet>
      <dgm:spPr/>
    </dgm:pt>
    <dgm:pt modelId="{B2DAC91F-EF6D-4019-927C-999B206EC7A5}" type="pres">
      <dgm:prSet presAssocID="{0126909A-7CA1-403E-91E6-6A88A7952F35}" presName="sibTrans" presStyleCnt="0"/>
      <dgm:spPr/>
    </dgm:pt>
    <dgm:pt modelId="{8B30B77F-98A4-45E2-A3DA-410F22AF1CAA}" type="pres">
      <dgm:prSet presAssocID="{ED05A531-0C97-415D-AAF5-15415F762169}" presName="compNode" presStyleCnt="0"/>
      <dgm:spPr/>
    </dgm:pt>
    <dgm:pt modelId="{FF4E9F3C-06EC-4331-9B47-3C8FC17345B1}" type="pres">
      <dgm:prSet presAssocID="{ED05A531-0C97-415D-AAF5-15415F762169}" presName="bgRect" presStyleLbl="bgShp" presStyleIdx="3" presStyleCnt="4"/>
      <dgm:spPr/>
    </dgm:pt>
    <dgm:pt modelId="{BD585E85-4FC8-4F48-81E9-752292FFC0BF}" type="pres">
      <dgm:prSet presAssocID="{ED05A531-0C97-415D-AAF5-15415F76216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0A05D54F-C49D-45C7-A0A4-E75FFE3023DD}" type="pres">
      <dgm:prSet presAssocID="{ED05A531-0C97-415D-AAF5-15415F762169}" presName="spaceRect" presStyleCnt="0"/>
      <dgm:spPr/>
    </dgm:pt>
    <dgm:pt modelId="{2D4AB080-E078-4051-9733-68C91B8AC250}" type="pres">
      <dgm:prSet presAssocID="{ED05A531-0C97-415D-AAF5-15415F76216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D4D8605-1285-40E5-B1A3-33462103CC6A}" type="presOf" srcId="{ED05A531-0C97-415D-AAF5-15415F762169}" destId="{2D4AB080-E078-4051-9733-68C91B8AC250}" srcOrd="0" destOrd="0" presId="urn:microsoft.com/office/officeart/2018/2/layout/IconVerticalSolidList"/>
    <dgm:cxn modelId="{04161D07-1958-40C4-A041-D15A35B2BD94}" srcId="{573A1982-12F6-4ABD-B230-3155E9D4B8AC}" destId="{5FAF01EE-CA10-4A18-B95D-01E77FADBC24}" srcOrd="1" destOrd="0" parTransId="{3C977F6B-BB6A-4BB8-AB94-14FB8AB76C89}" sibTransId="{354FFCF3-38EF-4CFC-8A96-5EF1E991AE04}"/>
    <dgm:cxn modelId="{DF9CA319-6904-48D2-BFF3-5BF583DB6057}" type="presOf" srcId="{5FAF01EE-CA10-4A18-B95D-01E77FADBC24}" destId="{D36FA865-F072-42B6-81B5-BAEC94F2F4F9}" srcOrd="0" destOrd="0" presId="urn:microsoft.com/office/officeart/2018/2/layout/IconVerticalSolidList"/>
    <dgm:cxn modelId="{04BE1E45-4572-4813-9F71-F68F79D43298}" type="presOf" srcId="{18C8F1FA-C099-4D41-9643-9E82C3602E39}" destId="{8CA7F8B5-8A2A-46ED-9788-C2CBA805E78C}" srcOrd="0" destOrd="0" presId="urn:microsoft.com/office/officeart/2018/2/layout/IconVerticalSolidList"/>
    <dgm:cxn modelId="{8FBBAF77-791E-4200-987B-7906377141E6}" srcId="{573A1982-12F6-4ABD-B230-3155E9D4B8AC}" destId="{18C8F1FA-C099-4D41-9643-9E82C3602E39}" srcOrd="2" destOrd="0" parTransId="{FF1C4651-99C1-49AC-800F-02761AAB6F2D}" sibTransId="{0126909A-7CA1-403E-91E6-6A88A7952F35}"/>
    <dgm:cxn modelId="{325F3194-2B8E-4822-AB18-5BEB9220452B}" srcId="{573A1982-12F6-4ABD-B230-3155E9D4B8AC}" destId="{ED05A531-0C97-415D-AAF5-15415F762169}" srcOrd="3" destOrd="0" parTransId="{3563EF16-1B43-410C-A4C9-5BB868DDCA6B}" sibTransId="{D3823FA7-AA47-46DF-95D1-098C90592C58}"/>
    <dgm:cxn modelId="{BA1BCCB7-34FE-42C0-A0E5-0B3461D033B8}" type="presOf" srcId="{573A1982-12F6-4ABD-B230-3155E9D4B8AC}" destId="{510EF0B3-AFEB-4A23-BE4B-743682AD87FC}" srcOrd="0" destOrd="0" presId="urn:microsoft.com/office/officeart/2018/2/layout/IconVerticalSolidList"/>
    <dgm:cxn modelId="{8D8EFFC1-2749-4B4E-8AF0-0CA9E2AAC47A}" type="presOf" srcId="{70327FC9-9A58-4937-8FA5-F8BC96E1834F}" destId="{F277F2BC-CCCA-46F6-86C3-3C8EC3C620BB}" srcOrd="0" destOrd="0" presId="urn:microsoft.com/office/officeart/2018/2/layout/IconVerticalSolidList"/>
    <dgm:cxn modelId="{D203F7D6-2EBA-4135-B47A-96619D8F2078}" srcId="{573A1982-12F6-4ABD-B230-3155E9D4B8AC}" destId="{70327FC9-9A58-4937-8FA5-F8BC96E1834F}" srcOrd="0" destOrd="0" parTransId="{5F6E6973-32C3-4BD2-BE16-120470ED1586}" sibTransId="{28F59F97-63F3-4797-AA4F-3304A750422E}"/>
    <dgm:cxn modelId="{EE19455A-2B42-458E-BF30-31BFB4E4F2F1}" type="presParOf" srcId="{510EF0B3-AFEB-4A23-BE4B-743682AD87FC}" destId="{8AC9FA0D-87FC-43F3-AC93-370C58D4E15B}" srcOrd="0" destOrd="0" presId="urn:microsoft.com/office/officeart/2018/2/layout/IconVerticalSolidList"/>
    <dgm:cxn modelId="{D64EB3C9-AD1B-46A2-A579-C8F99562D9C3}" type="presParOf" srcId="{8AC9FA0D-87FC-43F3-AC93-370C58D4E15B}" destId="{215EC067-D8F8-456E-824E-BF6C5B54D126}" srcOrd="0" destOrd="0" presId="urn:microsoft.com/office/officeart/2018/2/layout/IconVerticalSolidList"/>
    <dgm:cxn modelId="{38EBB737-DAFE-4723-B805-D7F8DB5408A9}" type="presParOf" srcId="{8AC9FA0D-87FC-43F3-AC93-370C58D4E15B}" destId="{60BBF70E-FECD-48D5-8403-D6F15BFFDD79}" srcOrd="1" destOrd="0" presId="urn:microsoft.com/office/officeart/2018/2/layout/IconVerticalSolidList"/>
    <dgm:cxn modelId="{B7073C55-F445-4827-8B6C-53B60A56AD5C}" type="presParOf" srcId="{8AC9FA0D-87FC-43F3-AC93-370C58D4E15B}" destId="{C6BC80C1-30A1-49F6-9561-292F8E1CB764}" srcOrd="2" destOrd="0" presId="urn:microsoft.com/office/officeart/2018/2/layout/IconVerticalSolidList"/>
    <dgm:cxn modelId="{30BB609F-C9D6-4934-9EE8-E090A525C6F6}" type="presParOf" srcId="{8AC9FA0D-87FC-43F3-AC93-370C58D4E15B}" destId="{F277F2BC-CCCA-46F6-86C3-3C8EC3C620BB}" srcOrd="3" destOrd="0" presId="urn:microsoft.com/office/officeart/2018/2/layout/IconVerticalSolidList"/>
    <dgm:cxn modelId="{60B1359B-5677-41CE-9A1C-C5D946BD594E}" type="presParOf" srcId="{510EF0B3-AFEB-4A23-BE4B-743682AD87FC}" destId="{AE5567B5-4F99-462F-B89D-12F489340CCC}" srcOrd="1" destOrd="0" presId="urn:microsoft.com/office/officeart/2018/2/layout/IconVerticalSolidList"/>
    <dgm:cxn modelId="{684B5625-65BE-4DD6-BC6A-A0158EE5CF15}" type="presParOf" srcId="{510EF0B3-AFEB-4A23-BE4B-743682AD87FC}" destId="{72F169DD-8A69-4893-90EF-90715488D22C}" srcOrd="2" destOrd="0" presId="urn:microsoft.com/office/officeart/2018/2/layout/IconVerticalSolidList"/>
    <dgm:cxn modelId="{58A582D6-B538-4DD4-ACDA-91CD5C5FC7E2}" type="presParOf" srcId="{72F169DD-8A69-4893-90EF-90715488D22C}" destId="{9F27CDA3-5BBB-46C4-BE81-6E37A1FAD656}" srcOrd="0" destOrd="0" presId="urn:microsoft.com/office/officeart/2018/2/layout/IconVerticalSolidList"/>
    <dgm:cxn modelId="{1E0F8BE8-1C43-4A92-888C-68A452E3C1D5}" type="presParOf" srcId="{72F169DD-8A69-4893-90EF-90715488D22C}" destId="{C2906892-12E9-4C8D-BB8B-99457C6E6ED6}" srcOrd="1" destOrd="0" presId="urn:microsoft.com/office/officeart/2018/2/layout/IconVerticalSolidList"/>
    <dgm:cxn modelId="{3B03AF18-51D8-431C-A813-EF90DBC30DD7}" type="presParOf" srcId="{72F169DD-8A69-4893-90EF-90715488D22C}" destId="{01CE4AA5-6C34-4884-9832-29ABDEC1440E}" srcOrd="2" destOrd="0" presId="urn:microsoft.com/office/officeart/2018/2/layout/IconVerticalSolidList"/>
    <dgm:cxn modelId="{FEB4FC25-7EFA-46D7-9454-B0816B52399F}" type="presParOf" srcId="{72F169DD-8A69-4893-90EF-90715488D22C}" destId="{D36FA865-F072-42B6-81B5-BAEC94F2F4F9}" srcOrd="3" destOrd="0" presId="urn:microsoft.com/office/officeart/2018/2/layout/IconVerticalSolidList"/>
    <dgm:cxn modelId="{A91662A5-60D9-4EE4-9486-E25F9ECEF17E}" type="presParOf" srcId="{510EF0B3-AFEB-4A23-BE4B-743682AD87FC}" destId="{34F823B7-1A5E-4BDC-ADE0-DB0DA40C6DDA}" srcOrd="3" destOrd="0" presId="urn:microsoft.com/office/officeart/2018/2/layout/IconVerticalSolidList"/>
    <dgm:cxn modelId="{3497F92B-EB3A-4609-BBBD-068530B6629B}" type="presParOf" srcId="{510EF0B3-AFEB-4A23-BE4B-743682AD87FC}" destId="{3CF62028-193A-4EE6-A5F7-F853096BC89C}" srcOrd="4" destOrd="0" presId="urn:microsoft.com/office/officeart/2018/2/layout/IconVerticalSolidList"/>
    <dgm:cxn modelId="{E714E946-A2A2-452A-8711-C0A0E757806B}" type="presParOf" srcId="{3CF62028-193A-4EE6-A5F7-F853096BC89C}" destId="{7CF1D2D4-FFDE-4AB2-8DE6-E06A1D2699D1}" srcOrd="0" destOrd="0" presId="urn:microsoft.com/office/officeart/2018/2/layout/IconVerticalSolidList"/>
    <dgm:cxn modelId="{DE9E3F01-B32E-4333-A614-BCA8E03DDA99}" type="presParOf" srcId="{3CF62028-193A-4EE6-A5F7-F853096BC89C}" destId="{955A09C5-846C-4DDB-B3EA-5F0D04472C2E}" srcOrd="1" destOrd="0" presId="urn:microsoft.com/office/officeart/2018/2/layout/IconVerticalSolidList"/>
    <dgm:cxn modelId="{ED24201F-09E2-49CD-81AF-F0441DF633E9}" type="presParOf" srcId="{3CF62028-193A-4EE6-A5F7-F853096BC89C}" destId="{FDF0801A-8CEA-495C-89C6-74C436357132}" srcOrd="2" destOrd="0" presId="urn:microsoft.com/office/officeart/2018/2/layout/IconVerticalSolidList"/>
    <dgm:cxn modelId="{BE3C0DD9-B84A-4C19-B51D-905B2AC7FAC6}" type="presParOf" srcId="{3CF62028-193A-4EE6-A5F7-F853096BC89C}" destId="{8CA7F8B5-8A2A-46ED-9788-C2CBA805E78C}" srcOrd="3" destOrd="0" presId="urn:microsoft.com/office/officeart/2018/2/layout/IconVerticalSolidList"/>
    <dgm:cxn modelId="{E5746FEC-B0F8-4D8E-B941-E554C308A226}" type="presParOf" srcId="{510EF0B3-AFEB-4A23-BE4B-743682AD87FC}" destId="{B2DAC91F-EF6D-4019-927C-999B206EC7A5}" srcOrd="5" destOrd="0" presId="urn:microsoft.com/office/officeart/2018/2/layout/IconVerticalSolidList"/>
    <dgm:cxn modelId="{C68F1043-54A7-4891-8B28-16264C6E2BF0}" type="presParOf" srcId="{510EF0B3-AFEB-4A23-BE4B-743682AD87FC}" destId="{8B30B77F-98A4-45E2-A3DA-410F22AF1CAA}" srcOrd="6" destOrd="0" presId="urn:microsoft.com/office/officeart/2018/2/layout/IconVerticalSolidList"/>
    <dgm:cxn modelId="{79A0043F-A33D-4F89-ACED-9900B35D5454}" type="presParOf" srcId="{8B30B77F-98A4-45E2-A3DA-410F22AF1CAA}" destId="{FF4E9F3C-06EC-4331-9B47-3C8FC17345B1}" srcOrd="0" destOrd="0" presId="urn:microsoft.com/office/officeart/2018/2/layout/IconVerticalSolidList"/>
    <dgm:cxn modelId="{32717995-03D7-4E6E-BBF7-DD6E8338742F}" type="presParOf" srcId="{8B30B77F-98A4-45E2-A3DA-410F22AF1CAA}" destId="{BD585E85-4FC8-4F48-81E9-752292FFC0BF}" srcOrd="1" destOrd="0" presId="urn:microsoft.com/office/officeart/2018/2/layout/IconVerticalSolidList"/>
    <dgm:cxn modelId="{B6B8BEFF-844A-4251-97CF-6489B077CF9A}" type="presParOf" srcId="{8B30B77F-98A4-45E2-A3DA-410F22AF1CAA}" destId="{0A05D54F-C49D-45C7-A0A4-E75FFE3023DD}" srcOrd="2" destOrd="0" presId="urn:microsoft.com/office/officeart/2018/2/layout/IconVerticalSolidList"/>
    <dgm:cxn modelId="{20059A7D-9DB7-434D-93E7-E1AD4EF6F3F9}" type="presParOf" srcId="{8B30B77F-98A4-45E2-A3DA-410F22AF1CAA}" destId="{2D4AB080-E078-4051-9733-68C91B8AC25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E1EE9E-C503-4E8B-B916-D6E54F92DFB3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B644948-80AA-45E6-AA5A-54EB795D8742}">
      <dgm:prSet/>
      <dgm:spPr/>
      <dgm:t>
        <a:bodyPr/>
        <a:lstStyle/>
        <a:p>
          <a:r>
            <a:rPr lang="cs-CZ" b="1" u="sng" dirty="0">
              <a:solidFill>
                <a:schemeClr val="bg1"/>
              </a:solidFill>
            </a:rPr>
            <a:t>Vnější </a:t>
          </a:r>
          <a:r>
            <a:rPr lang="cs-CZ" b="1" u="sng" dirty="0" err="1">
              <a:solidFill>
                <a:schemeClr val="bg1"/>
              </a:solidFill>
            </a:rPr>
            <a:t>atribuce</a:t>
          </a:r>
          <a:r>
            <a:rPr lang="cs-CZ" dirty="0">
              <a:solidFill>
                <a:schemeClr val="bg1"/>
              </a:solidFill>
            </a:rPr>
            <a:t> – situační - závěrem je, že chování osoby způsobuje situace, v níž se nachází</a:t>
          </a:r>
          <a:br>
            <a:rPr lang="cs-CZ" dirty="0"/>
          </a:br>
          <a:r>
            <a:rPr lang="cs-CZ" b="0" dirty="0"/>
            <a:t>„Ta paní nespolupracuje, protože má velký strach a kontrakce jsou silné.“</a:t>
          </a:r>
          <a:br>
            <a:rPr lang="cs-CZ" b="0" dirty="0"/>
          </a:br>
          <a:r>
            <a:rPr lang="cs-CZ" b="0" dirty="0"/>
            <a:t>→ příčinu vidím v situaci, ne v její povaze.</a:t>
          </a:r>
          <a:br>
            <a:rPr lang="cs-CZ" b="0" dirty="0"/>
          </a:br>
          <a:r>
            <a:rPr lang="cs-CZ" b="0" dirty="0"/>
            <a:t>„Kolegyně je pomalejší, protože má plnou směnu a nikdo jí nepomáhá.“</a:t>
          </a:r>
          <a:br>
            <a:rPr lang="cs-CZ" b="0" dirty="0"/>
          </a:br>
          <a:r>
            <a:rPr lang="cs-CZ" b="0" dirty="0"/>
            <a:t>→ vnější faktory – podmínky, zátěž, organizace práce.</a:t>
          </a:r>
          <a:br>
            <a:rPr lang="cs-CZ" b="0" dirty="0"/>
          </a:br>
          <a:r>
            <a:rPr lang="cs-CZ" b="0" dirty="0"/>
            <a:t>„Porod dopadl dobře, protože tým fungoval a měla jsem podporu lékaře.“</a:t>
          </a:r>
          <a:br>
            <a:rPr lang="cs-CZ" b="0" dirty="0"/>
          </a:br>
          <a:r>
            <a:rPr lang="cs-CZ" b="0" dirty="0"/>
            <a:t>→ úspěch připisuji vnějším podmínkám a spolupráci.</a:t>
          </a:r>
          <a:endParaRPr lang="cs-CZ" b="0" dirty="0">
            <a:solidFill>
              <a:schemeClr val="bg1"/>
            </a:solidFill>
          </a:endParaRPr>
        </a:p>
      </dgm:t>
    </dgm:pt>
    <dgm:pt modelId="{B7EDA9B2-A8D8-4D93-85A9-7A5804AD69BA}" type="parTrans" cxnId="{10CCB879-704E-4767-8FDA-9E8B63D1DE69}">
      <dgm:prSet/>
      <dgm:spPr/>
      <dgm:t>
        <a:bodyPr/>
        <a:lstStyle/>
        <a:p>
          <a:endParaRPr lang="en-US"/>
        </a:p>
      </dgm:t>
    </dgm:pt>
    <dgm:pt modelId="{F5E32817-8DC0-4C6B-A937-1A261D07BAA8}" type="sibTrans" cxnId="{10CCB879-704E-4767-8FDA-9E8B63D1DE69}">
      <dgm:prSet/>
      <dgm:spPr/>
      <dgm:t>
        <a:bodyPr/>
        <a:lstStyle/>
        <a:p>
          <a:endParaRPr lang="en-US"/>
        </a:p>
      </dgm:t>
    </dgm:pt>
    <dgm:pt modelId="{80084CF7-98A9-4A86-A695-03CB51E0A224}">
      <dgm:prSet/>
      <dgm:spPr/>
      <dgm:t>
        <a:bodyPr/>
        <a:lstStyle/>
        <a:p>
          <a:r>
            <a:rPr lang="cs-CZ" b="1" u="sng" dirty="0">
              <a:solidFill>
                <a:schemeClr val="bg1"/>
              </a:solidFill>
            </a:rPr>
            <a:t>Vnitřní </a:t>
          </a:r>
          <a:r>
            <a:rPr lang="cs-CZ" b="1" u="sng" dirty="0" err="1">
              <a:solidFill>
                <a:schemeClr val="bg1"/>
              </a:solidFill>
            </a:rPr>
            <a:t>atribuce</a:t>
          </a:r>
          <a:r>
            <a:rPr lang="cs-CZ" b="1" dirty="0">
              <a:solidFill>
                <a:schemeClr val="bg1"/>
              </a:solidFill>
            </a:rPr>
            <a:t> </a:t>
          </a:r>
          <a:r>
            <a:rPr lang="cs-CZ" dirty="0">
              <a:solidFill>
                <a:schemeClr val="bg1"/>
              </a:solidFill>
            </a:rPr>
            <a:t>– dispoziční – závěrem je, že za chováním osoby stojí její vnitřní pohnutky (postoj, charakter, osobnost) </a:t>
          </a:r>
        </a:p>
        <a:p>
          <a:r>
            <a:rPr lang="cs-CZ" dirty="0"/>
            <a:t>Ta paní nespolupracuje, protože je tvrdohlavá.“</a:t>
          </a:r>
          <a:br>
            <a:rPr lang="cs-CZ" dirty="0"/>
          </a:br>
          <a:r>
            <a:rPr lang="cs-CZ" dirty="0"/>
            <a:t>→ příčinu vidím </a:t>
          </a:r>
          <a:r>
            <a:rPr lang="cs-CZ" b="1" dirty="0"/>
            <a:t>v osobnosti</a:t>
          </a:r>
          <a:r>
            <a:rPr lang="cs-CZ" dirty="0"/>
            <a:t> rodičky.</a:t>
          </a:r>
          <a:br>
            <a:rPr lang="cs-CZ" dirty="0"/>
          </a:br>
          <a:r>
            <a:rPr lang="cs-CZ" dirty="0"/>
            <a:t>„Ta nová PA je pomalá, protože je nešikovná.“</a:t>
          </a:r>
          <a:br>
            <a:rPr lang="cs-CZ" dirty="0"/>
          </a:br>
          <a:r>
            <a:rPr lang="cs-CZ" dirty="0"/>
            <a:t>→ připisuji problém </a:t>
          </a:r>
          <a:r>
            <a:rPr lang="cs-CZ" b="1" dirty="0"/>
            <a:t>její osobní neschopnosti</a:t>
          </a:r>
          <a:r>
            <a:rPr lang="cs-CZ" dirty="0"/>
            <a:t>, ne situaci (nové prostředí, stres).</a:t>
          </a:r>
          <a:br>
            <a:rPr lang="cs-CZ" dirty="0"/>
          </a:br>
          <a:r>
            <a:rPr lang="cs-CZ" dirty="0"/>
            <a:t>„Porod se povedl, protože jsem dobře reagovala.“</a:t>
          </a:r>
          <a:br>
            <a:rPr lang="cs-CZ" dirty="0"/>
          </a:br>
          <a:r>
            <a:rPr lang="cs-CZ" dirty="0"/>
            <a:t>→ úspěch připisuji </a:t>
          </a:r>
          <a:r>
            <a:rPr lang="cs-CZ" b="1" dirty="0"/>
            <a:t>své schopnosti</a:t>
          </a:r>
          <a:r>
            <a:rPr lang="cs-CZ" dirty="0"/>
            <a:t> (vnitřní zdroj).</a:t>
          </a:r>
          <a:endParaRPr lang="en-US" dirty="0"/>
        </a:p>
      </dgm:t>
    </dgm:pt>
    <dgm:pt modelId="{E2EA9098-4F01-463B-B3EA-085FE14FCA69}" type="parTrans" cxnId="{E3789803-B907-4446-AD4C-C22AFC7CB13B}">
      <dgm:prSet/>
      <dgm:spPr/>
      <dgm:t>
        <a:bodyPr/>
        <a:lstStyle/>
        <a:p>
          <a:endParaRPr lang="en-US"/>
        </a:p>
      </dgm:t>
    </dgm:pt>
    <dgm:pt modelId="{90B083FC-BB61-472D-AB6A-03A915D68F35}" type="sibTrans" cxnId="{E3789803-B907-4446-AD4C-C22AFC7CB13B}">
      <dgm:prSet/>
      <dgm:spPr/>
      <dgm:t>
        <a:bodyPr/>
        <a:lstStyle/>
        <a:p>
          <a:endParaRPr lang="en-US"/>
        </a:p>
      </dgm:t>
    </dgm:pt>
    <dgm:pt modelId="{A6EBB2CD-0E62-4AAB-A263-1CBEACF206D1}" type="pres">
      <dgm:prSet presAssocID="{64E1EE9E-C503-4E8B-B916-D6E54F92DFB3}" presName="linear" presStyleCnt="0">
        <dgm:presLayoutVars>
          <dgm:animLvl val="lvl"/>
          <dgm:resizeHandles val="exact"/>
        </dgm:presLayoutVars>
      </dgm:prSet>
      <dgm:spPr/>
    </dgm:pt>
    <dgm:pt modelId="{BB2A5A1A-2F26-43F6-AC36-C5CF6CA9747A}" type="pres">
      <dgm:prSet presAssocID="{7B644948-80AA-45E6-AA5A-54EB795D874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1208327-1456-4495-8823-61EFC50FF7FF}" type="pres">
      <dgm:prSet presAssocID="{F5E32817-8DC0-4C6B-A937-1A261D07BAA8}" presName="spacer" presStyleCnt="0"/>
      <dgm:spPr/>
    </dgm:pt>
    <dgm:pt modelId="{C2770B14-DF21-443B-AF02-5D094F0B0884}" type="pres">
      <dgm:prSet presAssocID="{80084CF7-98A9-4A86-A695-03CB51E0A22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3789803-B907-4446-AD4C-C22AFC7CB13B}" srcId="{64E1EE9E-C503-4E8B-B916-D6E54F92DFB3}" destId="{80084CF7-98A9-4A86-A695-03CB51E0A224}" srcOrd="1" destOrd="0" parTransId="{E2EA9098-4F01-463B-B3EA-085FE14FCA69}" sibTransId="{90B083FC-BB61-472D-AB6A-03A915D68F35}"/>
    <dgm:cxn modelId="{64488441-119A-4C7F-B4DA-48116A239051}" type="presOf" srcId="{80084CF7-98A9-4A86-A695-03CB51E0A224}" destId="{C2770B14-DF21-443B-AF02-5D094F0B0884}" srcOrd="0" destOrd="0" presId="urn:microsoft.com/office/officeart/2005/8/layout/vList2"/>
    <dgm:cxn modelId="{4F4CF746-9A4D-4266-91F7-C3058D086A19}" type="presOf" srcId="{64E1EE9E-C503-4E8B-B916-D6E54F92DFB3}" destId="{A6EBB2CD-0E62-4AAB-A263-1CBEACF206D1}" srcOrd="0" destOrd="0" presId="urn:microsoft.com/office/officeart/2005/8/layout/vList2"/>
    <dgm:cxn modelId="{10CCB879-704E-4767-8FDA-9E8B63D1DE69}" srcId="{64E1EE9E-C503-4E8B-B916-D6E54F92DFB3}" destId="{7B644948-80AA-45E6-AA5A-54EB795D8742}" srcOrd="0" destOrd="0" parTransId="{B7EDA9B2-A8D8-4D93-85A9-7A5804AD69BA}" sibTransId="{F5E32817-8DC0-4C6B-A937-1A261D07BAA8}"/>
    <dgm:cxn modelId="{C2CD137E-71AB-4DDA-926A-EF1B0F44EC96}" type="presOf" srcId="{7B644948-80AA-45E6-AA5A-54EB795D8742}" destId="{BB2A5A1A-2F26-43F6-AC36-C5CF6CA9747A}" srcOrd="0" destOrd="0" presId="urn:microsoft.com/office/officeart/2005/8/layout/vList2"/>
    <dgm:cxn modelId="{DC821EA0-5ADF-4C75-BDA9-73CF68C0F98E}" type="presParOf" srcId="{A6EBB2CD-0E62-4AAB-A263-1CBEACF206D1}" destId="{BB2A5A1A-2F26-43F6-AC36-C5CF6CA9747A}" srcOrd="0" destOrd="0" presId="urn:microsoft.com/office/officeart/2005/8/layout/vList2"/>
    <dgm:cxn modelId="{D0B6D032-F1BD-447F-AFCA-B94D737BA0F1}" type="presParOf" srcId="{A6EBB2CD-0E62-4AAB-A263-1CBEACF206D1}" destId="{51208327-1456-4495-8823-61EFC50FF7FF}" srcOrd="1" destOrd="0" presId="urn:microsoft.com/office/officeart/2005/8/layout/vList2"/>
    <dgm:cxn modelId="{B836DF24-7725-4E71-8D95-036D8B419777}" type="presParOf" srcId="{A6EBB2CD-0E62-4AAB-A263-1CBEACF206D1}" destId="{C2770B14-DF21-443B-AF02-5D094F0B088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6E3388-85C5-44FE-8FF9-BAB41A33A75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A1D8A80-8304-4024-BBC9-F7BCE6904E16}">
      <dgm:prSet/>
      <dgm:spPr/>
      <dgm:t>
        <a:bodyPr/>
        <a:lstStyle/>
        <a:p>
          <a:r>
            <a:rPr lang="cs-CZ" b="1" u="sng"/>
            <a:t>Vytvářejí se na základě sociálních zkušeností</a:t>
          </a:r>
          <a:r>
            <a:rPr lang="cs-CZ" b="1"/>
            <a:t> </a:t>
          </a:r>
          <a:r>
            <a:rPr lang="cs-CZ"/>
            <a:t>a projevují se jakousi pohotovostí zachovat se určitým způsobem, a to např.: k rasám, k národům, k partnerovi, k hodnotám. </a:t>
          </a:r>
          <a:endParaRPr lang="en-US"/>
        </a:p>
      </dgm:t>
    </dgm:pt>
    <dgm:pt modelId="{BF5EE074-17E1-4506-B377-AD247CA93E59}" type="parTrans" cxnId="{31BD6290-B14F-47AF-B8B0-D2D8E8A343C6}">
      <dgm:prSet/>
      <dgm:spPr/>
      <dgm:t>
        <a:bodyPr/>
        <a:lstStyle/>
        <a:p>
          <a:endParaRPr lang="en-US"/>
        </a:p>
      </dgm:t>
    </dgm:pt>
    <dgm:pt modelId="{06E8C289-0DB6-475C-868F-C344C250D9D8}" type="sibTrans" cxnId="{31BD6290-B14F-47AF-B8B0-D2D8E8A343C6}">
      <dgm:prSet/>
      <dgm:spPr/>
      <dgm:t>
        <a:bodyPr/>
        <a:lstStyle/>
        <a:p>
          <a:endParaRPr lang="en-US"/>
        </a:p>
      </dgm:t>
    </dgm:pt>
    <dgm:pt modelId="{10DF4E42-AA13-47E4-BEA1-E61E5D322249}">
      <dgm:prSet/>
      <dgm:spPr/>
      <dgm:t>
        <a:bodyPr/>
        <a:lstStyle/>
        <a:p>
          <a:r>
            <a:rPr lang="cs-CZ"/>
            <a:t>Postoje se pak projevují ve formě sympatií a antipatií, lásky a nenávisti, „fandění“ něčemu či někomu. </a:t>
          </a:r>
          <a:endParaRPr lang="en-US"/>
        </a:p>
      </dgm:t>
    </dgm:pt>
    <dgm:pt modelId="{E83B308D-637C-41F0-BB51-1B8651FC0915}" type="parTrans" cxnId="{93DFC3E3-0A5D-4463-9B96-FA816FC417D8}">
      <dgm:prSet/>
      <dgm:spPr/>
      <dgm:t>
        <a:bodyPr/>
        <a:lstStyle/>
        <a:p>
          <a:endParaRPr lang="en-US"/>
        </a:p>
      </dgm:t>
    </dgm:pt>
    <dgm:pt modelId="{2D9FCF9D-27E6-4BFD-A841-948B4DC78A6E}" type="sibTrans" cxnId="{93DFC3E3-0A5D-4463-9B96-FA816FC417D8}">
      <dgm:prSet/>
      <dgm:spPr/>
      <dgm:t>
        <a:bodyPr/>
        <a:lstStyle/>
        <a:p>
          <a:endParaRPr lang="en-US"/>
        </a:p>
      </dgm:t>
    </dgm:pt>
    <dgm:pt modelId="{8CB3CB10-161C-4C98-8494-0DC50FDC8D91}">
      <dgm:prSet/>
      <dgm:spPr/>
      <dgm:t>
        <a:bodyPr/>
        <a:lstStyle/>
        <a:p>
          <a:r>
            <a:rPr lang="cs-CZ"/>
            <a:t>Postojem rozumíme sympatii nebo nesympatii – náklonnost nebo odpor k objektům, osobám, skupinám a situacím, nebo k dalším stránkám prostředí. Svoje postoje často vyjadřujeme slovy: „mám rád pomeranče“….</a:t>
          </a:r>
          <a:endParaRPr lang="en-US"/>
        </a:p>
      </dgm:t>
    </dgm:pt>
    <dgm:pt modelId="{AC8F8CB1-B575-4082-A17E-5F6227F9BA36}" type="parTrans" cxnId="{A0D6D369-2F5E-42B3-BE0F-35273C0FC6D8}">
      <dgm:prSet/>
      <dgm:spPr/>
      <dgm:t>
        <a:bodyPr/>
        <a:lstStyle/>
        <a:p>
          <a:endParaRPr lang="en-US"/>
        </a:p>
      </dgm:t>
    </dgm:pt>
    <dgm:pt modelId="{DFFBE0AE-0EAF-4315-89A8-9A57E6CA69FE}" type="sibTrans" cxnId="{A0D6D369-2F5E-42B3-BE0F-35273C0FC6D8}">
      <dgm:prSet/>
      <dgm:spPr/>
      <dgm:t>
        <a:bodyPr/>
        <a:lstStyle/>
        <a:p>
          <a:endParaRPr lang="en-US"/>
        </a:p>
      </dgm:t>
    </dgm:pt>
    <dgm:pt modelId="{A23A6C3D-5B0C-43B0-A4DD-CCA92412243C}" type="pres">
      <dgm:prSet presAssocID="{2B6E3388-85C5-44FE-8FF9-BAB41A33A759}" presName="linear" presStyleCnt="0">
        <dgm:presLayoutVars>
          <dgm:animLvl val="lvl"/>
          <dgm:resizeHandles val="exact"/>
        </dgm:presLayoutVars>
      </dgm:prSet>
      <dgm:spPr/>
    </dgm:pt>
    <dgm:pt modelId="{6BC4ECED-CD42-48F3-ABAF-04599BB5F441}" type="pres">
      <dgm:prSet presAssocID="{9A1D8A80-8304-4024-BBC9-F7BCE6904E1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2336D13-93E6-48F2-8FA7-C05FA18046D3}" type="pres">
      <dgm:prSet presAssocID="{06E8C289-0DB6-475C-868F-C344C250D9D8}" presName="spacer" presStyleCnt="0"/>
      <dgm:spPr/>
    </dgm:pt>
    <dgm:pt modelId="{DD9329E9-D544-487F-911F-49675F25448E}" type="pres">
      <dgm:prSet presAssocID="{10DF4E42-AA13-47E4-BEA1-E61E5D32224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AE33FFE-C469-4473-B895-CC16A087892A}" type="pres">
      <dgm:prSet presAssocID="{2D9FCF9D-27E6-4BFD-A841-948B4DC78A6E}" presName="spacer" presStyleCnt="0"/>
      <dgm:spPr/>
    </dgm:pt>
    <dgm:pt modelId="{23323225-B25C-43BB-8C0F-6D1B206BF6E9}" type="pres">
      <dgm:prSet presAssocID="{8CB3CB10-161C-4C98-8494-0DC50FDC8D9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F6C6906-20D9-4CB4-8C55-A4EFE38FDDCC}" type="presOf" srcId="{9A1D8A80-8304-4024-BBC9-F7BCE6904E16}" destId="{6BC4ECED-CD42-48F3-ABAF-04599BB5F441}" srcOrd="0" destOrd="0" presId="urn:microsoft.com/office/officeart/2005/8/layout/vList2"/>
    <dgm:cxn modelId="{80016B5E-83CB-4C72-9BA2-5A06E648B732}" type="presOf" srcId="{2B6E3388-85C5-44FE-8FF9-BAB41A33A759}" destId="{A23A6C3D-5B0C-43B0-A4DD-CCA92412243C}" srcOrd="0" destOrd="0" presId="urn:microsoft.com/office/officeart/2005/8/layout/vList2"/>
    <dgm:cxn modelId="{A0D6D369-2F5E-42B3-BE0F-35273C0FC6D8}" srcId="{2B6E3388-85C5-44FE-8FF9-BAB41A33A759}" destId="{8CB3CB10-161C-4C98-8494-0DC50FDC8D91}" srcOrd="2" destOrd="0" parTransId="{AC8F8CB1-B575-4082-A17E-5F6227F9BA36}" sibTransId="{DFFBE0AE-0EAF-4315-89A8-9A57E6CA69FE}"/>
    <dgm:cxn modelId="{31BD6290-B14F-47AF-B8B0-D2D8E8A343C6}" srcId="{2B6E3388-85C5-44FE-8FF9-BAB41A33A759}" destId="{9A1D8A80-8304-4024-BBC9-F7BCE6904E16}" srcOrd="0" destOrd="0" parTransId="{BF5EE074-17E1-4506-B377-AD247CA93E59}" sibTransId="{06E8C289-0DB6-475C-868F-C344C250D9D8}"/>
    <dgm:cxn modelId="{E6B257A5-3650-4DD4-B367-0FCDB55801FB}" type="presOf" srcId="{10DF4E42-AA13-47E4-BEA1-E61E5D322249}" destId="{DD9329E9-D544-487F-911F-49675F25448E}" srcOrd="0" destOrd="0" presId="urn:microsoft.com/office/officeart/2005/8/layout/vList2"/>
    <dgm:cxn modelId="{E70003E0-393E-4ADF-ADA5-AF0E52321449}" type="presOf" srcId="{8CB3CB10-161C-4C98-8494-0DC50FDC8D91}" destId="{23323225-B25C-43BB-8C0F-6D1B206BF6E9}" srcOrd="0" destOrd="0" presId="urn:microsoft.com/office/officeart/2005/8/layout/vList2"/>
    <dgm:cxn modelId="{93DFC3E3-0A5D-4463-9B96-FA816FC417D8}" srcId="{2B6E3388-85C5-44FE-8FF9-BAB41A33A759}" destId="{10DF4E42-AA13-47E4-BEA1-E61E5D322249}" srcOrd="1" destOrd="0" parTransId="{E83B308D-637C-41F0-BB51-1B8651FC0915}" sibTransId="{2D9FCF9D-27E6-4BFD-A841-948B4DC78A6E}"/>
    <dgm:cxn modelId="{419581A6-B730-4844-BF3D-415279939B59}" type="presParOf" srcId="{A23A6C3D-5B0C-43B0-A4DD-CCA92412243C}" destId="{6BC4ECED-CD42-48F3-ABAF-04599BB5F441}" srcOrd="0" destOrd="0" presId="urn:microsoft.com/office/officeart/2005/8/layout/vList2"/>
    <dgm:cxn modelId="{CBD03C3E-DD82-4AC7-B42D-A3B3119FAB77}" type="presParOf" srcId="{A23A6C3D-5B0C-43B0-A4DD-CCA92412243C}" destId="{72336D13-93E6-48F2-8FA7-C05FA18046D3}" srcOrd="1" destOrd="0" presId="urn:microsoft.com/office/officeart/2005/8/layout/vList2"/>
    <dgm:cxn modelId="{9AC3FE12-584A-4FCA-92D6-C30345E71345}" type="presParOf" srcId="{A23A6C3D-5B0C-43B0-A4DD-CCA92412243C}" destId="{DD9329E9-D544-487F-911F-49675F25448E}" srcOrd="2" destOrd="0" presId="urn:microsoft.com/office/officeart/2005/8/layout/vList2"/>
    <dgm:cxn modelId="{7625FBB5-3A4A-4147-8A70-3934E058C279}" type="presParOf" srcId="{A23A6C3D-5B0C-43B0-A4DD-CCA92412243C}" destId="{9AE33FFE-C469-4473-B895-CC16A087892A}" srcOrd="3" destOrd="0" presId="urn:microsoft.com/office/officeart/2005/8/layout/vList2"/>
    <dgm:cxn modelId="{451C36D0-5838-4CD3-A403-96007F1D3F83}" type="presParOf" srcId="{A23A6C3D-5B0C-43B0-A4DD-CCA92412243C}" destId="{23323225-B25C-43BB-8C0F-6D1B206BF6E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EC067-D8F8-456E-824E-BF6C5B54D126}">
      <dsp:nvSpPr>
        <dsp:cNvPr id="0" name=""/>
        <dsp:cNvSpPr/>
      </dsp:nvSpPr>
      <dsp:spPr>
        <a:xfrm>
          <a:off x="0" y="2874"/>
          <a:ext cx="8861745" cy="7138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BBF70E-FECD-48D5-8403-D6F15BFFDD79}">
      <dsp:nvSpPr>
        <dsp:cNvPr id="0" name=""/>
        <dsp:cNvSpPr/>
      </dsp:nvSpPr>
      <dsp:spPr>
        <a:xfrm>
          <a:off x="215936" y="163488"/>
          <a:ext cx="392995" cy="3926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77F2BC-CCCA-46F6-86C3-3C8EC3C620BB}">
      <dsp:nvSpPr>
        <dsp:cNvPr id="0" name=""/>
        <dsp:cNvSpPr/>
      </dsp:nvSpPr>
      <dsp:spPr>
        <a:xfrm>
          <a:off x="824868" y="2874"/>
          <a:ext cx="8024173" cy="736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909" tIns="77909" rIns="77909" bIns="7790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Snaha člověka po poznání a porozumění  chování druhých osob se projevuje kromě jiného hledáním příčin tohoto chování.</a:t>
          </a:r>
          <a:r>
            <a:rPr lang="cs-CZ" sz="1400" b="1" kern="1200"/>
            <a:t> </a:t>
          </a:r>
          <a:endParaRPr lang="en-US" sz="1400" kern="1200"/>
        </a:p>
      </dsp:txBody>
      <dsp:txXfrm>
        <a:off x="824868" y="2874"/>
        <a:ext cx="8024173" cy="736146"/>
      </dsp:txXfrm>
    </dsp:sp>
    <dsp:sp modelId="{9F27CDA3-5BBB-46C4-BE81-6E37A1FAD656}">
      <dsp:nvSpPr>
        <dsp:cNvPr id="0" name=""/>
        <dsp:cNvSpPr/>
      </dsp:nvSpPr>
      <dsp:spPr>
        <a:xfrm>
          <a:off x="0" y="1112553"/>
          <a:ext cx="8861745" cy="7138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906892-12E9-4C8D-BB8B-99457C6E6ED6}">
      <dsp:nvSpPr>
        <dsp:cNvPr id="0" name=""/>
        <dsp:cNvSpPr/>
      </dsp:nvSpPr>
      <dsp:spPr>
        <a:xfrm>
          <a:off x="215936" y="1273167"/>
          <a:ext cx="392995" cy="3926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6FA865-F072-42B6-81B5-BAEC94F2F4F9}">
      <dsp:nvSpPr>
        <dsp:cNvPr id="0" name=""/>
        <dsp:cNvSpPr/>
      </dsp:nvSpPr>
      <dsp:spPr>
        <a:xfrm>
          <a:off x="824868" y="923057"/>
          <a:ext cx="8024173" cy="11151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909" tIns="77909" rIns="77909" bIns="7790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Atribuční teorie zkoumá, jak si lidé vysvětlují jednání vlastní i jednání druhých lidí, zabývá se otázkou, jak lidé v běžném životě připisují příčinnost vlastnímu chování, chování jiných lidí nebo nepersonálním jevům. </a:t>
          </a:r>
          <a:endParaRPr lang="en-US" sz="1400" kern="1200" dirty="0"/>
        </a:p>
      </dsp:txBody>
      <dsp:txXfrm>
        <a:off x="824868" y="923057"/>
        <a:ext cx="8024173" cy="1115137"/>
      </dsp:txXfrm>
    </dsp:sp>
    <dsp:sp modelId="{7CF1D2D4-FFDE-4AB2-8DE6-E06A1D2699D1}">
      <dsp:nvSpPr>
        <dsp:cNvPr id="0" name=""/>
        <dsp:cNvSpPr/>
      </dsp:nvSpPr>
      <dsp:spPr>
        <a:xfrm>
          <a:off x="0" y="2222232"/>
          <a:ext cx="8861745" cy="7138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5A09C5-846C-4DDB-B3EA-5F0D04472C2E}">
      <dsp:nvSpPr>
        <dsp:cNvPr id="0" name=""/>
        <dsp:cNvSpPr/>
      </dsp:nvSpPr>
      <dsp:spPr>
        <a:xfrm>
          <a:off x="215936" y="2382846"/>
          <a:ext cx="392995" cy="3926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A7F8B5-8A2A-46ED-9788-C2CBA805E78C}">
      <dsp:nvSpPr>
        <dsp:cNvPr id="0" name=""/>
        <dsp:cNvSpPr/>
      </dsp:nvSpPr>
      <dsp:spPr>
        <a:xfrm>
          <a:off x="824868" y="2222232"/>
          <a:ext cx="8024173" cy="736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909" tIns="77909" rIns="77909" bIns="7790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Lidské myšlení je příčinné, u každého jevu máme tendenci hledat příčinu, která jev způsobila. </a:t>
          </a:r>
          <a:endParaRPr lang="en-US" sz="1400" kern="1200"/>
        </a:p>
      </dsp:txBody>
      <dsp:txXfrm>
        <a:off x="824868" y="2222232"/>
        <a:ext cx="8024173" cy="736146"/>
      </dsp:txXfrm>
    </dsp:sp>
    <dsp:sp modelId="{FF4E9F3C-06EC-4331-9B47-3C8FC17345B1}">
      <dsp:nvSpPr>
        <dsp:cNvPr id="0" name=""/>
        <dsp:cNvSpPr/>
      </dsp:nvSpPr>
      <dsp:spPr>
        <a:xfrm>
          <a:off x="0" y="3142415"/>
          <a:ext cx="8861745" cy="7138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85E85-4FC8-4F48-81E9-752292FFC0BF}">
      <dsp:nvSpPr>
        <dsp:cNvPr id="0" name=""/>
        <dsp:cNvSpPr/>
      </dsp:nvSpPr>
      <dsp:spPr>
        <a:xfrm>
          <a:off x="215936" y="3303029"/>
          <a:ext cx="392995" cy="3926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AB080-E078-4051-9733-68C91B8AC250}">
      <dsp:nvSpPr>
        <dsp:cNvPr id="0" name=""/>
        <dsp:cNvSpPr/>
      </dsp:nvSpPr>
      <dsp:spPr>
        <a:xfrm>
          <a:off x="824868" y="3142415"/>
          <a:ext cx="8024173" cy="7361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909" tIns="77909" rIns="77909" bIns="77909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Jedním z předních atribučních úkolů je rozhodnout, čemu lidé v běžném životě připisují příčinu, zda se jedná o jejich vlastní chování, jednání jiných lidí nebo o nepersonální jevy ve svém sociálním prostředí</a:t>
          </a:r>
          <a:endParaRPr lang="en-US" sz="1400" kern="1200"/>
        </a:p>
      </dsp:txBody>
      <dsp:txXfrm>
        <a:off x="824868" y="3142415"/>
        <a:ext cx="8024173" cy="7361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A5A1A-2F26-43F6-AC36-C5CF6CA9747A}">
      <dsp:nvSpPr>
        <dsp:cNvPr id="0" name=""/>
        <dsp:cNvSpPr/>
      </dsp:nvSpPr>
      <dsp:spPr>
        <a:xfrm>
          <a:off x="0" y="313034"/>
          <a:ext cx="6668542" cy="21621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u="sng" kern="1200" dirty="0">
              <a:solidFill>
                <a:schemeClr val="bg1"/>
              </a:solidFill>
            </a:rPr>
            <a:t>Vnější </a:t>
          </a:r>
          <a:r>
            <a:rPr lang="cs-CZ" sz="1400" b="1" u="sng" kern="1200" dirty="0" err="1">
              <a:solidFill>
                <a:schemeClr val="bg1"/>
              </a:solidFill>
            </a:rPr>
            <a:t>atribuce</a:t>
          </a:r>
          <a:r>
            <a:rPr lang="cs-CZ" sz="1400" kern="1200" dirty="0">
              <a:solidFill>
                <a:schemeClr val="bg1"/>
              </a:solidFill>
            </a:rPr>
            <a:t> – situační - závěrem je, že chování osoby způsobuje situace, v níž se nachází</a:t>
          </a:r>
          <a:br>
            <a:rPr lang="cs-CZ" sz="1400" kern="1200" dirty="0"/>
          </a:br>
          <a:r>
            <a:rPr lang="cs-CZ" sz="1400" b="0" kern="1200" dirty="0"/>
            <a:t>„Ta paní nespolupracuje, protože má velký strach a kontrakce jsou silné.“</a:t>
          </a:r>
          <a:br>
            <a:rPr lang="cs-CZ" sz="1400" b="0" kern="1200" dirty="0"/>
          </a:br>
          <a:r>
            <a:rPr lang="cs-CZ" sz="1400" b="0" kern="1200" dirty="0"/>
            <a:t>→ příčinu vidím v situaci, ne v její povaze.</a:t>
          </a:r>
          <a:br>
            <a:rPr lang="cs-CZ" sz="1400" b="0" kern="1200" dirty="0"/>
          </a:br>
          <a:r>
            <a:rPr lang="cs-CZ" sz="1400" b="0" kern="1200" dirty="0"/>
            <a:t>„Kolegyně je pomalejší, protože má plnou směnu a nikdo jí nepomáhá.“</a:t>
          </a:r>
          <a:br>
            <a:rPr lang="cs-CZ" sz="1400" b="0" kern="1200" dirty="0"/>
          </a:br>
          <a:r>
            <a:rPr lang="cs-CZ" sz="1400" b="0" kern="1200" dirty="0"/>
            <a:t>→ vnější faktory – podmínky, zátěž, organizace práce.</a:t>
          </a:r>
          <a:br>
            <a:rPr lang="cs-CZ" sz="1400" b="0" kern="1200" dirty="0"/>
          </a:br>
          <a:r>
            <a:rPr lang="cs-CZ" sz="1400" b="0" kern="1200" dirty="0"/>
            <a:t>„Porod dopadl dobře, protože tým fungoval a měla jsem podporu lékaře.“</a:t>
          </a:r>
          <a:br>
            <a:rPr lang="cs-CZ" sz="1400" b="0" kern="1200" dirty="0"/>
          </a:br>
          <a:r>
            <a:rPr lang="cs-CZ" sz="1400" b="0" kern="1200" dirty="0"/>
            <a:t>→ úspěch připisuji vnějším podmínkám a spolupráci.</a:t>
          </a:r>
          <a:endParaRPr lang="cs-CZ" sz="1400" b="0" kern="1200" dirty="0">
            <a:solidFill>
              <a:schemeClr val="bg1"/>
            </a:solidFill>
          </a:endParaRPr>
        </a:p>
      </dsp:txBody>
      <dsp:txXfrm>
        <a:off x="105548" y="418582"/>
        <a:ext cx="6457446" cy="1951064"/>
      </dsp:txXfrm>
    </dsp:sp>
    <dsp:sp modelId="{C2770B14-DF21-443B-AF02-5D094F0B0884}">
      <dsp:nvSpPr>
        <dsp:cNvPr id="0" name=""/>
        <dsp:cNvSpPr/>
      </dsp:nvSpPr>
      <dsp:spPr>
        <a:xfrm>
          <a:off x="0" y="2515514"/>
          <a:ext cx="6668542" cy="2162160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b="1" u="sng" kern="1200" dirty="0">
              <a:solidFill>
                <a:schemeClr val="bg1"/>
              </a:solidFill>
            </a:rPr>
            <a:t>Vnitřní </a:t>
          </a:r>
          <a:r>
            <a:rPr lang="cs-CZ" sz="1400" b="1" u="sng" kern="1200" dirty="0" err="1">
              <a:solidFill>
                <a:schemeClr val="bg1"/>
              </a:solidFill>
            </a:rPr>
            <a:t>atribuce</a:t>
          </a:r>
          <a:r>
            <a:rPr lang="cs-CZ" sz="1400" b="1" kern="1200" dirty="0">
              <a:solidFill>
                <a:schemeClr val="bg1"/>
              </a:solidFill>
            </a:rPr>
            <a:t> </a:t>
          </a:r>
          <a:r>
            <a:rPr lang="cs-CZ" sz="1400" kern="1200" dirty="0">
              <a:solidFill>
                <a:schemeClr val="bg1"/>
              </a:solidFill>
            </a:rPr>
            <a:t>– dispoziční – závěrem je, že za chováním osoby stojí její vnitřní pohnutky (postoj, charakter, osobnost)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Ta paní nespolupracuje, protože je tvrdohlavá.“</a:t>
          </a:r>
          <a:br>
            <a:rPr lang="cs-CZ" sz="1400" kern="1200" dirty="0"/>
          </a:br>
          <a:r>
            <a:rPr lang="cs-CZ" sz="1400" kern="1200" dirty="0"/>
            <a:t>→ příčinu vidím </a:t>
          </a:r>
          <a:r>
            <a:rPr lang="cs-CZ" sz="1400" b="1" kern="1200" dirty="0"/>
            <a:t>v osobnosti</a:t>
          </a:r>
          <a:r>
            <a:rPr lang="cs-CZ" sz="1400" kern="1200" dirty="0"/>
            <a:t> rodičky.</a:t>
          </a:r>
          <a:br>
            <a:rPr lang="cs-CZ" sz="1400" kern="1200" dirty="0"/>
          </a:br>
          <a:r>
            <a:rPr lang="cs-CZ" sz="1400" kern="1200" dirty="0"/>
            <a:t>„Ta nová PA je pomalá, protože je nešikovná.“</a:t>
          </a:r>
          <a:br>
            <a:rPr lang="cs-CZ" sz="1400" kern="1200" dirty="0"/>
          </a:br>
          <a:r>
            <a:rPr lang="cs-CZ" sz="1400" kern="1200" dirty="0"/>
            <a:t>→ připisuji problém </a:t>
          </a:r>
          <a:r>
            <a:rPr lang="cs-CZ" sz="1400" b="1" kern="1200" dirty="0"/>
            <a:t>její osobní neschopnosti</a:t>
          </a:r>
          <a:r>
            <a:rPr lang="cs-CZ" sz="1400" kern="1200" dirty="0"/>
            <a:t>, ne situaci (nové prostředí, stres).</a:t>
          </a:r>
          <a:br>
            <a:rPr lang="cs-CZ" sz="1400" kern="1200" dirty="0"/>
          </a:br>
          <a:r>
            <a:rPr lang="cs-CZ" sz="1400" kern="1200" dirty="0"/>
            <a:t>„Porod se povedl, protože jsem dobře reagovala.“</a:t>
          </a:r>
          <a:br>
            <a:rPr lang="cs-CZ" sz="1400" kern="1200" dirty="0"/>
          </a:br>
          <a:r>
            <a:rPr lang="cs-CZ" sz="1400" kern="1200" dirty="0"/>
            <a:t>→ úspěch připisuji </a:t>
          </a:r>
          <a:r>
            <a:rPr lang="cs-CZ" sz="1400" b="1" kern="1200" dirty="0"/>
            <a:t>své schopnosti</a:t>
          </a:r>
          <a:r>
            <a:rPr lang="cs-CZ" sz="1400" kern="1200" dirty="0"/>
            <a:t> (vnitřní zdroj).</a:t>
          </a:r>
          <a:endParaRPr lang="en-US" sz="1400" kern="1200" dirty="0"/>
        </a:p>
      </dsp:txBody>
      <dsp:txXfrm>
        <a:off x="105548" y="2621062"/>
        <a:ext cx="6457446" cy="19510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C4ECED-CD42-48F3-ABAF-04599BB5F441}">
      <dsp:nvSpPr>
        <dsp:cNvPr id="0" name=""/>
        <dsp:cNvSpPr/>
      </dsp:nvSpPr>
      <dsp:spPr>
        <a:xfrm>
          <a:off x="0" y="326954"/>
          <a:ext cx="4992577" cy="139171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b="1" u="sng" kern="1200"/>
            <a:t>Vytvářejí se na základě sociálních zkušeností</a:t>
          </a:r>
          <a:r>
            <a:rPr lang="cs-CZ" sz="1600" b="1" kern="1200"/>
            <a:t> </a:t>
          </a:r>
          <a:r>
            <a:rPr lang="cs-CZ" sz="1600" kern="1200"/>
            <a:t>a projevují se jakousi pohotovostí zachovat se určitým způsobem, a to např.: k rasám, k národům, k partnerovi, k hodnotám. </a:t>
          </a:r>
          <a:endParaRPr lang="en-US" sz="1600" kern="1200"/>
        </a:p>
      </dsp:txBody>
      <dsp:txXfrm>
        <a:off x="67938" y="394892"/>
        <a:ext cx="4856701" cy="1255839"/>
      </dsp:txXfrm>
    </dsp:sp>
    <dsp:sp modelId="{DD9329E9-D544-487F-911F-49675F25448E}">
      <dsp:nvSpPr>
        <dsp:cNvPr id="0" name=""/>
        <dsp:cNvSpPr/>
      </dsp:nvSpPr>
      <dsp:spPr>
        <a:xfrm>
          <a:off x="0" y="1764749"/>
          <a:ext cx="4992577" cy="1391715"/>
        </a:xfrm>
        <a:prstGeom prst="roundRect">
          <a:avLst/>
        </a:prstGeom>
        <a:gradFill rotWithShape="0">
          <a:gsLst>
            <a:gs pos="0">
              <a:schemeClr val="accent2">
                <a:hueOff val="226582"/>
                <a:satOff val="-23996"/>
                <a:lumOff val="-588"/>
                <a:alphaOff val="0"/>
                <a:tint val="96000"/>
                <a:lumMod val="104000"/>
              </a:schemeClr>
            </a:gs>
            <a:gs pos="100000">
              <a:schemeClr val="accent2">
                <a:hueOff val="226582"/>
                <a:satOff val="-23996"/>
                <a:lumOff val="-588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Postoje se pak projevují ve formě sympatií a antipatií, lásky a nenávisti, „fandění“ něčemu či někomu. </a:t>
          </a:r>
          <a:endParaRPr lang="en-US" sz="1600" kern="1200"/>
        </a:p>
      </dsp:txBody>
      <dsp:txXfrm>
        <a:off x="67938" y="1832687"/>
        <a:ext cx="4856701" cy="1255839"/>
      </dsp:txXfrm>
    </dsp:sp>
    <dsp:sp modelId="{23323225-B25C-43BB-8C0F-6D1B206BF6E9}">
      <dsp:nvSpPr>
        <dsp:cNvPr id="0" name=""/>
        <dsp:cNvSpPr/>
      </dsp:nvSpPr>
      <dsp:spPr>
        <a:xfrm>
          <a:off x="0" y="3202544"/>
          <a:ext cx="4992577" cy="1391715"/>
        </a:xfrm>
        <a:prstGeom prst="roundRect">
          <a:avLst/>
        </a:prstGeom>
        <a:gradFill rotWithShape="0">
          <a:gsLst>
            <a:gs pos="0">
              <a:schemeClr val="accent2">
                <a:hueOff val="453165"/>
                <a:satOff val="-47993"/>
                <a:lumOff val="-1176"/>
                <a:alphaOff val="0"/>
                <a:tint val="96000"/>
                <a:lumMod val="104000"/>
              </a:schemeClr>
            </a:gs>
            <a:gs pos="100000">
              <a:schemeClr val="accent2">
                <a:hueOff val="453165"/>
                <a:satOff val="-47993"/>
                <a:lumOff val="-1176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Postojem rozumíme sympatii nebo nesympatii – náklonnost nebo odpor k objektům, osobám, skupinám a situacím, nebo k dalším stránkám prostředí. Svoje postoje často vyjadřujeme slovy: „mám rád pomeranče“….</a:t>
          </a:r>
          <a:endParaRPr lang="en-US" sz="1600" kern="1200"/>
        </a:p>
      </dsp:txBody>
      <dsp:txXfrm>
        <a:off x="67938" y="3270482"/>
        <a:ext cx="4856701" cy="12558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1D074-2D02-44E1-97D8-7B496C05EA25}" type="datetimeFigureOut">
              <a:rPr lang="cs-CZ" smtClean="0"/>
              <a:t>28.10.2025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2422D-BB46-49CD-8AC9-0D61A3A25A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54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2422D-BB46-49CD-8AC9-0D61A3A25A7E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1112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12422D-BB46-49CD-8AC9-0D61A3A25A7E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0215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xperiment" TargetMode="External"/><Relationship Id="rId2" Type="http://schemas.openxmlformats.org/officeDocument/2006/relationships/hyperlink" Target="http://cs.wikipedia.org/wiki/Psycholo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cs.wikipedia.org/w/index.php?title=Mate%C5%99sk%C3%A1_l%C3%A1ska&amp;action=edit&amp;redlink=1" TargetMode="External"/><Relationship Id="rId4" Type="http://schemas.openxmlformats.org/officeDocument/2006/relationships/hyperlink" Target="http://cs.wikipedia.org/wiki/Makak_rhesu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youtube.com/watch?v=apzXGEbZht0&amp;feature=related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133600" y="2700338"/>
            <a:ext cx="7778750" cy="1827212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dirty="0"/>
              <a:t>Sociální psychologie</a:t>
            </a:r>
            <a:br>
              <a:rPr lang="cs-CZ" dirty="0"/>
            </a:br>
            <a:r>
              <a:rPr lang="cs-CZ" dirty="0"/>
              <a:t>PhDr. Lenka Emrová, Ph.D.</a:t>
            </a:r>
            <a:br>
              <a:rPr lang="cs-CZ" dirty="0"/>
            </a:br>
            <a:endParaRPr lang="cs-CZ" dirty="0"/>
          </a:p>
        </p:txBody>
      </p:sp>
      <p:sp>
        <p:nvSpPr>
          <p:cNvPr id="172034" name="TextovéPole 1"/>
          <p:cNvSpPr txBox="1">
            <a:spLocks noChangeArrowheads="1"/>
          </p:cNvSpPr>
          <p:nvPr/>
        </p:nvSpPr>
        <p:spPr bwMode="auto">
          <a:xfrm>
            <a:off x="4656138" y="908050"/>
            <a:ext cx="17700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4400" b="1">
                <a:solidFill>
                  <a:srgbClr val="FFC000"/>
                </a:solidFill>
                <a:latin typeface="Trebuchet MS" pitchFamily="34" charset="0"/>
              </a:rPr>
              <a:t>SOCIO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Zástupný symbol pro obsah 1"/>
          <p:cNvSpPr>
            <a:spLocks noGrp="1"/>
          </p:cNvSpPr>
          <p:nvPr>
            <p:ph idx="1"/>
          </p:nvPr>
        </p:nvSpPr>
        <p:spPr>
          <a:xfrm>
            <a:off x="1868487" y="1773239"/>
            <a:ext cx="8911687" cy="3449637"/>
          </a:xfrm>
        </p:spPr>
        <p:txBody>
          <a:bodyPr/>
          <a:lstStyle/>
          <a:p>
            <a:pPr marL="347663" lvl="1" indent="0">
              <a:buNone/>
            </a:pPr>
            <a:r>
              <a:rPr lang="cs-CZ" sz="2400" dirty="0"/>
              <a:t>Experimenty H. </a:t>
            </a:r>
            <a:r>
              <a:rPr lang="cs-CZ" sz="2400" dirty="0" err="1"/>
              <a:t>Harlowa</a:t>
            </a:r>
            <a:r>
              <a:rPr lang="cs-CZ" sz="2400" dirty="0"/>
              <a:t> Klec zoufalství 1957 a 1963</a:t>
            </a:r>
          </a:p>
          <a:p>
            <a:pPr marL="347663" lvl="1" indent="0">
              <a:buNone/>
            </a:pPr>
            <a:r>
              <a:rPr lang="cs-CZ" sz="2400" dirty="0"/>
              <a:t>https://www.youtube.com/watch?v=OrNBEhzjg8I</a:t>
            </a:r>
          </a:p>
          <a:p>
            <a:r>
              <a:rPr lang="cs-CZ" dirty="0"/>
              <a:t>řada </a:t>
            </a:r>
            <a:r>
              <a:rPr lang="cs-CZ" b="1" dirty="0">
                <a:hlinkClick r:id="rId2" tooltip="Psychologie"/>
              </a:rPr>
              <a:t>psychologických</a:t>
            </a:r>
            <a:r>
              <a:rPr lang="cs-CZ" b="1" dirty="0"/>
              <a:t> </a:t>
            </a:r>
            <a:r>
              <a:rPr lang="cs-CZ" b="1" dirty="0">
                <a:hlinkClick r:id="rId3" tooltip="Experiment"/>
              </a:rPr>
              <a:t>experimentů</a:t>
            </a:r>
            <a:r>
              <a:rPr lang="cs-CZ" b="1" dirty="0"/>
              <a:t> s </a:t>
            </a:r>
            <a:r>
              <a:rPr lang="cs-CZ" b="1" dirty="0">
                <a:hlinkClick r:id="rId4" tooltip="Makak rhesus"/>
              </a:rPr>
              <a:t>makaky </a:t>
            </a:r>
            <a:r>
              <a:rPr lang="cs-CZ" b="1" dirty="0" err="1">
                <a:hlinkClick r:id="rId4" tooltip="Makak rhesus"/>
              </a:rPr>
              <a:t>rhesus</a:t>
            </a:r>
            <a:r>
              <a:rPr lang="cs-CZ" dirty="0"/>
              <a:t>, jež měly vysvětlovat podstatu </a:t>
            </a:r>
            <a:r>
              <a:rPr lang="cs-CZ" b="1" dirty="0">
                <a:hlinkClick r:id="rId5" tooltip="Mateřská láska (stránka neexistuje)"/>
              </a:rPr>
              <a:t>mateřské lásky</a:t>
            </a:r>
            <a:r>
              <a:rPr lang="cs-CZ" dirty="0"/>
              <a:t>. Prokázaly, že dítě k matce připoutává něco víc než jen potřeba výživy.</a:t>
            </a:r>
          </a:p>
          <a:p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  <p:sp>
        <p:nvSpPr>
          <p:cNvPr id="179202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Experimenty s opicemi</a:t>
            </a:r>
          </a:p>
        </p:txBody>
      </p:sp>
      <p:pic>
        <p:nvPicPr>
          <p:cNvPr id="179203" name="Obrázek 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11793" y="4479413"/>
            <a:ext cx="33242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06892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930400"/>
            <a:ext cx="7407275" cy="3778250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soubor chování, který se očekává od každého, kdo vstupuje do nějakého sociálního vztahu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„úlohy“, které nám předepisují, jak se máme chovat k druhým a v určitých sociálních situacích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vrozená (muž, žena, věk, národnost, zděděný majetek),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získaná (student, matka, porodní asistentka…),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Vnucené (nezaměstnanost, výkon trestu, pacient…)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dočasná (rodička, cestující v HMD, divák… )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 psychickou pohodu je významné, aby jedinec byl co nejvíce v souladu se systémem svých rolí</a:t>
            </a:r>
          </a:p>
          <a:p>
            <a:pPr marL="301943" lvl="1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180226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role</a:t>
            </a:r>
          </a:p>
        </p:txBody>
      </p:sp>
    </p:spTree>
    <p:extLst>
      <p:ext uri="{BB962C8B-B14F-4D97-AF65-F5344CB8AC3E}">
        <p14:creationId xmlns:p14="http://schemas.microsoft.com/office/powerpoint/2010/main" val="1540588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92314" y="1773239"/>
            <a:ext cx="7407275" cy="4319587"/>
          </a:xfrm>
        </p:spPr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Vnitřní konflikt subjektu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když je na člověka kladeno více nároků od různých lidí (co se ode mne očekává??? Komu vyhovět???, rodička chce něco jiného, lékař také)</a:t>
            </a: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nositeli téže role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pokud  si člověk není jistý obsahem své role. Od každého se očekává něco jiného. Nejsou jasné informace. </a:t>
            </a:r>
            <a:r>
              <a:rPr lang="cs-CZ" dirty="0"/>
              <a:t>„Jak má porodní asistentka správně postupovat? Co je vlastně moje role?“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mezi rolemi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když plníme více rolí a jejich očekávání jsou v rozporu.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Konflikt role–osobnost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„hraní role“ je v rozporu s osobnostními dispozicemi či postoji nebo hodnotami jedince. </a:t>
            </a:r>
          </a:p>
        </p:txBody>
      </p:sp>
      <p:sp>
        <p:nvSpPr>
          <p:cNvPr id="18227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Konflikt rolí</a:t>
            </a:r>
          </a:p>
        </p:txBody>
      </p:sp>
    </p:spTree>
    <p:extLst>
      <p:ext uri="{BB962C8B-B14F-4D97-AF65-F5344CB8AC3E}">
        <p14:creationId xmlns:p14="http://schemas.microsoft.com/office/powerpoint/2010/main" val="261423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96512872-41DE-9988-925A-315DE8CDB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258339"/>
              </p:ext>
            </p:extLst>
          </p:nvPr>
        </p:nvGraphicFramePr>
        <p:xfrm>
          <a:off x="2675696" y="1131995"/>
          <a:ext cx="8169285" cy="4590389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699256">
                  <a:extLst>
                    <a:ext uri="{9D8B030D-6E8A-4147-A177-3AD203B41FA5}">
                      <a16:colId xmlns:a16="http://schemas.microsoft.com/office/drawing/2014/main" val="3975992270"/>
                    </a:ext>
                  </a:extLst>
                </a:gridCol>
                <a:gridCol w="2680799">
                  <a:extLst>
                    <a:ext uri="{9D8B030D-6E8A-4147-A177-3AD203B41FA5}">
                      <a16:colId xmlns:a16="http://schemas.microsoft.com/office/drawing/2014/main" val="1158266796"/>
                    </a:ext>
                  </a:extLst>
                </a:gridCol>
                <a:gridCol w="2789230">
                  <a:extLst>
                    <a:ext uri="{9D8B030D-6E8A-4147-A177-3AD203B41FA5}">
                      <a16:colId xmlns:a16="http://schemas.microsoft.com/office/drawing/2014/main" val="4252327388"/>
                    </a:ext>
                  </a:extLst>
                </a:gridCol>
              </a:tblGrid>
              <a:tr h="4172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Typ konfliktu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Popis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Příklad z praxe PA</a:t>
                      </a:r>
                    </a:p>
                  </a:txBody>
                  <a:tcPr marL="94486" marR="94486" marT="47242" marB="47242" anchor="ctr"/>
                </a:tc>
                <a:extLst>
                  <a:ext uri="{0D108BD9-81ED-4DB2-BD59-A6C34878D82A}">
                    <a16:rowId xmlns:a16="http://schemas.microsoft.com/office/drawing/2014/main" val="2109986935"/>
                  </a:ext>
                </a:extLst>
              </a:tr>
              <a:tr h="9737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Vnitřní konflikt subjektu role</a:t>
                      </a:r>
                      <a:endParaRPr lang="cs-CZ" sz="1800"/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Rozpor mezi očekáváními různých osob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Lékař chce urychlit porod × žena chce přirozený průběh</a:t>
                      </a:r>
                    </a:p>
                  </a:txBody>
                  <a:tcPr marL="94486" marR="94486" marT="47242" marB="47242" anchor="ctr"/>
                </a:tc>
                <a:extLst>
                  <a:ext uri="{0D108BD9-81ED-4DB2-BD59-A6C34878D82A}">
                    <a16:rowId xmlns:a16="http://schemas.microsoft.com/office/drawing/2014/main" val="527100122"/>
                  </a:ext>
                </a:extLst>
              </a:tr>
              <a:tr h="9737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Mezi nositeli téže role</a:t>
                      </a:r>
                      <a:endParaRPr lang="cs-CZ" sz="1800"/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Nejednotné pojetí profese mezi kolegyněmi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Dvě PA – každá má jiný přístup k vedení porodu</a:t>
                      </a:r>
                    </a:p>
                  </a:txBody>
                  <a:tcPr marL="94486" marR="94486" marT="47242" marB="47242" anchor="ctr"/>
                </a:tc>
                <a:extLst>
                  <a:ext uri="{0D108BD9-81ED-4DB2-BD59-A6C34878D82A}">
                    <a16:rowId xmlns:a16="http://schemas.microsoft.com/office/drawing/2014/main" val="1066316215"/>
                  </a:ext>
                </a:extLst>
              </a:tr>
              <a:tr h="9737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Mezi rolemi</a:t>
                      </a:r>
                      <a:endParaRPr lang="cs-CZ" sz="1800"/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Střet více sociálních rolí jedné osoby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PA × matka × studentka</a:t>
                      </a:r>
                    </a:p>
                  </a:txBody>
                  <a:tcPr marL="94486" marR="94486" marT="47242" marB="47242" anchor="ctr"/>
                </a:tc>
                <a:extLst>
                  <a:ext uri="{0D108BD9-81ED-4DB2-BD59-A6C34878D82A}">
                    <a16:rowId xmlns:a16="http://schemas.microsoft.com/office/drawing/2014/main" val="872149305"/>
                  </a:ext>
                </a:extLst>
              </a:tr>
              <a:tr h="12519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b="1"/>
                        <a:t>Role–osobnost</a:t>
                      </a:r>
                      <a:endParaRPr lang="cs-CZ" sz="1800"/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/>
                        <a:t>Rozpor mezi požadavky role a vlastními hodnotami</a:t>
                      </a:r>
                    </a:p>
                  </a:txBody>
                  <a:tcPr marL="94486" marR="94486" marT="47242" marB="4724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800" dirty="0"/>
                        <a:t>PA musí provést zásah, který považuje za neetický</a:t>
                      </a:r>
                    </a:p>
                  </a:txBody>
                  <a:tcPr marL="94486" marR="94486" marT="47242" marB="47242" anchor="ctr"/>
                </a:tc>
                <a:extLst>
                  <a:ext uri="{0D108BD9-81ED-4DB2-BD59-A6C34878D82A}">
                    <a16:rowId xmlns:a16="http://schemas.microsoft.com/office/drawing/2014/main" val="29636264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2097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Nadpis 6"/>
          <p:cNvSpPr>
            <a:spLocks noGrp="1"/>
          </p:cNvSpPr>
          <p:nvPr>
            <p:ph type="title"/>
          </p:nvPr>
        </p:nvSpPr>
        <p:spPr>
          <a:xfrm>
            <a:off x="2133601" y="609601"/>
            <a:ext cx="6348413" cy="874713"/>
          </a:xfrm>
        </p:spPr>
        <p:txBody>
          <a:bodyPr/>
          <a:lstStyle/>
          <a:p>
            <a:r>
              <a:rPr lang="cs-CZ"/>
              <a:t>Sociální role</a:t>
            </a:r>
          </a:p>
        </p:txBody>
      </p:sp>
      <p:sp>
        <p:nvSpPr>
          <p:cNvPr id="183298" name="Zástupný symbol pro text 7"/>
          <p:cNvSpPr>
            <a:spLocks noGrp="1"/>
          </p:cNvSpPr>
          <p:nvPr>
            <p:ph type="body" idx="1"/>
          </p:nvPr>
        </p:nvSpPr>
        <p:spPr>
          <a:xfrm>
            <a:off x="1992314" y="1484313"/>
            <a:ext cx="3089275" cy="576262"/>
          </a:xfrm>
        </p:spPr>
        <p:txBody>
          <a:bodyPr/>
          <a:lstStyle/>
          <a:p>
            <a:r>
              <a:rPr lang="cs-CZ" dirty="0"/>
              <a:t>Role zdravotníka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half" idx="2"/>
          </p:nvPr>
        </p:nvSpPr>
        <p:spPr>
          <a:xfrm>
            <a:off x="2133601" y="2736851"/>
            <a:ext cx="3090863" cy="3305175"/>
          </a:xfrm>
        </p:spPr>
        <p:txBody>
          <a:bodyPr rtlCol="0">
            <a:normAutofit fontScale="92500" lnSpcReduction="2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Profesionál – odborník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Na domácí půdě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Každodenní záležitost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Nebývá emočně zaangažovaný/á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Vyšší sociální statut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Poskytuje pomoc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Nese odpovědnost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Vstupuje do intimního prostoru rodičky/pacienta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300" name="Zástupný symbol pro text 9"/>
          <p:cNvSpPr>
            <a:spLocks noGrp="1"/>
          </p:cNvSpPr>
          <p:nvPr>
            <p:ph type="body" sz="quarter" idx="3"/>
          </p:nvPr>
        </p:nvSpPr>
        <p:spPr>
          <a:xfrm>
            <a:off x="5235575" y="1450976"/>
            <a:ext cx="3441700" cy="576263"/>
          </a:xfrm>
        </p:spPr>
        <p:txBody>
          <a:bodyPr/>
          <a:lstStyle/>
          <a:p>
            <a:r>
              <a:rPr lang="cs-CZ"/>
              <a:t>Role rodičky/pacienta</a:t>
            </a:r>
          </a:p>
        </p:txBody>
      </p:sp>
      <p:sp>
        <p:nvSpPr>
          <p:cNvPr id="183301" name="Zástupný symbol pro obsah 10"/>
          <p:cNvSpPr>
            <a:spLocks noGrp="1"/>
          </p:cNvSpPr>
          <p:nvPr>
            <p:ph sz="quarter" idx="4"/>
          </p:nvPr>
        </p:nvSpPr>
        <p:spPr>
          <a:xfrm>
            <a:off x="5391151" y="2736851"/>
            <a:ext cx="3090863" cy="3305175"/>
          </a:xfrm>
        </p:spPr>
        <p:txBody>
          <a:bodyPr/>
          <a:lstStyle/>
          <a:p>
            <a:r>
              <a:rPr lang="cs-CZ" dirty="0"/>
              <a:t>Laik</a:t>
            </a:r>
          </a:p>
          <a:p>
            <a:r>
              <a:rPr lang="cs-CZ" dirty="0"/>
              <a:t>Vstupuje na „cizí“ půdu</a:t>
            </a:r>
          </a:p>
          <a:p>
            <a:r>
              <a:rPr lang="cs-CZ" dirty="0"/>
              <a:t>Výjimečná událost, nová a neznámá</a:t>
            </a:r>
          </a:p>
          <a:p>
            <a:r>
              <a:rPr lang="cs-CZ" dirty="0"/>
              <a:t>Emočně zaangažovaná/ý</a:t>
            </a:r>
          </a:p>
          <a:p>
            <a:r>
              <a:rPr lang="cs-CZ" dirty="0"/>
              <a:t>Závislá/ý, odkázaná/ý</a:t>
            </a:r>
          </a:p>
        </p:txBody>
      </p:sp>
      <p:sp>
        <p:nvSpPr>
          <p:cNvPr id="183302" name="TextovéPole 11"/>
          <p:cNvSpPr txBox="1">
            <a:spLocks noChangeArrowheads="1"/>
          </p:cNvSpPr>
          <p:nvPr/>
        </p:nvSpPr>
        <p:spPr bwMode="auto">
          <a:xfrm>
            <a:off x="3924301" y="2124075"/>
            <a:ext cx="2428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b="1">
                <a:solidFill>
                  <a:srgbClr val="FFC000"/>
                </a:solidFill>
                <a:latin typeface="Trebuchet MS" pitchFamily="34" charset="0"/>
              </a:rPr>
              <a:t>ASYMETRICKÝ VZTAH</a:t>
            </a:r>
          </a:p>
        </p:txBody>
      </p:sp>
    </p:spTree>
    <p:extLst>
      <p:ext uri="{BB962C8B-B14F-4D97-AF65-F5344CB8AC3E}">
        <p14:creationId xmlns:p14="http://schemas.microsoft.com/office/powerpoint/2010/main" val="12944343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Sociální status</a:t>
            </a: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1885951" y="1773239"/>
            <a:ext cx="6842125" cy="475138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Status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je dán pozicí jedince v sociálně stratifikované struktuře,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spojené s mírou ocenění ze strany druhých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0" indent="0" algn="ctr">
              <a:buNone/>
              <a:defRPr/>
            </a:pPr>
            <a:r>
              <a:rPr lang="cs-CZ" sz="2400" b="1" dirty="0">
                <a:solidFill>
                  <a:srgbClr val="FFC000"/>
                </a:solidFill>
              </a:rPr>
              <a:t>status lékaře / status zdravotníka</a:t>
            </a:r>
          </a:p>
          <a:p>
            <a:pPr>
              <a:buFont typeface="Wingdings 3" charset="2"/>
              <a:buChar char=""/>
              <a:defRPr/>
            </a:pPr>
            <a:r>
              <a:rPr lang="cs-CZ" sz="2000" b="1" dirty="0">
                <a:solidFill>
                  <a:srgbClr val="FFC000"/>
                </a:solidFill>
              </a:rPr>
              <a:t>Expertní pozice lékaře</a:t>
            </a:r>
            <a:endParaRPr lang="cs-CZ" b="1" dirty="0">
              <a:solidFill>
                <a:srgbClr val="FFC000"/>
              </a:solidFill>
            </a:endParaRP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Zdá se, že plnou zodpovědnost za zdraví pacienta nese lékař sám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Umocněno systémem zdravotní legislativy, která umožňuje, aby lékař byl trestán za to, že se pacient neuzdravuje nebo dokonce zhoršuje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Lékař může pouze doporučit, ale nemůže být zodpovědný za případné nezodpovědné chování pacienta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Diagnóza je hypotéza a je potřeba s ní takto zacházet – je třeba lékaře vnímat jako člověka, který zvažuje, ne jako boha, který ví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C000"/>
                </a:solidFill>
              </a:rPr>
              <a:t>Pokora a moudrost lékaře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– pozor na prognózování negativních vývojů</a:t>
            </a:r>
          </a:p>
          <a:p>
            <a:pPr lvl="1"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6148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Nadpis 1"/>
          <p:cNvSpPr>
            <a:spLocks noGrp="1"/>
          </p:cNvSpPr>
          <p:nvPr>
            <p:ph type="title"/>
          </p:nvPr>
        </p:nvSpPr>
        <p:spPr>
          <a:xfrm>
            <a:off x="2133601" y="609600"/>
            <a:ext cx="6348413" cy="1320800"/>
          </a:xfrm>
        </p:spPr>
        <p:txBody>
          <a:bodyPr>
            <a:normAutofit fontScale="90000"/>
          </a:bodyPr>
          <a:lstStyle/>
          <a:p>
            <a:r>
              <a:rPr lang="cs-CZ"/>
              <a:t>Přechod od paternalistického k partnerskému přístupu</a:t>
            </a:r>
          </a:p>
        </p:txBody>
      </p:sp>
      <p:sp>
        <p:nvSpPr>
          <p:cNvPr id="192514" name="Zástupný symbol pro text 8"/>
          <p:cNvSpPr>
            <a:spLocks noGrp="1"/>
          </p:cNvSpPr>
          <p:nvPr>
            <p:ph type="body" idx="1"/>
          </p:nvPr>
        </p:nvSpPr>
        <p:spPr>
          <a:xfrm>
            <a:off x="2100263" y="1801813"/>
            <a:ext cx="3090862" cy="576262"/>
          </a:xfrm>
        </p:spPr>
        <p:txBody>
          <a:bodyPr/>
          <a:lstStyle/>
          <a:p>
            <a:r>
              <a:rPr lang="cs-CZ"/>
              <a:t>Co očekává lékař</a:t>
            </a:r>
          </a:p>
        </p:txBody>
      </p:sp>
      <p:sp>
        <p:nvSpPr>
          <p:cNvPr id="192515" name="Zástupný symbol pro obsah 9"/>
          <p:cNvSpPr>
            <a:spLocks noGrp="1"/>
          </p:cNvSpPr>
          <p:nvPr>
            <p:ph sz="half" idx="2"/>
          </p:nvPr>
        </p:nvSpPr>
        <p:spPr>
          <a:xfrm>
            <a:off x="1835151" y="2401888"/>
            <a:ext cx="3090863" cy="1339850"/>
          </a:xfrm>
        </p:spPr>
        <p:txBody>
          <a:bodyPr/>
          <a:lstStyle/>
          <a:p>
            <a:r>
              <a:rPr lang="cs-CZ"/>
              <a:t>Poslušnost</a:t>
            </a:r>
          </a:p>
          <a:p>
            <a:r>
              <a:rPr lang="cs-CZ"/>
              <a:t>Submisivitu</a:t>
            </a:r>
          </a:p>
          <a:p>
            <a:r>
              <a:rPr lang="cs-CZ"/>
              <a:t>Vděčnost</a:t>
            </a:r>
          </a:p>
          <a:p>
            <a:endParaRPr lang="cs-CZ"/>
          </a:p>
        </p:txBody>
      </p:sp>
      <p:sp>
        <p:nvSpPr>
          <p:cNvPr id="192516" name="Zástupný symbol pro text 10"/>
          <p:cNvSpPr>
            <a:spLocks noGrp="1"/>
          </p:cNvSpPr>
          <p:nvPr>
            <p:ph type="body" sz="quarter" idx="3"/>
          </p:nvPr>
        </p:nvSpPr>
        <p:spPr>
          <a:xfrm>
            <a:off x="2149476" y="3486151"/>
            <a:ext cx="3090863" cy="576263"/>
          </a:xfrm>
        </p:spPr>
        <p:txBody>
          <a:bodyPr/>
          <a:lstStyle/>
          <a:p>
            <a:r>
              <a:rPr lang="cs-CZ"/>
              <a:t>Jak vystupuje</a:t>
            </a:r>
          </a:p>
        </p:txBody>
      </p:sp>
      <p:sp>
        <p:nvSpPr>
          <p:cNvPr id="192517" name="Zástupný symbol pro obsah 11"/>
          <p:cNvSpPr>
            <a:spLocks noGrp="1"/>
          </p:cNvSpPr>
          <p:nvPr>
            <p:ph sz="quarter" idx="4"/>
          </p:nvPr>
        </p:nvSpPr>
        <p:spPr>
          <a:xfrm>
            <a:off x="1938338" y="4037014"/>
            <a:ext cx="3090862" cy="3303587"/>
          </a:xfrm>
        </p:spPr>
        <p:txBody>
          <a:bodyPr/>
          <a:lstStyle/>
          <a:p>
            <a:r>
              <a:rPr lang="cs-CZ"/>
              <a:t>Dominantně</a:t>
            </a:r>
          </a:p>
          <a:p>
            <a:r>
              <a:rPr lang="cs-CZ"/>
              <a:t>Radí, dává příkazy, zakazuje, vyhrožuje, zastrašuje</a:t>
            </a:r>
          </a:p>
          <a:p>
            <a:r>
              <a:rPr lang="cs-CZ"/>
              <a:t>Zodpovědně</a:t>
            </a:r>
          </a:p>
          <a:p>
            <a:r>
              <a:rPr lang="cs-CZ"/>
              <a:t>Jako odborník</a:t>
            </a:r>
          </a:p>
          <a:p>
            <a:r>
              <a:rPr lang="cs-CZ"/>
              <a:t>Všechno ví „vím, co je pro tebe nejlepší“</a:t>
            </a:r>
          </a:p>
        </p:txBody>
      </p:sp>
      <p:sp>
        <p:nvSpPr>
          <p:cNvPr id="192518" name="TextovéPole 12"/>
          <p:cNvSpPr txBox="1">
            <a:spLocks noChangeArrowheads="1"/>
          </p:cNvSpPr>
          <p:nvPr/>
        </p:nvSpPr>
        <p:spPr bwMode="auto">
          <a:xfrm>
            <a:off x="6600826" y="2420938"/>
            <a:ext cx="12684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partner</a:t>
            </a:r>
          </a:p>
        </p:txBody>
      </p:sp>
      <p:sp>
        <p:nvSpPr>
          <p:cNvPr id="192519" name="TextovéPole 13"/>
          <p:cNvSpPr txBox="1">
            <a:spLocks noChangeArrowheads="1"/>
          </p:cNvSpPr>
          <p:nvPr/>
        </p:nvSpPr>
        <p:spPr bwMode="auto">
          <a:xfrm>
            <a:off x="7567614" y="2736851"/>
            <a:ext cx="15255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průvodce</a:t>
            </a:r>
            <a:endParaRPr lang="cs-CZ" b="1">
              <a:solidFill>
                <a:srgbClr val="FFC000"/>
              </a:solidFill>
              <a:latin typeface="Trebuchet MS" pitchFamily="34" charset="0"/>
            </a:endParaRPr>
          </a:p>
        </p:txBody>
      </p:sp>
      <p:sp>
        <p:nvSpPr>
          <p:cNvPr id="192520" name="TextovéPole 14"/>
          <p:cNvSpPr txBox="1">
            <a:spLocks noChangeArrowheads="1"/>
          </p:cNvSpPr>
          <p:nvPr/>
        </p:nvSpPr>
        <p:spPr bwMode="auto">
          <a:xfrm>
            <a:off x="5915025" y="3281364"/>
            <a:ext cx="18224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vede dialog</a:t>
            </a:r>
          </a:p>
        </p:txBody>
      </p:sp>
      <p:sp>
        <p:nvSpPr>
          <p:cNvPr id="192521" name="TextovéPole 15"/>
          <p:cNvSpPr txBox="1">
            <a:spLocks noChangeArrowheads="1"/>
          </p:cNvSpPr>
          <p:nvPr/>
        </p:nvSpPr>
        <p:spPr bwMode="auto">
          <a:xfrm>
            <a:off x="7432675" y="3640138"/>
            <a:ext cx="28384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ptá se a poslouchá</a:t>
            </a:r>
          </a:p>
        </p:txBody>
      </p:sp>
      <p:sp>
        <p:nvSpPr>
          <p:cNvPr id="192522" name="TextovéPole 16"/>
          <p:cNvSpPr txBox="1">
            <a:spLocks noChangeArrowheads="1"/>
          </p:cNvSpPr>
          <p:nvPr/>
        </p:nvSpPr>
        <p:spPr bwMode="auto">
          <a:xfrm>
            <a:off x="5788026" y="4414839"/>
            <a:ext cx="451167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ukazuje cesty, benefity, rizika</a:t>
            </a:r>
          </a:p>
        </p:txBody>
      </p:sp>
      <p:sp>
        <p:nvSpPr>
          <p:cNvPr id="192523" name="TextovéPole 17"/>
          <p:cNvSpPr txBox="1">
            <a:spLocks noChangeArrowheads="1"/>
          </p:cNvSpPr>
          <p:nvPr/>
        </p:nvSpPr>
        <p:spPr bwMode="auto">
          <a:xfrm>
            <a:off x="7664451" y="5003801"/>
            <a:ext cx="22209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zplnomocňuje</a:t>
            </a:r>
          </a:p>
        </p:txBody>
      </p:sp>
      <p:sp>
        <p:nvSpPr>
          <p:cNvPr id="192524" name="TextovéPole 18"/>
          <p:cNvSpPr txBox="1">
            <a:spLocks noChangeArrowheads="1"/>
          </p:cNvSpPr>
          <p:nvPr/>
        </p:nvSpPr>
        <p:spPr bwMode="auto">
          <a:xfrm>
            <a:off x="5656263" y="5835651"/>
            <a:ext cx="47736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 b="1">
                <a:solidFill>
                  <a:srgbClr val="FFC000"/>
                </a:solidFill>
                <a:latin typeface="Trebuchet MS" pitchFamily="34" charset="0"/>
              </a:rPr>
              <a:t>„ty víš, co je pro tebe nejlepší“</a:t>
            </a:r>
          </a:p>
        </p:txBody>
      </p:sp>
    </p:spTree>
    <p:extLst>
      <p:ext uri="{BB962C8B-B14F-4D97-AF65-F5344CB8AC3E}">
        <p14:creationId xmlns:p14="http://schemas.microsoft.com/office/powerpoint/2010/main" val="3410588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377E6A3A-9AF9-FD1A-213D-41F94329CAEA}"/>
              </a:ext>
            </a:extLst>
          </p:cNvPr>
          <p:cNvSpPr txBox="1"/>
          <p:nvPr/>
        </p:nvSpPr>
        <p:spPr>
          <a:xfrm>
            <a:off x="5254751" y="1265315"/>
            <a:ext cx="4243209" cy="32491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US" sz="54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Sociální</a:t>
            </a:r>
            <a:r>
              <a:rPr lang="en-US" sz="54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dirty="0" err="1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percepce</a:t>
            </a:r>
            <a:endParaRPr lang="en-US" sz="54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Graphic 7" descr="Skupina">
            <a:extLst>
              <a:ext uri="{FF2B5EF4-FFF2-40B4-BE49-F238E27FC236}">
                <a16:creationId xmlns:a16="http://schemas.microsoft.com/office/drawing/2014/main" id="{23CDB43B-1ECC-03D6-ECA4-655C1501E5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0454" y="2020851"/>
            <a:ext cx="2824269" cy="282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865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Sociální schémata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133600" y="2160589"/>
            <a:ext cx="7634808" cy="3881437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percepce vychází z kategorizace osob, což je proces, kdy na základě nějakých podstatných znaků přiřazujeme neznámý objekt do kategorie objektů již známých. </a:t>
            </a: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Schémata plní v našem fungování důležité funkce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</a:p>
          <a:p>
            <a:pPr marL="0" indent="0">
              <a:buNone/>
              <a:defRPr/>
            </a:pP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0000"/>
                </a:solidFill>
              </a:rPr>
              <a:t>usnadňují orientaci v našem světě, </a:t>
            </a: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0000"/>
                </a:solidFill>
              </a:rPr>
              <a:t>šetří naši energii a čas, </a:t>
            </a:r>
          </a:p>
          <a:p>
            <a:pPr algn="ctr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0000"/>
                </a:solidFill>
              </a:rPr>
              <a:t>pomáhají organizovat fakta a interpretovat nové informace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8534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5" name="Nadpis 1"/>
          <p:cNvSpPr>
            <a:spLocks noGrp="1"/>
          </p:cNvSpPr>
          <p:nvPr>
            <p:ph type="title"/>
          </p:nvPr>
        </p:nvSpPr>
        <p:spPr>
          <a:xfrm>
            <a:off x="1919537" y="764704"/>
            <a:ext cx="6348413" cy="1320800"/>
          </a:xfrm>
        </p:spPr>
        <p:txBody>
          <a:bodyPr/>
          <a:lstStyle/>
          <a:p>
            <a:r>
              <a:rPr lang="cs-CZ" dirty="0"/>
              <a:t>Druhy schémat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03388" y="1557338"/>
            <a:ext cx="8229600" cy="6192142"/>
          </a:xfrm>
        </p:spPr>
        <p:txBody>
          <a:bodyPr rtlCol="0">
            <a:normAutofit fontScale="92500"/>
          </a:bodyPr>
          <a:lstStyle/>
          <a:p>
            <a:pPr marL="0" indent="0" defTabSz="914400" eaLnBrk="0" hangingPunct="0">
              <a:spcBef>
                <a:spcPct val="0"/>
              </a:spcBef>
              <a:buClrTx/>
              <a:buNone/>
            </a:pPr>
            <a:r>
              <a:rPr lang="cs-CZ" b="1" dirty="0">
                <a:solidFill>
                  <a:srgbClr val="FF0000"/>
                </a:solidFill>
              </a:rPr>
              <a:t>Schéma osoby (prototyp)</a:t>
            </a:r>
            <a:r>
              <a:rPr lang="cs-CZ" dirty="0">
                <a:solidFill>
                  <a:srgbClr val="FF0000"/>
                </a:solidFill>
              </a:rPr>
              <a:t>:</a:t>
            </a:r>
          </a:p>
          <a:p>
            <a:pPr marL="0" indent="0" defTabSz="914400" eaLnBrk="0" hangingPunct="0">
              <a:spcBef>
                <a:spcPct val="0"/>
              </a:spcBef>
              <a:buClrTx/>
              <a:buNone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</a:t>
            </a:r>
            <a:r>
              <a:rPr lang="cs-CZ" dirty="0"/>
              <a:t>entální obraz typického nebo specifického jedince („jak vypadá a chová se   určitý typ člověka</a:t>
            </a:r>
            <a:r>
              <a:rPr lang="cs-CZ" sz="1300" dirty="0"/>
              <a:t>“). </a:t>
            </a:r>
          </a:p>
          <a:p>
            <a:pPr marL="0" indent="0" defTabSz="914400" eaLnBrk="0" hangingPunct="0">
              <a:spcBef>
                <a:spcPct val="0"/>
              </a:spcBef>
              <a:buClrTx/>
              <a:buNone/>
            </a:pPr>
            <a:r>
              <a:rPr lang="cs-CZ" dirty="0"/>
              <a:t> </a:t>
            </a:r>
            <a:r>
              <a:rPr lang="cs-CZ" dirty="0">
                <a:solidFill>
                  <a:schemeClr val="tx2"/>
                </a:solidFill>
              </a:rPr>
              <a:t>T</a:t>
            </a:r>
            <a:r>
              <a:rPr lang="cs-CZ" altLang="cs-CZ" dirty="0">
                <a:solidFill>
                  <a:schemeClr val="tx2"/>
                </a:solidFill>
                <a:latin typeface="Arial" panose="020B0604020202020204" pitchFamily="34" charset="0"/>
              </a:rPr>
              <a:t>ypická prvorodička“ , „Starší </a:t>
            </a:r>
            <a:r>
              <a:rPr lang="cs-CZ" altLang="cs-CZ" dirty="0" err="1">
                <a:solidFill>
                  <a:schemeClr val="tx2"/>
                </a:solidFill>
                <a:latin typeface="Arial" panose="020B0604020202020204" pitchFamily="34" charset="0"/>
              </a:rPr>
              <a:t>multipara</a:t>
            </a:r>
            <a:r>
              <a:rPr lang="cs-CZ" altLang="cs-CZ" dirty="0">
                <a:solidFill>
                  <a:schemeClr val="tx2"/>
                </a:solidFill>
                <a:latin typeface="Arial" panose="020B0604020202020204" pitchFamily="34" charset="0"/>
              </a:rPr>
              <a:t>“  „Partner u porodu“ </a:t>
            </a:r>
            <a:br>
              <a:rPr lang="cs-CZ" altLang="cs-CZ" dirty="0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cs-CZ" altLang="cs-CZ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cs-CZ" altLang="cs-CZ" i="1" dirty="0">
                <a:solidFill>
                  <a:schemeClr val="tx2"/>
                </a:solidFill>
                <a:latin typeface="Arial" panose="020B0604020202020204" pitchFamily="34" charset="0"/>
              </a:rPr>
              <a:t>Riziko:</a:t>
            </a:r>
            <a:r>
              <a:rPr lang="cs-CZ" altLang="cs-CZ" dirty="0">
                <a:solidFill>
                  <a:schemeClr val="tx2"/>
                </a:solidFill>
                <a:latin typeface="Arial" panose="020B0604020202020204" pitchFamily="34" charset="0"/>
              </a:rPr>
              <a:t> Tato schémata mohou vést k předsudkům a bránit individuálnímu přístupu.</a:t>
            </a:r>
          </a:p>
          <a:p>
            <a:pPr marL="0" indent="0" eaLnBrk="0" hangingPunct="0">
              <a:buNone/>
              <a:defRPr/>
            </a:pPr>
            <a:r>
              <a:rPr lang="cs-CZ" b="1" dirty="0">
                <a:solidFill>
                  <a:srgbClr val="FF0000"/>
                </a:solidFill>
              </a:rPr>
              <a:t>Scénáře</a:t>
            </a:r>
            <a:r>
              <a:rPr lang="cs-CZ" dirty="0">
                <a:solidFill>
                  <a:srgbClr val="FF0000"/>
                </a:solidFill>
              </a:rPr>
              <a:t>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schémata vázající se na určitou událost, situaci – jak se kde chovat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Porod by měl trvat několik hodin, končit přirozeně a žena by měla spolupracovat.“ „Když přijde lékař, zmlkneme a čekáme na pokyny.“ „Partner má být oporou, ale nezasahovat.“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i="1" dirty="0">
                <a:solidFill>
                  <a:schemeClr val="tx2"/>
                </a:solidFill>
              </a:rPr>
              <a:t>Riziko:</a:t>
            </a:r>
            <a:r>
              <a:rPr lang="cs-CZ" dirty="0">
                <a:solidFill>
                  <a:schemeClr val="tx2"/>
                </a:solidFill>
              </a:rPr>
              <a:t> Když realita scénáři neodpovídá (např. rychlý porod, rodička křičí, partner chce aktivně pomáhat), vzniká napětí.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Schémata sociálních rolí</a:t>
            </a:r>
            <a:r>
              <a:rPr lang="cs-CZ" dirty="0">
                <a:solidFill>
                  <a:srgbClr val="FF0000"/>
                </a:solidFill>
              </a:rPr>
              <a:t>: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vytváříme si schéma role lékaře, učitele, studenta, </a:t>
            </a:r>
            <a:r>
              <a:rPr lang="cs-CZ" dirty="0"/>
              <a:t>Očekávání, </a:t>
            </a:r>
            <a:r>
              <a:rPr lang="cs-CZ" b="1" dirty="0"/>
              <a:t>jak se mají lidé v určité roli chovat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„Lékař má rozhodovat, PA má </a:t>
            </a:r>
            <a:r>
              <a:rPr lang="cs-CZ" dirty="0" err="1">
                <a:solidFill>
                  <a:schemeClr val="tx2"/>
                </a:solidFill>
              </a:rPr>
              <a:t>poslouchat.“„Porodní</a:t>
            </a:r>
            <a:r>
              <a:rPr lang="cs-CZ" dirty="0">
                <a:solidFill>
                  <a:schemeClr val="tx2"/>
                </a:solidFill>
              </a:rPr>
              <a:t> asistentka má být klidná, empatická, ale nesmí se </a:t>
            </a:r>
            <a:r>
              <a:rPr lang="cs-CZ" dirty="0" err="1">
                <a:solidFill>
                  <a:schemeClr val="tx2"/>
                </a:solidFill>
              </a:rPr>
              <a:t>hádat.“„Rodička</a:t>
            </a:r>
            <a:r>
              <a:rPr lang="cs-CZ" dirty="0">
                <a:solidFill>
                  <a:schemeClr val="tx2"/>
                </a:solidFill>
              </a:rPr>
              <a:t> má být vděčná, spolupracující a poslouchat rady.“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i="1" dirty="0">
                <a:solidFill>
                  <a:schemeClr val="tx2"/>
                </a:solidFill>
              </a:rPr>
              <a:t>Riziko:</a:t>
            </a:r>
            <a:r>
              <a:rPr lang="cs-CZ" dirty="0">
                <a:solidFill>
                  <a:schemeClr val="tx2"/>
                </a:solidFill>
              </a:rPr>
              <a:t> Když někdo vystoupí z role</a:t>
            </a:r>
          </a:p>
          <a:p>
            <a:pPr marL="0" indent="0" eaLnBrk="0" hangingPunc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961086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TextovéPole 3"/>
          <p:cNvSpPr txBox="1">
            <a:spLocks noChangeArrowheads="1"/>
          </p:cNvSpPr>
          <p:nvPr/>
        </p:nvSpPr>
        <p:spPr bwMode="auto">
          <a:xfrm>
            <a:off x="2711450" y="2565400"/>
            <a:ext cx="6230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3200" b="1">
                <a:solidFill>
                  <a:srgbClr val="FFC000"/>
                </a:solidFill>
                <a:latin typeface="Trebuchet MS" pitchFamily="34" charset="0"/>
              </a:rPr>
              <a:t>ČLOVĚK JE TVOR SPOLEČENSKÝ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830C61-C892-533A-2D34-E6B967D24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schémat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5D59DB-7C1D-159D-3999-B5E4BAC1F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4062" y="1270001"/>
            <a:ext cx="9190451" cy="5181041"/>
          </a:xfrm>
        </p:spPr>
        <p:txBody>
          <a:bodyPr>
            <a:normAutofit fontScale="92500"/>
          </a:bodyPr>
          <a:lstStyle/>
          <a:p>
            <a:pPr eaLnBrk="0" hangingPunct="0">
              <a:buFont typeface="Wingdings 3" charset="2"/>
              <a:buChar char=""/>
              <a:defRPr/>
            </a:pPr>
            <a:r>
              <a:rPr lang="cs-CZ" b="1" dirty="0">
                <a:solidFill>
                  <a:srgbClr val="FF0000"/>
                </a:solidFill>
              </a:rPr>
              <a:t>Schémata pro sociální skupiny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používá se pojem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stereotypy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soubory charakteristik, o kterých se předpokládá, že vystihují určitou vymezenou skupinu či kategorii lidí. </a:t>
            </a:r>
          </a:p>
          <a:p>
            <a:r>
              <a:rPr lang="cs-CZ" b="1" dirty="0" err="1">
                <a:solidFill>
                  <a:srgbClr val="FF0000"/>
                </a:solidFill>
              </a:rPr>
              <a:t>Autostereotypy</a:t>
            </a: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vztahují se k příslušníkům naší skupiny </a:t>
            </a:r>
            <a:r>
              <a:rPr lang="cs-CZ" dirty="0"/>
              <a:t>Porodní asistentky jsou 	empatické, klidné, mají dar uklidnit </a:t>
            </a:r>
            <a:r>
              <a:rPr lang="cs-CZ" dirty="0" err="1"/>
              <a:t>rodičku.“„Porodní</a:t>
            </a:r>
            <a:r>
              <a:rPr lang="cs-CZ" dirty="0"/>
              <a:t> asistentka musí všechno 	zvládnout a neukazovat </a:t>
            </a:r>
            <a:r>
              <a:rPr lang="cs-CZ" dirty="0" err="1"/>
              <a:t>emoce.“„Naším</a:t>
            </a:r>
            <a:r>
              <a:rPr lang="cs-CZ" dirty="0"/>
              <a:t> úkolem je hlavně poslouchat lékaře.“</a:t>
            </a:r>
          </a:p>
          <a:p>
            <a:pPr marL="0" indent="0">
              <a:buNone/>
            </a:pPr>
            <a:r>
              <a:rPr lang="cs-CZ" dirty="0"/>
              <a:t> 	</a:t>
            </a:r>
            <a:r>
              <a:rPr lang="cs-CZ" i="1" dirty="0"/>
              <a:t>Dopad:</a:t>
            </a:r>
            <a:r>
              <a:rPr lang="cs-CZ" dirty="0"/>
              <a:t> </a:t>
            </a:r>
            <a:r>
              <a:rPr lang="cs-CZ" dirty="0" err="1"/>
              <a:t>Autostereotypy</a:t>
            </a:r>
            <a:r>
              <a:rPr lang="cs-CZ" dirty="0"/>
              <a:t> mohou být pozitivní i omezující. Když se PA cítí povinna 	„vždycky být klidná“, může potlačit své hranice nebo přehlížet vlastní potřeby.</a:t>
            </a:r>
          </a:p>
          <a:p>
            <a:pPr lvl="1" eaLnBrk="0" hangingPunct="0"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cs-CZ" b="1" dirty="0" err="1">
                <a:solidFill>
                  <a:srgbClr val="FF0000"/>
                </a:solidFill>
              </a:rPr>
              <a:t>Heterostereotypy</a:t>
            </a:r>
            <a:r>
              <a:rPr lang="cs-CZ" dirty="0">
                <a:solidFill>
                  <a:srgbClr val="FFFF00"/>
                </a:solidFill>
              </a:rPr>
              <a:t>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vztahují se k příslušníkům jiných sociálních skupin - </a:t>
            </a:r>
            <a:r>
              <a:rPr lang="cs-CZ" dirty="0"/>
              <a:t>O rodičkách: „Mladé maminky nic nevědí a jsou hysterické.“ „Muži </a:t>
            </a:r>
            <a:r>
              <a:rPr lang="cs-CZ" dirty="0" err="1"/>
              <a:t>uodu</a:t>
            </a:r>
            <a:r>
              <a:rPr lang="cs-CZ" dirty="0"/>
              <a:t> jen překážejí.“ „Lékaři mají vždy pravdu a nemá smysl se s nimi přít.“ „Duly zasahují a komplikují práci.“ „Cizinci odmítají spolupracovat.“</a:t>
            </a:r>
          </a:p>
          <a:p>
            <a:pPr marL="0" indent="0">
              <a:buNone/>
            </a:pPr>
            <a:r>
              <a:rPr lang="cs-CZ" dirty="0"/>
              <a:t> 	</a:t>
            </a:r>
            <a:r>
              <a:rPr lang="cs-CZ" i="1" dirty="0"/>
              <a:t>Dopad:</a:t>
            </a:r>
            <a:r>
              <a:rPr lang="cs-CZ" dirty="0"/>
              <a:t> </a:t>
            </a:r>
            <a:r>
              <a:rPr lang="cs-CZ" dirty="0" err="1"/>
              <a:t>Heterostereotypy</a:t>
            </a:r>
            <a:r>
              <a:rPr lang="cs-CZ" dirty="0"/>
              <a:t> ovlivňují očekávání, způsob komunikace i kvalitu péče.</a:t>
            </a:r>
            <a:br>
              <a:rPr lang="cs-CZ" dirty="0"/>
            </a:br>
            <a:r>
              <a:rPr lang="cs-CZ" dirty="0"/>
              <a:t>	</a:t>
            </a:r>
            <a:r>
              <a:rPr lang="cs-CZ" i="1" dirty="0"/>
              <a:t>Např.:</a:t>
            </a:r>
            <a:r>
              <a:rPr lang="cs-CZ" dirty="0"/>
              <a:t> Pokud PA očekává, že dula bude „rušit“, může být apriori uzavřená 	spolupráci.</a:t>
            </a:r>
          </a:p>
          <a:p>
            <a:pPr lvl="1" eaLnBrk="0" hangingPunct="0"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6417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188913"/>
            <a:ext cx="8226425" cy="1143000"/>
          </a:xfrm>
        </p:spPr>
        <p:txBody>
          <a:bodyPr/>
          <a:lstStyle/>
          <a:p>
            <a:r>
              <a:rPr lang="cs-CZ" altLang="cs-CZ" sz="4000" b="1"/>
              <a:t>První dojem</a:t>
            </a:r>
          </a:p>
        </p:txBody>
      </p:sp>
      <p:sp>
        <p:nvSpPr>
          <p:cNvPr id="199682" name="Text Box 4"/>
          <p:cNvSpPr txBox="1">
            <a:spLocks noChangeArrowheads="1"/>
          </p:cNvSpPr>
          <p:nvPr/>
        </p:nvSpPr>
        <p:spPr bwMode="auto">
          <a:xfrm>
            <a:off x="1736302" y="1031814"/>
            <a:ext cx="8443913" cy="2677656"/>
          </a:xfrm>
          <a:prstGeom prst="rect">
            <a:avLst/>
          </a:prstGeom>
          <a:noFill/>
          <a:ln w="22225">
            <a:solidFill>
              <a:schemeClr val="folHlink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cs-CZ" altLang="cs-CZ" sz="2800" b="1" dirty="0"/>
              <a:t>První dojem</a:t>
            </a:r>
            <a:r>
              <a:rPr lang="cs-CZ" altLang="cs-CZ" sz="2800" dirty="0"/>
              <a:t> – hodnocení osoby a předvídání jejího chování na základě velmi rychlého zpracování informací, které jsou nám v prvních okamžicích kontaktu s danou osobou dostupné. Mozek si vytvoří rychlé schéma osoby podle kterého se pak chováme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8E252B73-B7D9-C13F-7094-1266CD34DFBC}"/>
              </a:ext>
            </a:extLst>
          </p:cNvPr>
          <p:cNvSpPr txBox="1"/>
          <p:nvPr/>
        </p:nvSpPr>
        <p:spPr>
          <a:xfrm>
            <a:off x="1992314" y="3741520"/>
            <a:ext cx="878567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cs-CZ" dirty="0">
                <a:solidFill>
                  <a:schemeClr val="tx2"/>
                </a:solidFill>
              </a:rPr>
              <a:t>„Ta paní je nepříjemná, ani nepozdravila a kouká otráveně.“</a:t>
            </a:r>
          </a:p>
          <a:p>
            <a:pPr>
              <a:buNone/>
            </a:pPr>
            <a:r>
              <a:rPr lang="cs-CZ" b="1" dirty="0">
                <a:solidFill>
                  <a:schemeClr val="tx2"/>
                </a:solidFill>
              </a:rPr>
              <a:t>Možná interpretace (rychlý úsudek):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 „Bude s ní těžká spolupráce, je arogantní.“</a:t>
            </a:r>
          </a:p>
          <a:p>
            <a:pPr>
              <a:buNone/>
            </a:pPr>
            <a:r>
              <a:rPr lang="cs-CZ" b="1" dirty="0">
                <a:solidFill>
                  <a:schemeClr val="tx2"/>
                </a:solidFill>
              </a:rPr>
              <a:t>Alternativní vysvětlení (po hlubším pohledu):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🔸 Je ve velké bolesti nebo strachu.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🔸 Nerozumí pokynům (jazyková bariéra).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🔸 Má špatnou zkušenost z dřívějšího porodu.</a:t>
            </a:r>
          </a:p>
          <a:p>
            <a:pPr>
              <a:buNone/>
            </a:pP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i="1" dirty="0">
                <a:solidFill>
                  <a:schemeClr val="tx2"/>
                </a:solidFill>
              </a:rPr>
              <a:t>Poučení:</a:t>
            </a:r>
            <a:r>
              <a:rPr lang="cs-CZ" dirty="0">
                <a:solidFill>
                  <a:schemeClr val="tx2"/>
                </a:solidFill>
              </a:rPr>
              <a:t> První dojem bývá ovlivněn emocemi a očekáváním. Zpomalení úsudku a empatie pomáhají porozumět situaci správněji.</a:t>
            </a:r>
          </a:p>
        </p:txBody>
      </p:sp>
    </p:spTree>
    <p:extLst>
      <p:ext uri="{BB962C8B-B14F-4D97-AF65-F5344CB8AC3E}">
        <p14:creationId xmlns:p14="http://schemas.microsoft.com/office/powerpoint/2010/main" val="628906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/>
              <a:t>Efekt primárnosti</a:t>
            </a:r>
            <a:endParaRPr lang="cs-CZ" b="1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9536" y="1556792"/>
            <a:ext cx="8066856" cy="4968552"/>
          </a:xfrm>
        </p:spPr>
        <p:txBody>
          <a:bodyPr rtlCol="0">
            <a:normAutofit fontScale="92500" lnSpcReduction="10000"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altLang="cs-CZ" sz="1700" dirty="0"/>
              <a:t>Experimentální psychologie popsala tzv. </a:t>
            </a:r>
            <a:r>
              <a:rPr lang="cs-CZ" altLang="cs-CZ" sz="1700" b="1" i="1" dirty="0"/>
              <a:t>efekt primárnosti</a:t>
            </a:r>
            <a:r>
              <a:rPr lang="cs-CZ" altLang="cs-CZ" sz="1700" dirty="0"/>
              <a:t>:</a:t>
            </a:r>
          </a:p>
          <a:p>
            <a:pPr lvl="1">
              <a:buFont typeface="Wingdings 3" charset="2"/>
              <a:buChar char=""/>
              <a:defRPr/>
            </a:pPr>
            <a:r>
              <a:rPr lang="cs-CZ" altLang="cs-CZ" sz="1700" dirty="0">
                <a:solidFill>
                  <a:schemeClr val="tx2"/>
                </a:solidFill>
              </a:rPr>
              <a:t>podněty, které jsou prezentovány pokusné osobě na počátku experimentu, ovlivňují vnímání i interpretaci následujících podnětů.  </a:t>
            </a:r>
          </a:p>
          <a:p>
            <a:pPr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1700" dirty="0" err="1"/>
              <a:t>Pennigton</a:t>
            </a:r>
            <a:r>
              <a:rPr lang="cs-CZ" altLang="cs-CZ" sz="1700" dirty="0"/>
              <a:t> (1982) experiment s fingovaným soudem.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1700" dirty="0">
                <a:solidFill>
                  <a:schemeClr val="tx2"/>
                </a:solidFill>
              </a:rPr>
              <a:t>Participující měli za úkol si přečíst shrnutí případu znásilnění a pak vynést rozsudek.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1700" dirty="0">
                <a:solidFill>
                  <a:schemeClr val="tx2"/>
                </a:solidFill>
              </a:rPr>
              <a:t>Když byly důkazy </a:t>
            </a:r>
            <a:r>
              <a:rPr lang="cs-CZ" altLang="cs-CZ" sz="1700" b="1" dirty="0">
                <a:solidFill>
                  <a:schemeClr val="tx2"/>
                </a:solidFill>
              </a:rPr>
              <a:t>žaloby</a:t>
            </a:r>
            <a:r>
              <a:rPr lang="cs-CZ" altLang="cs-CZ" sz="1700" dirty="0">
                <a:solidFill>
                  <a:schemeClr val="tx2"/>
                </a:solidFill>
              </a:rPr>
              <a:t> předloženy jako první, respondenti většinou rozhodli „</a:t>
            </a:r>
            <a:r>
              <a:rPr lang="cs-CZ" altLang="cs-CZ" sz="1700" b="1" dirty="0">
                <a:solidFill>
                  <a:schemeClr val="tx2"/>
                </a:solidFill>
              </a:rPr>
              <a:t>vinen</a:t>
            </a:r>
            <a:r>
              <a:rPr lang="cs-CZ" altLang="cs-CZ" sz="1700" dirty="0">
                <a:solidFill>
                  <a:schemeClr val="tx2"/>
                </a:solidFill>
              </a:rPr>
              <a:t>“.</a:t>
            </a:r>
          </a:p>
          <a:p>
            <a:pPr lvl="1">
              <a:lnSpc>
                <a:spcPct val="90000"/>
              </a:lnSpc>
              <a:buFont typeface="Wingdings 3" charset="2"/>
              <a:buChar char=""/>
              <a:defRPr/>
            </a:pPr>
            <a:r>
              <a:rPr lang="cs-CZ" altLang="cs-CZ" sz="1700" dirty="0">
                <a:solidFill>
                  <a:schemeClr val="tx2"/>
                </a:solidFill>
              </a:rPr>
              <a:t>Když byly důkazy </a:t>
            </a:r>
            <a:r>
              <a:rPr lang="cs-CZ" altLang="cs-CZ" sz="1700" b="1" dirty="0">
                <a:solidFill>
                  <a:schemeClr val="tx2"/>
                </a:solidFill>
              </a:rPr>
              <a:t>obhajoby</a:t>
            </a:r>
            <a:r>
              <a:rPr lang="cs-CZ" altLang="cs-CZ" sz="1700" dirty="0">
                <a:solidFill>
                  <a:schemeClr val="tx2"/>
                </a:solidFill>
              </a:rPr>
              <a:t> předloženy jako první, respondenti většinou rozhodli „</a:t>
            </a:r>
            <a:r>
              <a:rPr lang="cs-CZ" altLang="cs-CZ" sz="1700" b="1" dirty="0">
                <a:solidFill>
                  <a:schemeClr val="tx2"/>
                </a:solidFill>
              </a:rPr>
              <a:t>nevinen</a:t>
            </a:r>
            <a:r>
              <a:rPr lang="cs-CZ" altLang="cs-CZ" sz="1700" dirty="0">
                <a:solidFill>
                  <a:schemeClr val="tx2"/>
                </a:solidFill>
              </a:rPr>
              <a:t>“.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/>
              <a:t>Jak funguje:</a:t>
            </a:r>
          </a:p>
          <a:p>
            <a:r>
              <a:rPr lang="cs-CZ" dirty="0"/>
              <a:t>To, co slyšíme první, </a:t>
            </a:r>
            <a:r>
              <a:rPr lang="cs-CZ" b="1" dirty="0"/>
              <a:t>nastaví rámec („kotvu“) pro další hodnocení.</a:t>
            </a:r>
            <a:endParaRPr lang="cs-CZ" dirty="0"/>
          </a:p>
          <a:p>
            <a:r>
              <a:rPr lang="cs-CZ" dirty="0"/>
              <a:t>Následující informace pak interpretujeme v souladu s první.</a:t>
            </a:r>
          </a:p>
          <a:p>
            <a:pPr marL="0" indent="0">
              <a:buNone/>
            </a:pPr>
            <a:r>
              <a:rPr lang="cs-CZ" b="1" dirty="0"/>
              <a:t>Příklad z praxe porodní asistentky:</a:t>
            </a:r>
          </a:p>
          <a:p>
            <a:r>
              <a:rPr lang="cs-CZ" dirty="0"/>
              <a:t>Kolegyně při předání směny řekne: „Tahle rodička je strašně náročná.“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6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3748C0A0-C05A-BC25-9489-27228E1E4C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970195"/>
              </p:ext>
            </p:extLst>
          </p:nvPr>
        </p:nvGraphicFramePr>
        <p:xfrm>
          <a:off x="2458333" y="1131995"/>
          <a:ext cx="8642285" cy="4590389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632261">
                  <a:extLst>
                    <a:ext uri="{9D8B030D-6E8A-4147-A177-3AD203B41FA5}">
                      <a16:colId xmlns:a16="http://schemas.microsoft.com/office/drawing/2014/main" val="2100049569"/>
                    </a:ext>
                  </a:extLst>
                </a:gridCol>
                <a:gridCol w="2683533">
                  <a:extLst>
                    <a:ext uri="{9D8B030D-6E8A-4147-A177-3AD203B41FA5}">
                      <a16:colId xmlns:a16="http://schemas.microsoft.com/office/drawing/2014/main" val="1540215487"/>
                    </a:ext>
                  </a:extLst>
                </a:gridCol>
                <a:gridCol w="3326491">
                  <a:extLst>
                    <a:ext uri="{9D8B030D-6E8A-4147-A177-3AD203B41FA5}">
                      <a16:colId xmlns:a16="http://schemas.microsoft.com/office/drawing/2014/main" val="1842227045"/>
                    </a:ext>
                  </a:extLst>
                </a:gridCol>
              </a:tblGrid>
              <a:tr h="429458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cs-CZ" sz="1900" dirty="0"/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 b="1"/>
                        <a:t>První dojem</a:t>
                      </a:r>
                      <a:endParaRPr lang="cs-CZ" sz="1900"/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 b="1"/>
                        <a:t>Efekt primárnosti</a:t>
                      </a:r>
                      <a:endParaRPr lang="cs-CZ" sz="1900"/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1113706436"/>
                  </a:ext>
                </a:extLst>
              </a:tr>
              <a:tr h="7171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Podstata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Emoční, intuitivní dojem o člověku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Paměťové zkreslení – váha první informace</a:t>
                      </a:r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2468375549"/>
                  </a:ext>
                </a:extLst>
              </a:tr>
              <a:tr h="10047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Vzniká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Při osobním kontaktu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Při poslouchání/předávání informací</a:t>
                      </a:r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2731361824"/>
                  </a:ext>
                </a:extLst>
              </a:tr>
              <a:tr h="10047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Trvání vlivu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Okamžitý a dlouhodobý (tón vztahu)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 dirty="0"/>
                        <a:t>Dlouhodobý při hodnocení nebo rozhodování</a:t>
                      </a:r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782855479"/>
                  </a:ext>
                </a:extLst>
              </a:tr>
              <a:tr h="7171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Typický pro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Interakce tváří v tvář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Zprávy, předání směny, referáty</a:t>
                      </a:r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1439182754"/>
                  </a:ext>
                </a:extLst>
              </a:tr>
              <a:tr h="7171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Příklad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/>
                        <a:t>„Vypadá arogantně.“</a:t>
                      </a:r>
                    </a:p>
                  </a:txBody>
                  <a:tcPr marL="95771" marR="95771" marT="47885" marB="47885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900" dirty="0"/>
                        <a:t>„Řekli, že je náročná.“ – očekávám to.</a:t>
                      </a:r>
                    </a:p>
                  </a:txBody>
                  <a:tcPr marL="95771" marR="95771" marT="47885" marB="47885" anchor="ctr"/>
                </a:tc>
                <a:extLst>
                  <a:ext uri="{0D108BD9-81ED-4DB2-BD59-A6C34878D82A}">
                    <a16:rowId xmlns:a16="http://schemas.microsoft.com/office/drawing/2014/main" val="2613613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923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Hallo efekt</a:t>
            </a:r>
          </a:p>
        </p:txBody>
      </p:sp>
      <p:sp>
        <p:nvSpPr>
          <p:cNvPr id="201730" name="Zástupný symbol pro obsah 2"/>
          <p:cNvSpPr>
            <a:spLocks noGrp="1"/>
          </p:cNvSpPr>
          <p:nvPr>
            <p:ph idx="1"/>
          </p:nvPr>
        </p:nvSpPr>
        <p:spPr>
          <a:xfrm>
            <a:off x="1631504" y="1556793"/>
            <a:ext cx="8642920" cy="3881437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cs-CZ" sz="2800" b="1" dirty="0"/>
              <a:t>J</a:t>
            </a:r>
            <a:r>
              <a:rPr lang="cs-CZ" sz="2800" dirty="0"/>
              <a:t>e to kognitivní </a:t>
            </a:r>
            <a:r>
              <a:rPr lang="cs-CZ" sz="2800" b="1" dirty="0"/>
              <a:t>zkreslení</a:t>
            </a:r>
            <a:r>
              <a:rPr lang="cs-CZ" sz="2800" dirty="0"/>
              <a:t>, při kterém </a:t>
            </a:r>
            <a:r>
              <a:rPr lang="cs-CZ" sz="2800" b="1" dirty="0"/>
              <a:t>jedna výrazná vlastnost člověka</a:t>
            </a:r>
            <a:r>
              <a:rPr lang="cs-CZ" sz="2800" dirty="0"/>
              <a:t> (pozitivní nebo negativní) ovlivní naše </a:t>
            </a:r>
            <a:r>
              <a:rPr lang="cs-CZ" sz="2800" b="1" dirty="0"/>
              <a:t>celkové hodnocení</a:t>
            </a:r>
            <a:r>
              <a:rPr lang="cs-CZ" sz="2800" dirty="0"/>
              <a:t> jeho osobnosti.</a:t>
            </a:r>
          </a:p>
          <a:p>
            <a:pPr marL="0" indent="0">
              <a:buNone/>
            </a:pPr>
            <a:r>
              <a:rPr lang="cs-CZ" b="1" dirty="0"/>
              <a:t>Mladá rodička v teplákové soupravě. </a:t>
            </a:r>
            <a:r>
              <a:rPr lang="cs-CZ" dirty="0"/>
              <a:t>Přichází bez partnera, působí nejistě.</a:t>
            </a:r>
          </a:p>
          <a:p>
            <a:pPr marL="0" indent="0">
              <a:buNone/>
            </a:pPr>
            <a:r>
              <a:rPr lang="cs-CZ" b="1" dirty="0"/>
              <a:t> Halo efekt (negativní): </a:t>
            </a:r>
            <a:r>
              <a:rPr lang="cs-CZ" dirty="0"/>
              <a:t>„Bude nezodpovědná, neinformovaná.“</a:t>
            </a:r>
          </a:p>
          <a:p>
            <a:pPr marL="0" indent="0">
              <a:buNone/>
            </a:pPr>
            <a:r>
              <a:rPr lang="cs-CZ" b="1" dirty="0"/>
              <a:t>Reálná situace:</a:t>
            </a:r>
            <a:br>
              <a:rPr lang="cs-CZ" dirty="0"/>
            </a:br>
            <a:r>
              <a:rPr lang="cs-CZ" dirty="0"/>
              <a:t>Je velmi informovaná, čte odborné materiály a spolupracuje výborně.</a:t>
            </a:r>
          </a:p>
          <a:p>
            <a:pPr marL="0" indent="0">
              <a:buNone/>
            </a:pPr>
            <a:r>
              <a:rPr lang="cs-CZ" i="1" dirty="0"/>
              <a:t>Poučení:</a:t>
            </a:r>
            <a:r>
              <a:rPr lang="cs-CZ" dirty="0"/>
              <a:t> Vzhled nebo způsob vyjadřování nesmí určovat náš přístup k pacientce.</a:t>
            </a:r>
          </a:p>
          <a:p>
            <a:pPr marL="0" indent="0">
              <a:lnSpc>
                <a:spcPct val="90000"/>
              </a:lnSpc>
              <a:buNone/>
            </a:pPr>
            <a:endParaRPr lang="cs-CZ" sz="2800" dirty="0"/>
          </a:p>
          <a:p>
            <a:pPr>
              <a:lnSpc>
                <a:spcPct val="90000"/>
              </a:lnSpc>
            </a:pPr>
            <a:endParaRPr lang="cs-CZ" altLang="cs-CZ" sz="2800" dirty="0">
              <a:solidFill>
                <a:schemeClr val="tx2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63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0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F64FD1-2495-6B11-7D00-CC79DFF83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1" y="609600"/>
            <a:ext cx="6447501" cy="1320800"/>
          </a:xfrm>
        </p:spPr>
        <p:txBody>
          <a:bodyPr>
            <a:normAutofit/>
          </a:bodyPr>
          <a:lstStyle/>
          <a:p>
            <a:r>
              <a:rPr lang="cs-CZ" dirty="0"/>
              <a:t>Další kognitivní zkreslení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2FDC3F19-CAC5-AE7F-C7EA-11D8EC498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301546"/>
              </p:ext>
            </p:extLst>
          </p:nvPr>
        </p:nvGraphicFramePr>
        <p:xfrm>
          <a:off x="1386349" y="1556794"/>
          <a:ext cx="9694606" cy="5053151"/>
        </p:xfrm>
        <a:graphic>
          <a:graphicData uri="http://schemas.openxmlformats.org/drawingml/2006/table">
            <a:tbl>
              <a:tblPr/>
              <a:tblGrid>
                <a:gridCol w="2735551">
                  <a:extLst>
                    <a:ext uri="{9D8B030D-6E8A-4147-A177-3AD203B41FA5}">
                      <a16:colId xmlns:a16="http://schemas.microsoft.com/office/drawing/2014/main" val="3337954066"/>
                    </a:ext>
                  </a:extLst>
                </a:gridCol>
                <a:gridCol w="3072299">
                  <a:extLst>
                    <a:ext uri="{9D8B030D-6E8A-4147-A177-3AD203B41FA5}">
                      <a16:colId xmlns:a16="http://schemas.microsoft.com/office/drawing/2014/main" val="1116842785"/>
                    </a:ext>
                  </a:extLst>
                </a:gridCol>
                <a:gridCol w="3886756">
                  <a:extLst>
                    <a:ext uri="{9D8B030D-6E8A-4147-A177-3AD203B41FA5}">
                      <a16:colId xmlns:a16="http://schemas.microsoft.com/office/drawing/2014/main" val="1789384218"/>
                    </a:ext>
                  </a:extLst>
                </a:gridCol>
              </a:tblGrid>
              <a:tr h="3164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Název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Vysvětlení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Příklad z porodnictví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4200886"/>
                  </a:ext>
                </a:extLst>
              </a:tr>
              <a:tr h="761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dirty="0" err="1"/>
                        <a:t>Efekt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poslední</a:t>
                      </a:r>
                      <a:r>
                        <a:rPr lang="en-US" sz="1400" b="1" dirty="0"/>
                        <a:t> </a:t>
                      </a:r>
                      <a:r>
                        <a:rPr lang="en-US" sz="1400" b="1" dirty="0" err="1"/>
                        <a:t>informace</a:t>
                      </a:r>
                      <a:r>
                        <a:rPr lang="en-US" sz="1400" b="1" dirty="0"/>
                        <a:t> (recency effect)</a:t>
                      </a:r>
                      <a:endParaRPr lang="en-US" sz="1400" dirty="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Poslední zážitek nebo chování přebije všechno předchozí.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Rodička byla celou dobu klidná, ale na konci křičí → personál si ji pamatuje jako „hysterickou“.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7822445"/>
                  </a:ext>
                </a:extLst>
              </a:tr>
              <a:tr h="5391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/>
                        <a:t>Fundamentální atribuční chyba</a:t>
                      </a:r>
                      <a:endParaRPr lang="cs-CZ" sz="140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Sklon přeceňovat osobnostní příčiny a podceňovat situaci.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„Nespolupracuje, je tvrdohlavá“ místo „má velký strach a nerozumí jazyku“.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073355"/>
                  </a:ext>
                </a:extLst>
              </a:tr>
              <a:tr h="7617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/>
                        <a:t>Sebeposilující zkreslení (self-serving bias)</a:t>
                      </a:r>
                      <a:endParaRPr lang="cs-CZ" sz="140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Úspěch přisuzujeme sobě, neúspěch okolnostem.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„Porod šel skvěle, díky mému vedení.“ × „Komplikace, protože rodička nespolupracovala.“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9637188"/>
                  </a:ext>
                </a:extLst>
              </a:tr>
              <a:tr h="7122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/>
                        <a:t>Konfirmační zkreslení (confirmation bias)</a:t>
                      </a:r>
                      <a:endParaRPr lang="cs-CZ" sz="140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Vyhledáváme informace, které potvrzují náš názor.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„Mladé maminky jsou nezodpovědné“ → všimnu si jen těch, které to potvrzují.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234304"/>
                  </a:ext>
                </a:extLst>
              </a:tr>
              <a:tr h="5391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/>
                        <a:t>Efekt stereotypizace</a:t>
                      </a:r>
                      <a:endParaRPr lang="cs-CZ" sz="140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l-PL" sz="1400"/>
                        <a:t>Soudíme podle kategorie, do které člověk patří.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„Romská žena = určitě nebude chtít spolupracovat.“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5777815"/>
                  </a:ext>
                </a:extLst>
              </a:tr>
              <a:tr h="5391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/>
                        <a:t>Projekce</a:t>
                      </a:r>
                      <a:endParaRPr lang="cs-CZ" sz="1400" dirty="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/>
                        <a:t>Vlastní pocity připisujeme druhým.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„Ta žena je nervózní“ (ve skutečnosti jsem nervózní já).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949137"/>
                  </a:ext>
                </a:extLst>
              </a:tr>
              <a:tr h="5391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b="1" dirty="0" err="1"/>
                        <a:t>Otimism</a:t>
                      </a:r>
                      <a:r>
                        <a:rPr lang="cs-CZ" sz="1400" b="1" dirty="0"/>
                        <a:t> </a:t>
                      </a:r>
                      <a:r>
                        <a:rPr lang="cs-CZ" sz="1400" b="1" dirty="0" err="1"/>
                        <a:t>bias</a:t>
                      </a:r>
                      <a:endParaRPr lang="cs-CZ" sz="1400" b="1" dirty="0"/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Máme </a:t>
                      </a:r>
                      <a:r>
                        <a:rPr lang="cs-CZ" sz="1400" b="1" dirty="0"/>
                        <a:t>tendenci přeceňovat  pozitivní výsledky </a:t>
                      </a:r>
                      <a:r>
                        <a:rPr lang="cs-CZ" sz="1400" dirty="0"/>
                        <a:t>a </a:t>
                      </a:r>
                      <a:r>
                        <a:rPr lang="cs-CZ" sz="1400" b="1" dirty="0"/>
                        <a:t>podceňovat rizika</a:t>
                      </a:r>
                      <a:r>
                        <a:rPr lang="cs-CZ" sz="1400" dirty="0"/>
                        <a:t> – ať už pro sebe, nebo pro lidi kolem.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cs-CZ" sz="1400" dirty="0"/>
                        <a:t>„Tenhle porod už dělám posté, nemůže se nic stát.“</a:t>
                      </a:r>
                    </a:p>
                  </a:txBody>
                  <a:tcPr marL="30144" marR="30144" marT="15073" marB="150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8799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5568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2A0BEF-6D7F-52FA-1B69-248ABC7B5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Experiment </a:t>
            </a:r>
            <a:r>
              <a:rPr lang="cs-CZ" dirty="0" err="1"/>
              <a:t>Ricka</a:t>
            </a:r>
            <a:r>
              <a:rPr lang="cs-CZ" dirty="0"/>
              <a:t> </a:t>
            </a:r>
            <a:r>
              <a:rPr lang="cs-CZ" dirty="0" err="1"/>
              <a:t>Gracelyho</a:t>
            </a:r>
            <a:r>
              <a:rPr lang="cs-CZ" dirty="0"/>
              <a:t> (placebo / </a:t>
            </a:r>
            <a:r>
              <a:rPr lang="cs-CZ" dirty="0" err="1"/>
              <a:t>nocebo</a:t>
            </a:r>
            <a:r>
              <a:rPr lang="cs-CZ" dirty="0"/>
              <a:t> efekt) – 1985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8F1EB4-F0D1-D0B9-0CC0-8E686543C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1544" y="1910522"/>
            <a:ext cx="8676456" cy="4542815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/>
              <a:t>Rick</a:t>
            </a:r>
            <a:r>
              <a:rPr lang="cs-CZ" dirty="0"/>
              <a:t> </a:t>
            </a:r>
            <a:r>
              <a:rPr lang="cs-CZ" b="1" dirty="0" err="1"/>
              <a:t>Gracely</a:t>
            </a:r>
            <a:r>
              <a:rPr lang="cs-CZ" dirty="0"/>
              <a:t> a jeho tým zkoumali, jak </a:t>
            </a:r>
            <a:r>
              <a:rPr lang="cs-CZ" b="1" dirty="0"/>
              <a:t>očekávání pacienta</a:t>
            </a:r>
            <a:r>
              <a:rPr lang="cs-CZ" dirty="0"/>
              <a:t> ovlivňuje </a:t>
            </a:r>
            <a:r>
              <a:rPr lang="cs-CZ" b="1" dirty="0"/>
              <a:t>vnímaní bolesti</a:t>
            </a:r>
            <a:r>
              <a:rPr lang="cs-CZ" dirty="0"/>
              <a:t>.</a:t>
            </a:r>
          </a:p>
          <a:p>
            <a:r>
              <a:rPr lang="cs-CZ" dirty="0"/>
              <a:t>Účastníci dostávali injekci s označením </a:t>
            </a:r>
            <a:r>
              <a:rPr lang="cs-CZ" i="1" dirty="0"/>
              <a:t>„silné analgetikum“</a:t>
            </a:r>
            <a:r>
              <a:rPr lang="cs-CZ" dirty="0"/>
              <a:t>, </a:t>
            </a:r>
            <a:r>
              <a:rPr lang="cs-CZ" i="1" dirty="0"/>
              <a:t>„slabé analgetikum“</a:t>
            </a:r>
            <a:r>
              <a:rPr lang="cs-CZ" dirty="0"/>
              <a:t> nebo </a:t>
            </a:r>
            <a:r>
              <a:rPr lang="cs-CZ" i="1" dirty="0"/>
              <a:t>„placebo“</a:t>
            </a:r>
            <a:r>
              <a:rPr lang="cs-CZ" dirty="0"/>
              <a:t> – přitom ve skutečnosti všichni dostali </a:t>
            </a:r>
            <a:r>
              <a:rPr lang="cs-CZ" b="1" dirty="0"/>
              <a:t>stejnou látku</a:t>
            </a:r>
            <a:r>
              <a:rPr lang="cs-CZ" dirty="0"/>
              <a:t>.</a:t>
            </a:r>
          </a:p>
          <a:p>
            <a:r>
              <a:rPr lang="cs-CZ" dirty="0">
                <a:solidFill>
                  <a:schemeClr val="tx2"/>
                </a:solidFill>
              </a:rPr>
              <a:t>Ti, kteří </a:t>
            </a:r>
            <a:r>
              <a:rPr lang="cs-CZ" b="1" dirty="0">
                <a:solidFill>
                  <a:schemeClr val="tx2"/>
                </a:solidFill>
              </a:rPr>
              <a:t>věřili</a:t>
            </a:r>
            <a:r>
              <a:rPr lang="cs-CZ" dirty="0">
                <a:solidFill>
                  <a:schemeClr val="tx2"/>
                </a:solidFill>
              </a:rPr>
              <a:t>, že dostali silný lék, </a:t>
            </a:r>
            <a:r>
              <a:rPr lang="cs-CZ" b="1" dirty="0">
                <a:solidFill>
                  <a:schemeClr val="tx2"/>
                </a:solidFill>
              </a:rPr>
              <a:t>hlásili menší bolest</a:t>
            </a:r>
            <a:r>
              <a:rPr lang="cs-CZ" dirty="0">
                <a:solidFill>
                  <a:schemeClr val="tx2"/>
                </a:solidFill>
              </a:rPr>
              <a:t>,</a:t>
            </a:r>
            <a:br>
              <a:rPr lang="cs-CZ" dirty="0">
                <a:solidFill>
                  <a:schemeClr val="tx2"/>
                </a:solidFill>
              </a:rPr>
            </a:br>
            <a:r>
              <a:rPr lang="cs-CZ" dirty="0">
                <a:solidFill>
                  <a:schemeClr val="tx2"/>
                </a:solidFill>
              </a:rPr>
              <a:t>zatímco ti, kteří </a:t>
            </a:r>
            <a:r>
              <a:rPr lang="cs-CZ" b="1" dirty="0">
                <a:solidFill>
                  <a:schemeClr val="tx2"/>
                </a:solidFill>
              </a:rPr>
              <a:t>očekávali slabý účinek</a:t>
            </a:r>
            <a:r>
              <a:rPr lang="cs-CZ" dirty="0">
                <a:solidFill>
                  <a:schemeClr val="tx2"/>
                </a:solidFill>
              </a:rPr>
              <a:t>, cítili </a:t>
            </a:r>
            <a:r>
              <a:rPr lang="cs-CZ" b="1" dirty="0">
                <a:solidFill>
                  <a:schemeClr val="tx2"/>
                </a:solidFill>
              </a:rPr>
              <a:t>bolest silněji</a:t>
            </a:r>
            <a:r>
              <a:rPr lang="cs-CZ" dirty="0">
                <a:solidFill>
                  <a:schemeClr val="tx2"/>
                </a:solidFill>
              </a:rPr>
              <a:t>.</a:t>
            </a:r>
            <a:endParaRPr lang="cs-CZ" b="1" dirty="0"/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Očekávání a způsob komunikace</a:t>
            </a:r>
            <a:r>
              <a:rPr lang="cs-CZ" dirty="0">
                <a:solidFill>
                  <a:srgbClr val="FF0000"/>
                </a:solidFill>
              </a:rPr>
              <a:t> zdravotníka významně ovlivňují </a:t>
            </a:r>
            <a:r>
              <a:rPr lang="cs-CZ" b="1" dirty="0">
                <a:solidFill>
                  <a:srgbClr val="FF0000"/>
                </a:solidFill>
              </a:rPr>
              <a:t>skutečný fyzický prožitek pacienta</a:t>
            </a:r>
            <a:r>
              <a:rPr lang="cs-CZ" dirty="0">
                <a:solidFill>
                  <a:srgbClr val="FF0000"/>
                </a:solidFill>
              </a:rPr>
              <a:t>.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To je základní princip </a:t>
            </a:r>
            <a:r>
              <a:rPr lang="cs-CZ" b="1" dirty="0">
                <a:solidFill>
                  <a:srgbClr val="FF0000"/>
                </a:solidFill>
              </a:rPr>
              <a:t>placebo a </a:t>
            </a:r>
            <a:r>
              <a:rPr lang="cs-CZ" b="1" dirty="0" err="1">
                <a:solidFill>
                  <a:srgbClr val="FF0000"/>
                </a:solidFill>
              </a:rPr>
              <a:t>nocebo</a:t>
            </a:r>
            <a:r>
              <a:rPr lang="cs-CZ" b="1" dirty="0">
                <a:solidFill>
                  <a:srgbClr val="FF0000"/>
                </a:solidFill>
              </a:rPr>
              <a:t> efektu</a:t>
            </a:r>
            <a:r>
              <a:rPr lang="cs-CZ" dirty="0">
                <a:solidFill>
                  <a:srgbClr val="FF0000"/>
                </a:solidFill>
              </a:rPr>
              <a:t>.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Jak PA popíše bolest, kontrakce či zákrok, </a:t>
            </a:r>
            <a:r>
              <a:rPr lang="cs-CZ" b="1" dirty="0"/>
              <a:t>ovlivní prožitek rodičky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„Teď to bude bolet, musíte to vydržet.“ ❌ → zvyšuje </a:t>
            </a:r>
            <a:r>
              <a:rPr lang="cs-CZ" b="1" dirty="0" err="1"/>
              <a:t>nocebo</a:t>
            </a:r>
            <a:r>
              <a:rPr lang="cs-CZ" b="1" dirty="0"/>
              <a:t> efekt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„Bude to náročné, ale zvládnete to, jsem tu s vámi.“ ✅ → aktivuje </a:t>
            </a:r>
            <a:r>
              <a:rPr lang="cs-CZ" b="1" dirty="0"/>
              <a:t>placebo efekt</a:t>
            </a:r>
            <a:r>
              <a:rPr lang="cs-CZ" dirty="0"/>
              <a:t> (podpora, důvěra, uvolnění).</a:t>
            </a:r>
          </a:p>
          <a:p>
            <a:r>
              <a:rPr lang="cs-CZ" dirty="0"/>
              <a:t>I </a:t>
            </a:r>
            <a:r>
              <a:rPr lang="cs-CZ" b="1" dirty="0"/>
              <a:t>nonverbální komunikace</a:t>
            </a:r>
            <a:r>
              <a:rPr lang="cs-CZ" dirty="0"/>
              <a:t> (napětí, tón hlasu) ovlivňuje očekávání.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49527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BF8E157A-59CE-DAF8-F139-E46DCCB81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experimentu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D96AC1-7489-BD3F-758B-88E8683A1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706816" cy="388143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Jak PA popíše bolest, kontrakce či zákrok, </a:t>
            </a:r>
            <a:r>
              <a:rPr lang="cs-CZ" b="1" dirty="0"/>
              <a:t>ovlivní prožitek rodičky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„Teď to bude bolet, musíte to vydržet.“ ❌ → zvyšuje </a:t>
            </a:r>
            <a:r>
              <a:rPr lang="cs-CZ" b="1" dirty="0" err="1"/>
              <a:t>nocebo</a:t>
            </a:r>
            <a:r>
              <a:rPr lang="cs-CZ" b="1" dirty="0"/>
              <a:t> efekt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„Bude to náročné, ale zvládnete to, jsem tu s vámi.“ ✅ → aktivuje </a:t>
            </a:r>
            <a:r>
              <a:rPr lang="cs-CZ" b="1" dirty="0"/>
              <a:t>placebo efekt</a:t>
            </a:r>
            <a:r>
              <a:rPr lang="cs-CZ" dirty="0"/>
              <a:t> (podpora, důvěra, uvolnění).</a:t>
            </a:r>
          </a:p>
          <a:p>
            <a:pPr marL="0" indent="0">
              <a:buNone/>
            </a:pPr>
            <a:r>
              <a:rPr lang="cs-CZ" dirty="0"/>
              <a:t>I </a:t>
            </a:r>
            <a:r>
              <a:rPr lang="cs-CZ" b="1" dirty="0"/>
              <a:t>nonverbální komunikace</a:t>
            </a:r>
            <a:r>
              <a:rPr lang="cs-CZ" dirty="0"/>
              <a:t> (napětí, tón hlasu) ovlivňuje očekávání.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i="1" dirty="0"/>
              <a:t>Poučení pro PA:</a:t>
            </a: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Slova mají fyziologický dopad. Mluvím-li s důvěrou, klidem a podporou, pomáhám ženě zvládnout bolest lépe.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535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78111F-D31E-90D5-9E64-B05AED7C1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850832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Experiment </a:t>
            </a:r>
            <a:r>
              <a:rPr lang="cs-CZ" b="1" dirty="0" err="1"/>
              <a:t>Ricka</a:t>
            </a:r>
            <a:r>
              <a:rPr lang="cs-CZ" b="1" dirty="0"/>
              <a:t> </a:t>
            </a:r>
            <a:r>
              <a:rPr lang="cs-CZ" b="1" dirty="0" err="1"/>
              <a:t>Gracelyho</a:t>
            </a:r>
            <a:r>
              <a:rPr lang="cs-CZ" b="1" dirty="0"/>
              <a:t> (1985) – „Očekávání lékaře“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03D88A-AE69-4628-D26B-85464FA59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303" y="1700809"/>
            <a:ext cx="9802762" cy="4945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Stomatologičtí pacienti měli podstoupit extrakci zubu.</a:t>
            </a:r>
          </a:p>
          <a:p>
            <a:r>
              <a:rPr lang="cs-CZ" dirty="0"/>
              <a:t>Lékařům bylo řečeno, že pacienti dostanou:</a:t>
            </a:r>
          </a:p>
          <a:p>
            <a:pPr lvl="1"/>
            <a:r>
              <a:rPr lang="cs-CZ" dirty="0"/>
              <a:t>buď </a:t>
            </a:r>
            <a:r>
              <a:rPr lang="cs-CZ" b="1" dirty="0" err="1"/>
              <a:t>naloxon</a:t>
            </a:r>
            <a:r>
              <a:rPr lang="cs-CZ" dirty="0"/>
              <a:t> (antagonista morfinu → může zvýšit bolest),</a:t>
            </a:r>
          </a:p>
          <a:p>
            <a:pPr lvl="1"/>
            <a:r>
              <a:rPr lang="cs-CZ" dirty="0"/>
              <a:t>nebo </a:t>
            </a:r>
            <a:r>
              <a:rPr lang="cs-CZ" b="1" dirty="0" err="1"/>
              <a:t>fentanyl</a:t>
            </a:r>
            <a:r>
              <a:rPr lang="cs-CZ" dirty="0"/>
              <a:t> (silné analgetikum → výrazně snižuje bolest).</a:t>
            </a:r>
          </a:p>
          <a:p>
            <a:r>
              <a:rPr lang="cs-CZ" dirty="0"/>
              <a:t>Ve skutečnosti </a:t>
            </a:r>
            <a:r>
              <a:rPr lang="cs-CZ" b="1" dirty="0"/>
              <a:t>všichni pacienti dostávali placebo</a:t>
            </a:r>
            <a:r>
              <a:rPr lang="cs-CZ" dirty="0"/>
              <a:t>.</a:t>
            </a:r>
          </a:p>
          <a:p>
            <a:r>
              <a:rPr lang="cs-CZ" dirty="0"/>
              <a:t>Rozdíl byl pouze v </a:t>
            </a:r>
            <a:r>
              <a:rPr lang="cs-CZ" b="1" dirty="0"/>
              <a:t>tom, co si mysleli lékaři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v 1. fázi věřili, že dávají placebo,</a:t>
            </a:r>
          </a:p>
          <a:p>
            <a:pPr lvl="1"/>
            <a:r>
              <a:rPr lang="cs-CZ" dirty="0"/>
              <a:t>ve 2. fázi věřili, že dávají </a:t>
            </a:r>
            <a:r>
              <a:rPr lang="cs-CZ" dirty="0" err="1"/>
              <a:t>fentanyl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Výsledek:</a:t>
            </a:r>
          </a:p>
          <a:p>
            <a:r>
              <a:rPr lang="cs-CZ" dirty="0"/>
              <a:t>V </a:t>
            </a:r>
            <a:r>
              <a:rPr lang="cs-CZ" b="1" dirty="0"/>
              <a:t>první fázi</a:t>
            </a:r>
            <a:r>
              <a:rPr lang="cs-CZ" dirty="0"/>
              <a:t> (lékaři věřili, že jde o placebo) → pacienti více trpěli bolestí, bylo nutné podávat další analgetika.</a:t>
            </a:r>
          </a:p>
          <a:p>
            <a:r>
              <a:rPr lang="cs-CZ" dirty="0"/>
              <a:t>V </a:t>
            </a:r>
            <a:r>
              <a:rPr lang="cs-CZ" b="1" dirty="0"/>
              <a:t>druhé fázi</a:t>
            </a:r>
            <a:r>
              <a:rPr lang="cs-CZ" dirty="0"/>
              <a:t> (lékaři věřili, že dávají silný lék) → pacienti hlásili </a:t>
            </a:r>
            <a:r>
              <a:rPr lang="cs-CZ" b="1" dirty="0"/>
              <a:t>výraznou úlevu od bolesti</a:t>
            </a:r>
            <a:r>
              <a:rPr lang="cs-CZ" dirty="0"/>
              <a:t>, i když stále dostávali placebo.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9109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9E3E8C-2EC8-D36D-E8C9-1C36638CC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 experimentu: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ADFC6B-71D7-8426-A965-55D8C8430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20" y="1488282"/>
            <a:ext cx="9729092" cy="50403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Očekávání zdravotníka ovlivňuje prožitek pacienta.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Lékaři, kteří věřili v účinnost léčby, se chovali jinak – byli klidnější, povzbudivější, přesvědčivější – a to mělo měřitelný analgetický efekt.</a:t>
            </a:r>
          </a:p>
          <a:p>
            <a:r>
              <a:rPr lang="cs-CZ" dirty="0"/>
              <a:t>Tento experiment ukazuje, že </a:t>
            </a:r>
            <a:r>
              <a:rPr lang="cs-CZ" b="1" dirty="0"/>
              <a:t>postoje a víra porodní asistentky</a:t>
            </a:r>
            <a:r>
              <a:rPr lang="cs-CZ" dirty="0"/>
              <a:t> mají </a:t>
            </a:r>
            <a:r>
              <a:rPr lang="cs-CZ" b="1" dirty="0"/>
              <a:t>fyziologický dopad</a:t>
            </a:r>
            <a:r>
              <a:rPr lang="cs-CZ" dirty="0"/>
              <a:t> na rodičku.</a:t>
            </a:r>
          </a:p>
          <a:p>
            <a:r>
              <a:rPr lang="cs-CZ" dirty="0"/>
              <a:t>Pokud PA </a:t>
            </a:r>
            <a:r>
              <a:rPr lang="cs-CZ" b="1" dirty="0"/>
              <a:t>věří</a:t>
            </a:r>
            <a:r>
              <a:rPr lang="cs-CZ" dirty="0"/>
              <a:t>, že žena porod zvládne, </a:t>
            </a:r>
            <a:r>
              <a:rPr lang="cs-CZ" b="1" dirty="0"/>
              <a:t>mluví klidně, dotýká se s jistotou, dýchá s ní</a:t>
            </a:r>
            <a:r>
              <a:rPr lang="cs-CZ" dirty="0"/>
              <a:t> → rodička se cítí bezpečněji, napětí klesá, bolest se snáze zvládá.</a:t>
            </a:r>
          </a:p>
          <a:p>
            <a:r>
              <a:rPr lang="cs-CZ" dirty="0"/>
              <a:t>Pokud PA </a:t>
            </a:r>
            <a:r>
              <a:rPr lang="cs-CZ" b="1" dirty="0"/>
              <a:t>pochybuje</a:t>
            </a:r>
            <a:r>
              <a:rPr lang="cs-CZ" dirty="0"/>
              <a:t>, je napjatá nebo předem očekává problém → přenáší nejistotu na rodičku, zvyšuje se stres, bolest i komplikace.</a:t>
            </a:r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b="1" i="1" dirty="0">
                <a:solidFill>
                  <a:srgbClr val="FF0000"/>
                </a:solidFill>
              </a:rPr>
              <a:t>„To, co si myslíš o porodu, ovlivňuje, jak porod probíhá.“</a:t>
            </a:r>
            <a:endParaRPr lang="cs-CZ" b="1" dirty="0">
              <a:solidFill>
                <a:srgbClr val="FF000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227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Vymezení předmětu SP</a:t>
            </a:r>
          </a:p>
        </p:txBody>
      </p:sp>
      <p:sp>
        <p:nvSpPr>
          <p:cNvPr id="174082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Hraniční disciplína </a:t>
            </a:r>
          </a:p>
          <a:p>
            <a:r>
              <a:rPr lang="cs-CZ" dirty="0"/>
              <a:t>Kořeny ve starověku a středověku</a:t>
            </a:r>
          </a:p>
          <a:p>
            <a:r>
              <a:rPr lang="cs-CZ" dirty="0"/>
              <a:t>Bouřlivý vývoj ovlivněný vývojem ve světě</a:t>
            </a:r>
          </a:p>
          <a:p>
            <a:r>
              <a:rPr lang="cs-CZ" dirty="0"/>
              <a:t>Převezena z Evropy do USA</a:t>
            </a:r>
          </a:p>
          <a:p>
            <a:r>
              <a:rPr lang="cs-CZ" dirty="0"/>
              <a:t>Pojem sociální psychologie se objevuje poprvé u J.M. </a:t>
            </a:r>
            <a:r>
              <a:rPr lang="cs-CZ" dirty="0" err="1"/>
              <a:t>Baldwina</a:t>
            </a:r>
            <a:r>
              <a:rPr lang="cs-CZ" dirty="0"/>
              <a:t> v roce 1897</a:t>
            </a:r>
          </a:p>
          <a:p>
            <a:r>
              <a:rPr lang="cs-CZ" dirty="0"/>
              <a:t>1897 N. </a:t>
            </a:r>
            <a:r>
              <a:rPr lang="cs-CZ" dirty="0" err="1"/>
              <a:t>Triplett</a:t>
            </a:r>
            <a:r>
              <a:rPr lang="cs-CZ" dirty="0"/>
              <a:t> publikuje výsledky svého </a:t>
            </a:r>
            <a:r>
              <a:rPr lang="cs-CZ" b="1" u="sng" dirty="0"/>
              <a:t>1. sociálně psychologického laboratorního experimentu</a:t>
            </a:r>
            <a:r>
              <a:rPr lang="cs-CZ" dirty="0"/>
              <a:t>, který zkoumá vliv přítomnosti druhých na výkon jedince</a:t>
            </a:r>
          </a:p>
          <a:p>
            <a:r>
              <a:rPr lang="cs-CZ" dirty="0"/>
              <a:t>Vznik 1905 vydáním učebnic sociální psychologie (</a:t>
            </a:r>
            <a:r>
              <a:rPr lang="cs-CZ" dirty="0" err="1"/>
              <a:t>Mc</a:t>
            </a:r>
            <a:r>
              <a:rPr lang="cs-CZ" dirty="0"/>
              <a:t> </a:t>
            </a:r>
            <a:r>
              <a:rPr lang="cs-CZ" dirty="0" err="1"/>
              <a:t>Dougall</a:t>
            </a:r>
            <a:r>
              <a:rPr lang="cs-CZ" dirty="0"/>
              <a:t> a </a:t>
            </a:r>
            <a:r>
              <a:rPr lang="cs-CZ" dirty="0" err="1"/>
              <a:t>Ross</a:t>
            </a:r>
            <a:r>
              <a:rPr lang="cs-CZ" dirty="0"/>
              <a:t>)</a:t>
            </a:r>
          </a:p>
          <a:p>
            <a:endParaRPr lang="cs-CZ" dirty="0"/>
          </a:p>
        </p:txBody>
      </p:sp>
      <p:pic>
        <p:nvPicPr>
          <p:cNvPr id="174083" name="Picture 2" descr="http://comps.canstockphoto.com/can-stock-photo_csp657438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8526" y="333375"/>
            <a:ext cx="2932113" cy="274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E5FEA5-1B01-505B-CF61-1CA6DEF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850832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Experiment Davida </a:t>
            </a:r>
            <a:r>
              <a:rPr lang="cs-CZ" b="1" dirty="0" err="1"/>
              <a:t>Rosenhana</a:t>
            </a:r>
            <a:r>
              <a:rPr lang="cs-CZ" b="1" dirty="0"/>
              <a:t> – „On </a:t>
            </a:r>
            <a:r>
              <a:rPr lang="cs-CZ" b="1" dirty="0" err="1"/>
              <a:t>Being</a:t>
            </a:r>
            <a:r>
              <a:rPr lang="cs-CZ" b="1" dirty="0"/>
              <a:t> Sane in </a:t>
            </a:r>
            <a:r>
              <a:rPr lang="cs-CZ" b="1" dirty="0" err="1"/>
              <a:t>Insane</a:t>
            </a:r>
            <a:r>
              <a:rPr lang="cs-CZ" b="1" dirty="0"/>
              <a:t> </a:t>
            </a:r>
            <a:r>
              <a:rPr lang="cs-CZ" b="1" dirty="0" err="1"/>
              <a:t>Places</a:t>
            </a:r>
            <a:r>
              <a:rPr lang="cs-CZ" b="1" dirty="0"/>
              <a:t>“ (1973)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B9919C-70D1-3938-DB67-60CBBBCED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211860"/>
            <a:ext cx="8066856" cy="388143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Psycholog </a:t>
            </a:r>
            <a:r>
              <a:rPr lang="cs-CZ" b="1" dirty="0"/>
              <a:t>David </a:t>
            </a:r>
            <a:r>
              <a:rPr lang="cs-CZ" b="1" dirty="0" err="1"/>
              <a:t>Rosenhan</a:t>
            </a:r>
            <a:r>
              <a:rPr lang="cs-CZ" dirty="0"/>
              <a:t> poslal 8 zdravých lidí do psychiatrických nemocnic s tím, že budou předstírat </a:t>
            </a:r>
            <a:r>
              <a:rPr lang="cs-CZ" b="1" dirty="0"/>
              <a:t>jen jeden symptom – slyšení hlasů</a:t>
            </a:r>
            <a:r>
              <a:rPr lang="cs-CZ" dirty="0"/>
              <a:t>.</a:t>
            </a:r>
          </a:p>
          <a:p>
            <a:r>
              <a:rPr lang="cs-CZ" dirty="0"/>
              <a:t>Po přijetí se chovali zcela normálně, ale přesto byli </a:t>
            </a:r>
            <a:r>
              <a:rPr lang="cs-CZ" b="1" dirty="0"/>
              <a:t>diagnostikováni jako psychotici</a:t>
            </a:r>
            <a:r>
              <a:rPr lang="cs-CZ" dirty="0"/>
              <a:t> a zůstali hospitalizováni v průměru </a:t>
            </a:r>
            <a:r>
              <a:rPr lang="cs-CZ" b="1" dirty="0"/>
              <a:t>19 dní</a:t>
            </a:r>
            <a:r>
              <a:rPr lang="cs-CZ" dirty="0"/>
              <a:t>.</a:t>
            </a:r>
          </a:p>
          <a:p>
            <a:r>
              <a:rPr lang="cs-CZ" dirty="0"/>
              <a:t>Personál jejich normální chování </a:t>
            </a:r>
            <a:r>
              <a:rPr lang="cs-CZ" b="1" dirty="0"/>
              <a:t>interpretoval jako příznaky nemoci</a:t>
            </a:r>
            <a:r>
              <a:rPr lang="cs-CZ" dirty="0"/>
              <a:t>, protože byli </a:t>
            </a:r>
            <a:r>
              <a:rPr lang="cs-CZ" b="1" dirty="0"/>
              <a:t>už označeni jako „pacienti“.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Závěr:</a:t>
            </a:r>
          </a:p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Štítky (labely) a předporozumění silně ovlivňují, jak vnímáme a hodnotíme druhé.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Vidíme to, co očekáváme – ne to, co je.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81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18A3E1-258C-2DBC-C3FB-478F95219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Závěry experimentu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047A343-2835-316A-45DC-2748740C3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496" y="1688640"/>
            <a:ext cx="9606116" cy="3881437"/>
          </a:xfrm>
        </p:spPr>
        <p:txBody>
          <a:bodyPr>
            <a:normAutofit/>
          </a:bodyPr>
          <a:lstStyle/>
          <a:p>
            <a:r>
              <a:rPr lang="cs-CZ" dirty="0"/>
              <a:t>Když je žena označena jako </a:t>
            </a:r>
            <a:r>
              <a:rPr lang="cs-CZ" i="1" dirty="0"/>
              <a:t>„riziková“, „problémová“, „neposlušná“</a:t>
            </a:r>
            <a:r>
              <a:rPr lang="cs-CZ" dirty="0"/>
              <a:t>, začne tým její chování vnímat </a:t>
            </a:r>
            <a:r>
              <a:rPr lang="cs-CZ" b="1" dirty="0"/>
              <a:t>optikou tohoto štítku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Každé zaváhání = „neposlušnost“,</a:t>
            </a:r>
          </a:p>
          <a:p>
            <a:pPr lvl="1"/>
            <a:r>
              <a:rPr lang="cs-CZ" dirty="0"/>
              <a:t>Každá otázka = „vzdor“.</a:t>
            </a:r>
          </a:p>
          <a:p>
            <a:r>
              <a:rPr lang="cs-CZ" dirty="0"/>
              <a:t>Takové předsudky ovlivňují komunikaci, vztah i kvalitu péče.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b="1" i="1" dirty="0">
                <a:solidFill>
                  <a:srgbClr val="FF0000"/>
                </a:solidFill>
              </a:rPr>
              <a:t>Poučení pro PA: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Dávejte si pozor na nálepky – ovlivňují Vaše vnímání i chování k pacientce.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Každá žena si zaslouží být vnímána individuálně, ne podle škatulky.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05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6A8B00-EC91-69FC-56E4-B0C54468F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490792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Experiment </a:t>
            </a:r>
            <a:r>
              <a:rPr lang="cs-CZ" b="1" dirty="0" err="1"/>
              <a:t>Rosenthal</a:t>
            </a:r>
            <a:r>
              <a:rPr lang="cs-CZ" b="1" dirty="0"/>
              <a:t> &amp; </a:t>
            </a:r>
            <a:r>
              <a:rPr lang="cs-CZ" b="1" dirty="0" err="1"/>
              <a:t>Fode</a:t>
            </a:r>
            <a:r>
              <a:rPr lang="cs-CZ" b="1" dirty="0"/>
              <a:t> – „Pygmalion efekt“ (1963)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9055ED-0052-4109-571D-5268E5F1C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8282880" cy="3881437"/>
          </a:xfrm>
        </p:spPr>
        <p:txBody>
          <a:bodyPr/>
          <a:lstStyle/>
          <a:p>
            <a:r>
              <a:rPr lang="cs-CZ" dirty="0"/>
              <a:t>Psychologové </a:t>
            </a:r>
            <a:r>
              <a:rPr lang="cs-CZ" b="1" dirty="0"/>
              <a:t>Robert </a:t>
            </a:r>
            <a:r>
              <a:rPr lang="cs-CZ" b="1" dirty="0" err="1"/>
              <a:t>Rosenthal</a:t>
            </a:r>
            <a:r>
              <a:rPr lang="cs-CZ" b="1" dirty="0"/>
              <a:t> a </a:t>
            </a:r>
            <a:r>
              <a:rPr lang="cs-CZ" b="1" dirty="0" err="1"/>
              <a:t>Lenore</a:t>
            </a:r>
            <a:r>
              <a:rPr lang="cs-CZ" b="1" dirty="0"/>
              <a:t> </a:t>
            </a:r>
            <a:r>
              <a:rPr lang="cs-CZ" b="1" dirty="0" err="1"/>
              <a:t>Fode</a:t>
            </a:r>
            <a:r>
              <a:rPr lang="cs-CZ" dirty="0"/>
              <a:t> dali studentům krysy a tvrdili jim, že polovina z nich je </a:t>
            </a:r>
            <a:r>
              <a:rPr lang="cs-CZ" b="1" dirty="0"/>
              <a:t>„chytrá a učenlivá“</a:t>
            </a:r>
            <a:r>
              <a:rPr lang="cs-CZ" dirty="0"/>
              <a:t>, druhá polovina </a:t>
            </a:r>
            <a:r>
              <a:rPr lang="cs-CZ" b="1" dirty="0"/>
              <a:t>„hloupá a pomalá“</a:t>
            </a:r>
            <a:r>
              <a:rPr lang="cs-CZ" dirty="0"/>
              <a:t> – ve skutečnosti šlo o </a:t>
            </a:r>
            <a:r>
              <a:rPr lang="cs-CZ" b="1" dirty="0"/>
              <a:t>stejné krysy</a:t>
            </a:r>
            <a:r>
              <a:rPr lang="cs-CZ" dirty="0"/>
              <a:t>. Po několika dnech tréninku: „chytré“ krysy se skutečně učily lépe – </a:t>
            </a:r>
            <a:r>
              <a:rPr lang="cs-CZ" b="1" dirty="0"/>
              <a:t>protože s nimi studenti zacházeli jinak</a:t>
            </a:r>
            <a:r>
              <a:rPr lang="cs-CZ" dirty="0"/>
              <a:t>, věřili v jejich schopnosti, byli trpělivější a pozornější.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Závěr: Očekávání ovlivňuje realitu.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To, co si o druhém myslíme, formuje naše chování – a tím ovlivňuje jeho výkon nebo reakci</a:t>
            </a:r>
            <a:r>
              <a:rPr lang="cs-CZ" b="1" dirty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039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79E20-47D1-065B-03C5-79D5FA763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 experimentu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F9736E-038E-2329-A4D9-CA920C7CD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778824" cy="388143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Když PA věří, že rodička „to nezvládne“, </a:t>
            </a:r>
            <a:r>
              <a:rPr lang="cs-CZ" b="1" dirty="0"/>
              <a:t>bude k ní podvědomě přistupovat s menší důvěrou a podpůrností</a:t>
            </a:r>
            <a:r>
              <a:rPr lang="cs-CZ" dirty="0"/>
              <a:t>, což může skutečně vést k horšímu výkonu.</a:t>
            </a:r>
          </a:p>
          <a:p>
            <a:pPr marL="0" indent="0">
              <a:buNone/>
            </a:pPr>
            <a:r>
              <a:rPr lang="cs-CZ" dirty="0"/>
              <a:t>Naopak, když PA věří, že „to zvládne“, poskytne povzbuzení, klid a spolupráce se zlepší.</a:t>
            </a:r>
          </a:p>
          <a:p>
            <a:pPr marL="0" indent="0">
              <a:buNone/>
            </a:pPr>
            <a:r>
              <a:rPr lang="cs-CZ" dirty="0"/>
              <a:t>Totéž platí pro studentky: když jim mentorka věří, </a:t>
            </a:r>
            <a:r>
              <a:rPr lang="cs-CZ" b="1" dirty="0"/>
              <a:t>jejich výkon roste.</a:t>
            </a:r>
            <a:endParaRPr lang="cs-CZ" dirty="0"/>
          </a:p>
          <a:p>
            <a:pPr marL="0" indent="0">
              <a:buNone/>
            </a:pPr>
            <a:endParaRPr lang="cs-CZ" i="1" dirty="0"/>
          </a:p>
          <a:p>
            <a:pPr marL="0" indent="0" algn="ctr">
              <a:buNone/>
            </a:pPr>
            <a:r>
              <a:rPr lang="cs-CZ" b="1" i="1" dirty="0">
                <a:solidFill>
                  <a:srgbClr val="FF0000"/>
                </a:solidFill>
              </a:rPr>
              <a:t>Poučení pro PA: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b="1" dirty="0">
                <a:solidFill>
                  <a:srgbClr val="FF0000"/>
                </a:solidFill>
              </a:rPr>
              <a:t>Věřte v schopnosti ženy – Vaše víra se stává realitou.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Očekávání je mocná síla, která formuje výsledky.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444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9620EE-7D03-69AE-D3D9-B818242EA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err="1"/>
              <a:t>Rosenthalův</a:t>
            </a:r>
            <a:r>
              <a:rPr lang="cs-CZ" b="1" dirty="0"/>
              <a:t> experiment – Pygmalion efekt (1963)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A6040A-17C5-824A-E667-90F970BD00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599" y="2160589"/>
            <a:ext cx="9488129" cy="388143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Učitelům ve škole bylo řečeno, že určití žáci mají mimořádný intelektový potenciál („šikovní“). Ve skutečnosti šlo o </a:t>
            </a:r>
            <a:r>
              <a:rPr lang="cs-CZ" b="1" dirty="0"/>
              <a:t>náhodně vybrané děti</a:t>
            </a:r>
            <a:r>
              <a:rPr lang="cs-CZ" dirty="0"/>
              <a:t>. Po roce se právě těmto dětem </a:t>
            </a:r>
            <a:r>
              <a:rPr lang="cs-CZ" b="1" dirty="0"/>
              <a:t>výrazně zlepšil prospěch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Experimentátoři zjistili, že se </a:t>
            </a:r>
            <a:r>
              <a:rPr lang="cs-CZ" b="1" dirty="0"/>
              <a:t>učitelé k nim chovali jinak</a:t>
            </a:r>
            <a:r>
              <a:rPr lang="cs-CZ" dirty="0"/>
              <a:t>: více je </a:t>
            </a:r>
            <a:r>
              <a:rPr lang="cs-CZ" b="1" dirty="0"/>
              <a:t>vyvolávali</a:t>
            </a:r>
            <a:r>
              <a:rPr lang="cs-CZ" dirty="0"/>
              <a:t>, </a:t>
            </a:r>
            <a:r>
              <a:rPr lang="cs-CZ" b="1" dirty="0"/>
              <a:t>chválili</a:t>
            </a:r>
            <a:r>
              <a:rPr lang="cs-CZ" dirty="0"/>
              <a:t>, </a:t>
            </a:r>
            <a:r>
              <a:rPr lang="cs-CZ" b="1" dirty="0"/>
              <a:t>věnovali jim pozornost</a:t>
            </a:r>
            <a:r>
              <a:rPr lang="cs-CZ" dirty="0"/>
              <a:t>.</a:t>
            </a:r>
          </a:p>
          <a:p>
            <a:r>
              <a:rPr lang="cs-CZ" b="1" dirty="0"/>
              <a:t>Tím jejich očekávání změnilo realitu.</a:t>
            </a:r>
          </a:p>
          <a:p>
            <a:pPr marL="0" indent="0">
              <a:buNone/>
            </a:pPr>
            <a:r>
              <a:rPr lang="cs-CZ" b="1" dirty="0"/>
              <a:t>Očekávání, které máme o druhém člověku, ovlivňuje jeho chování i výkon.</a:t>
            </a: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Pygmalion efekt = pozitivní očekávání → zlepšení výkonu.</a:t>
            </a:r>
          </a:p>
          <a:p>
            <a:r>
              <a:rPr lang="cs-CZ" b="1" dirty="0">
                <a:solidFill>
                  <a:srgbClr val="FF0000"/>
                </a:solidFill>
              </a:rPr>
              <a:t>Golemův efekt = negativní očekávání → zhoršení výkonu.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50827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738DE1-6E07-25FE-19D9-432D7276D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7778824" cy="13208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Experiment izraelské armády – Očekávání výkonu (cca 1970s)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BB8E90-0E63-7A83-D2B4-BF623E912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994848" cy="3881437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Psychologové při výcviku rozdělili vojáky do tří skupin a dali jim úkol ujít pochod:</a:t>
            </a:r>
          </a:p>
          <a:p>
            <a:pPr lvl="1"/>
            <a:r>
              <a:rPr lang="cs-CZ" dirty="0"/>
              <a:t>skupina: 30 km (pravda),</a:t>
            </a:r>
          </a:p>
          <a:p>
            <a:pPr lvl="1"/>
            <a:r>
              <a:rPr lang="cs-CZ" dirty="0"/>
              <a:t>skupina: 40 km,</a:t>
            </a:r>
          </a:p>
          <a:p>
            <a:pPr lvl="1"/>
            <a:r>
              <a:rPr lang="cs-CZ" dirty="0"/>
              <a:t>skupina: 60 km.</a:t>
            </a:r>
          </a:p>
          <a:p>
            <a:r>
              <a:rPr lang="cs-CZ" dirty="0"/>
              <a:t>Skupina, která </a:t>
            </a:r>
            <a:r>
              <a:rPr lang="cs-CZ" b="1" dirty="0"/>
              <a:t>věřila, že půjde 60 km</a:t>
            </a:r>
            <a:r>
              <a:rPr lang="cs-CZ" dirty="0"/>
              <a:t>, dorazila </a:t>
            </a:r>
            <a:r>
              <a:rPr lang="cs-CZ" b="1" dirty="0"/>
              <a:t>poslední</a:t>
            </a:r>
            <a:r>
              <a:rPr lang="cs-CZ" dirty="0"/>
              <a:t> –</a:t>
            </a:r>
            <a:br>
              <a:rPr lang="cs-CZ" dirty="0"/>
            </a:br>
            <a:r>
              <a:rPr lang="cs-CZ" dirty="0"/>
              <a:t>byla </a:t>
            </a:r>
            <a:r>
              <a:rPr lang="cs-CZ" b="1" dirty="0"/>
              <a:t>více unavená</a:t>
            </a:r>
            <a:r>
              <a:rPr lang="cs-CZ" dirty="0"/>
              <a:t>, </a:t>
            </a:r>
            <a:r>
              <a:rPr lang="cs-CZ" b="1" dirty="0"/>
              <a:t>častěji vzdávala</a:t>
            </a:r>
            <a:r>
              <a:rPr lang="cs-CZ" dirty="0"/>
              <a:t> a </a:t>
            </a:r>
            <a:r>
              <a:rPr lang="cs-CZ" b="1" dirty="0"/>
              <a:t>pociťovala větší vyčerpání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i když všichni ušli </a:t>
            </a:r>
            <a:r>
              <a:rPr lang="cs-CZ" b="1" dirty="0"/>
              <a:t>stejnou vzdálenost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b="1" dirty="0"/>
              <a:t>Závěr: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Očekávání náročnosti</a:t>
            </a:r>
            <a:r>
              <a:rPr lang="cs-CZ" dirty="0">
                <a:solidFill>
                  <a:srgbClr val="FF0000"/>
                </a:solidFill>
              </a:rPr>
              <a:t> ovlivňuje </a:t>
            </a:r>
            <a:r>
              <a:rPr lang="cs-CZ" b="1" dirty="0">
                <a:solidFill>
                  <a:srgbClr val="FF0000"/>
                </a:solidFill>
              </a:rPr>
              <a:t>skutečný výkon a vnímání únavy</a:t>
            </a:r>
            <a:r>
              <a:rPr lang="cs-CZ" dirty="0">
                <a:solidFill>
                  <a:srgbClr val="FF0000"/>
                </a:solidFill>
              </a:rPr>
              <a:t>.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To, co si </a:t>
            </a:r>
            <a:r>
              <a:rPr lang="cs-CZ" i="1" dirty="0">
                <a:solidFill>
                  <a:srgbClr val="FF0000"/>
                </a:solidFill>
              </a:rPr>
              <a:t>myslíme, že nezvládneme</a:t>
            </a:r>
            <a:r>
              <a:rPr lang="cs-CZ" dirty="0">
                <a:solidFill>
                  <a:srgbClr val="FF0000"/>
                </a:solidFill>
              </a:rPr>
              <a:t>, se stává realitou </a:t>
            </a:r>
          </a:p>
        </p:txBody>
      </p:sp>
    </p:spTree>
    <p:extLst>
      <p:ext uri="{BB962C8B-B14F-4D97-AF65-F5344CB8AC3E}">
        <p14:creationId xmlns:p14="http://schemas.microsoft.com/office/powerpoint/2010/main" val="353356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2B02B7-0828-9E2B-E7AD-4709F2FA7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Závěry pro PA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61C0870-792E-D999-A302-B13C39EC1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202760" cy="3881437"/>
          </a:xfrm>
        </p:spPr>
        <p:txBody>
          <a:bodyPr/>
          <a:lstStyle/>
          <a:p>
            <a:r>
              <a:rPr lang="cs-CZ" dirty="0"/>
              <a:t>Pokud je žena </a:t>
            </a:r>
            <a:r>
              <a:rPr lang="cs-CZ" b="1" dirty="0"/>
              <a:t>před porodem vystrašená</a:t>
            </a:r>
            <a:r>
              <a:rPr lang="cs-CZ" dirty="0"/>
              <a:t> („Bude to hrozné, dlouhé, nezvládnu to“),</a:t>
            </a:r>
            <a:br>
              <a:rPr lang="cs-CZ" dirty="0"/>
            </a:br>
            <a:r>
              <a:rPr lang="cs-CZ" dirty="0"/>
              <a:t>→ prožívá </a:t>
            </a:r>
            <a:r>
              <a:rPr lang="cs-CZ" b="1" dirty="0"/>
              <a:t>větší bolest, napětí, vyčerpání</a:t>
            </a:r>
            <a:r>
              <a:rPr lang="cs-CZ" dirty="0"/>
              <a:t>.</a:t>
            </a:r>
          </a:p>
          <a:p>
            <a:r>
              <a:rPr lang="cs-CZ" dirty="0"/>
              <a:t>Pokud </a:t>
            </a:r>
            <a:r>
              <a:rPr lang="cs-CZ" b="1" dirty="0"/>
              <a:t>věří, že porod zvládne</a:t>
            </a:r>
            <a:r>
              <a:rPr lang="cs-CZ" dirty="0"/>
              <a:t>,</a:t>
            </a:r>
            <a:br>
              <a:rPr lang="cs-CZ" dirty="0"/>
            </a:br>
            <a:r>
              <a:rPr lang="cs-CZ" dirty="0"/>
              <a:t>→ tělo reaguje </a:t>
            </a:r>
            <a:r>
              <a:rPr lang="cs-CZ" b="1" dirty="0"/>
              <a:t>uvolněním, lepší spoluprací a menší bolestí</a:t>
            </a:r>
            <a:r>
              <a:rPr lang="cs-CZ" dirty="0"/>
              <a:t>.</a:t>
            </a:r>
          </a:p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>
                <a:solidFill>
                  <a:srgbClr val="FFFF00"/>
                </a:solidFill>
              </a:rPr>
              <a:t> </a:t>
            </a:r>
            <a:r>
              <a:rPr lang="cs-CZ" b="1" i="1" dirty="0">
                <a:solidFill>
                  <a:srgbClr val="FF0000"/>
                </a:solidFill>
              </a:rPr>
              <a:t>Poučení pro PA:</a:t>
            </a:r>
            <a:endParaRPr lang="cs-CZ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Pomoz ženě nastavit realistické, ale pozitivní očekávání.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Strach a představa selhání mohou fyzicky zhoršit průběh porodu.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14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Nadpis 3"/>
          <p:cNvSpPr>
            <a:spLocks noGrp="1"/>
          </p:cNvSpPr>
          <p:nvPr>
            <p:ph type="title"/>
          </p:nvPr>
        </p:nvSpPr>
        <p:spPr>
          <a:xfrm>
            <a:off x="2032002" y="1282701"/>
            <a:ext cx="3822045" cy="4307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/>
              <a:t>Atribuční procesy</a:t>
            </a:r>
          </a:p>
        </p:txBody>
      </p:sp>
      <p:sp>
        <p:nvSpPr>
          <p:cNvPr id="202754" name="Zástupný symbol pro text 4"/>
          <p:cNvSpPr>
            <a:spLocks noGrp="1"/>
          </p:cNvSpPr>
          <p:nvPr>
            <p:ph type="body" idx="1"/>
          </p:nvPr>
        </p:nvSpPr>
        <p:spPr>
          <a:xfrm>
            <a:off x="7389841" y="2876316"/>
            <a:ext cx="3059201" cy="1096899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z="3200" dirty="0">
                <a:solidFill>
                  <a:srgbClr val="FFFFFF"/>
                </a:solidFill>
              </a:rPr>
              <a:t>Vysvětlování příčin chování</a:t>
            </a: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7818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7" name="Nadpis 3"/>
          <p:cNvSpPr>
            <a:spLocks noGrp="1"/>
          </p:cNvSpPr>
          <p:nvPr>
            <p:ph type="title"/>
          </p:nvPr>
        </p:nvSpPr>
        <p:spPr>
          <a:xfrm>
            <a:off x="2032001" y="609600"/>
            <a:ext cx="6447501" cy="1320800"/>
          </a:xfrm>
        </p:spPr>
        <p:txBody>
          <a:bodyPr>
            <a:normAutofit/>
          </a:bodyPr>
          <a:lstStyle/>
          <a:p>
            <a:r>
              <a:rPr lang="cs-CZ"/>
              <a:t>Atribuční procesy</a:t>
            </a:r>
          </a:p>
        </p:txBody>
      </p:sp>
      <p:graphicFrame>
        <p:nvGraphicFramePr>
          <p:cNvPr id="203779" name="Zástupný symbol pro obsah 4">
            <a:extLst>
              <a:ext uri="{FF2B5EF4-FFF2-40B4-BE49-F238E27FC236}">
                <a16:creationId xmlns:a16="http://schemas.microsoft.com/office/drawing/2014/main" id="{1F4B6B04-0DC0-CF95-EA76-292CD92524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4204995"/>
              </p:ext>
            </p:extLst>
          </p:nvPr>
        </p:nvGraphicFramePr>
        <p:xfrm>
          <a:off x="2032397" y="2160589"/>
          <a:ext cx="8861745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35328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Nadpis 1"/>
          <p:cNvSpPr>
            <a:spLocks noGrp="1"/>
          </p:cNvSpPr>
          <p:nvPr>
            <p:ph type="title"/>
          </p:nvPr>
        </p:nvSpPr>
        <p:spPr>
          <a:xfrm>
            <a:off x="2013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cs-CZ" sz="3800"/>
              <a:t>F. Heider – teorie atribuce 1958</a:t>
            </a:r>
          </a:p>
        </p:txBody>
      </p:sp>
      <p:graphicFrame>
        <p:nvGraphicFramePr>
          <p:cNvPr id="204803" name="Zástupný symbol pro obsah 2">
            <a:extLst>
              <a:ext uri="{FF2B5EF4-FFF2-40B4-BE49-F238E27FC236}">
                <a16:creationId xmlns:a16="http://schemas.microsoft.com/office/drawing/2014/main" id="{5B5AFA57-6284-25EC-3F68-F643577B6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688565"/>
              </p:ext>
            </p:extLst>
          </p:nvPr>
        </p:nvGraphicFramePr>
        <p:xfrm>
          <a:off x="4674046" y="825910"/>
          <a:ext cx="6668542" cy="4990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4012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Předmět SP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1" y="1341439"/>
            <a:ext cx="6842125" cy="4700587"/>
          </a:xfrm>
        </p:spPr>
        <p:txBody>
          <a:bodyPr rtlCol="0">
            <a:normAutofit lnSpcReduction="10000"/>
          </a:bodyPr>
          <a:lstStyle/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 algn="ctr">
              <a:buNone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je empirická věda, která se zabývá studiem psychologické stránky mezilidských (sociálních) interakcí. Předmětem sociální psychologie je studium zákonitostí, projevujících se v následujících formách sociálních interakcí: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jedinec–jedinec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(dyadická interakce – například rodič dítě, nadřízený – podřízený, muž – žena),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jedinec–malá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(interakce v malých skupinách – např. rodina, třídní kolektiv, pracovní skupina, tým),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malá skupina–malá skupina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(vztahy mezi jednotlivým týmy v organizaci).</a:t>
            </a:r>
          </a:p>
          <a:p>
            <a:pPr marL="11430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14300" indent="0">
              <a:buNone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Sociální psychologie zkoumá, jak navzájem na sebe působí, jak se ovlivňují, podmiňují. </a:t>
            </a:r>
          </a:p>
          <a:p>
            <a:pPr marL="11430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atribuční chyba </a:t>
            </a:r>
            <a:br>
              <a:rPr lang="cs-CZ" dirty="0"/>
            </a:br>
            <a:r>
              <a:rPr lang="en-US" dirty="0"/>
              <a:t>Edward E. Jones a Richard E. Nisbett (1971)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24C498-6CA4-F99A-50EB-65697AE42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2160589"/>
            <a:ext cx="7490792" cy="38814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Popisuje rozdíl mezi tím</a:t>
            </a:r>
          </a:p>
          <a:p>
            <a:r>
              <a:rPr lang="cs-CZ" dirty="0"/>
              <a:t>jak </a:t>
            </a:r>
            <a:r>
              <a:rPr lang="cs-CZ" b="1" dirty="0"/>
              <a:t>lidé vysvětlují své vlastní chování (situačně)</a:t>
            </a:r>
            <a:endParaRPr lang="cs-CZ" dirty="0"/>
          </a:p>
          <a:p>
            <a:r>
              <a:rPr lang="cs-CZ" dirty="0"/>
              <a:t>a jak </a:t>
            </a:r>
            <a:r>
              <a:rPr lang="cs-CZ" b="1" dirty="0"/>
              <a:t>vysvětlují chování druhých (osobnostně, dispozičně)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chemeClr val="tx2"/>
                </a:solidFill>
              </a:rPr>
              <a:t>Příklad: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2"/>
                </a:solidFill>
              </a:rPr>
              <a:t>Porodní asistentka zvýší hlas na kolegyni během hektické situace.</a:t>
            </a:r>
            <a:br>
              <a:rPr lang="cs-CZ" sz="1600" dirty="0">
                <a:solidFill>
                  <a:schemeClr val="tx2"/>
                </a:solidFill>
              </a:rPr>
            </a:br>
            <a:r>
              <a:rPr lang="cs-CZ" sz="1600" dirty="0">
                <a:solidFill>
                  <a:schemeClr val="tx2"/>
                </a:solidFill>
              </a:rPr>
              <a:t>O chvíli později slyší, jak kolegyně zvýší hlas na studentku.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2"/>
                </a:solidFill>
              </a:rPr>
              <a:t> </a:t>
            </a:r>
            <a:r>
              <a:rPr lang="cs-CZ" sz="1600" b="1" dirty="0">
                <a:solidFill>
                  <a:schemeClr val="tx2"/>
                </a:solidFill>
              </a:rPr>
              <a:t>O sobě (herec):</a:t>
            </a:r>
            <a:br>
              <a:rPr lang="cs-CZ" sz="1600" dirty="0">
                <a:solidFill>
                  <a:schemeClr val="tx2"/>
                </a:solidFill>
              </a:rPr>
            </a:br>
            <a:r>
              <a:rPr lang="cs-CZ" sz="1600" dirty="0">
                <a:solidFill>
                  <a:schemeClr val="tx2"/>
                </a:solidFill>
              </a:rPr>
              <a:t>„Zvýšila jsem hlas, protože byl zmatek a šlo o bezpečnost.“</a:t>
            </a:r>
            <a:br>
              <a:rPr lang="cs-CZ" sz="1600" dirty="0">
                <a:solidFill>
                  <a:schemeClr val="tx2"/>
                </a:solidFill>
              </a:rPr>
            </a:br>
            <a:r>
              <a:rPr lang="cs-CZ" sz="1600" dirty="0">
                <a:solidFill>
                  <a:schemeClr val="tx2"/>
                </a:solidFill>
              </a:rPr>
              <a:t>→ </a:t>
            </a:r>
            <a:r>
              <a:rPr lang="cs-CZ" sz="1600" b="1" dirty="0">
                <a:solidFill>
                  <a:schemeClr val="tx2"/>
                </a:solidFill>
              </a:rPr>
              <a:t>vnější (situační) příčina</a:t>
            </a:r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600" b="1" dirty="0">
                <a:solidFill>
                  <a:schemeClr val="tx2"/>
                </a:solidFill>
              </a:rPr>
              <a:t>O kolegyni (pozorovatel):</a:t>
            </a:r>
            <a:br>
              <a:rPr lang="cs-CZ" sz="1600" dirty="0">
                <a:solidFill>
                  <a:schemeClr val="tx2"/>
                </a:solidFill>
              </a:rPr>
            </a:br>
            <a:r>
              <a:rPr lang="cs-CZ" sz="1600" dirty="0">
                <a:solidFill>
                  <a:schemeClr val="tx2"/>
                </a:solidFill>
              </a:rPr>
              <a:t>„Je protivná a neumí jednat klidně.“</a:t>
            </a:r>
            <a:br>
              <a:rPr lang="cs-CZ" sz="1600" dirty="0">
                <a:solidFill>
                  <a:schemeClr val="tx2"/>
                </a:solidFill>
              </a:rPr>
            </a:br>
            <a:r>
              <a:rPr lang="cs-CZ" sz="1600" dirty="0">
                <a:solidFill>
                  <a:schemeClr val="tx2"/>
                </a:solidFill>
              </a:rPr>
              <a:t>→ </a:t>
            </a:r>
            <a:r>
              <a:rPr lang="cs-CZ" sz="1600" b="1" dirty="0">
                <a:solidFill>
                  <a:schemeClr val="tx2"/>
                </a:solidFill>
              </a:rPr>
              <a:t>vnitřní (osobnostní) příčina</a:t>
            </a:r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06534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49" name="Nadpis 3"/>
          <p:cNvSpPr>
            <a:spLocks noGrp="1"/>
          </p:cNvSpPr>
          <p:nvPr>
            <p:ph type="title"/>
          </p:nvPr>
        </p:nvSpPr>
        <p:spPr>
          <a:xfrm>
            <a:off x="2133601" y="2700338"/>
            <a:ext cx="6348413" cy="1827212"/>
          </a:xfrm>
        </p:spPr>
        <p:txBody>
          <a:bodyPr/>
          <a:lstStyle/>
          <a:p>
            <a:r>
              <a:rPr lang="cs-CZ"/>
              <a:t>Postoje</a:t>
            </a:r>
          </a:p>
        </p:txBody>
      </p:sp>
      <p:sp>
        <p:nvSpPr>
          <p:cNvPr id="206850" name="Zástupný symbol pro text 4"/>
          <p:cNvSpPr>
            <a:spLocks noGrp="1"/>
          </p:cNvSpPr>
          <p:nvPr>
            <p:ph type="body" idx="1"/>
          </p:nvPr>
        </p:nvSpPr>
        <p:spPr>
          <a:xfrm>
            <a:off x="2133601" y="4527551"/>
            <a:ext cx="6348413" cy="860425"/>
          </a:xfrm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16993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Nadpis 1"/>
          <p:cNvSpPr>
            <a:spLocks noGrp="1"/>
          </p:cNvSpPr>
          <p:nvPr>
            <p:ph type="title"/>
          </p:nvPr>
        </p:nvSpPr>
        <p:spPr>
          <a:xfrm>
            <a:off x="2032001" y="609600"/>
            <a:ext cx="6447501" cy="1320800"/>
          </a:xfrm>
        </p:spPr>
        <p:txBody>
          <a:bodyPr>
            <a:normAutofit/>
          </a:bodyPr>
          <a:lstStyle/>
          <a:p>
            <a:r>
              <a:rPr lang="cs-CZ"/>
              <a:t>Definice postoje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032001" y="2160590"/>
            <a:ext cx="6447501" cy="3880773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/>
              <a:t>ústřední pojem sociální psychologie</a:t>
            </a:r>
          </a:p>
          <a:p>
            <a:pPr>
              <a:buFont typeface="Wingdings 3" charset="2"/>
              <a:buChar char=""/>
              <a:defRPr/>
            </a:pPr>
            <a:r>
              <a:rPr lang="cs-CZ"/>
              <a:t>přetrvávající </a:t>
            </a:r>
            <a:r>
              <a:rPr lang="cs-CZ" b="1"/>
              <a:t>získané dispozice </a:t>
            </a:r>
            <a:r>
              <a:rPr lang="cs-CZ"/>
              <a:t>k určitému hodnocení a z toho vyplývajícímu specifickému způsobu chování v různých situacích, resp. ve vztahu k nějakým objektům.</a:t>
            </a:r>
          </a:p>
          <a:p>
            <a:pPr>
              <a:buFont typeface="Wingdings 3" charset="2"/>
              <a:buChar char=""/>
              <a:defRPr/>
            </a:pPr>
            <a:r>
              <a:rPr lang="cs-CZ"/>
              <a:t>Postojem rozumíme především </a:t>
            </a:r>
            <a:r>
              <a:rPr lang="cs-CZ" b="1"/>
              <a:t>připravenost reagovat </a:t>
            </a:r>
            <a:r>
              <a:rPr lang="cs-CZ"/>
              <a:t>určitými pocity, představami a způsoby chování na určité osoby, skupiny, objekty, situace, způsoby chování, předměty a názory. </a:t>
            </a:r>
          </a:p>
          <a:p>
            <a:pPr>
              <a:buFont typeface="Wingdings 3" charset="2"/>
              <a:buChar char=""/>
              <a:defRPr/>
            </a:pPr>
            <a:r>
              <a:rPr lang="cs-CZ" b="1"/>
              <a:t>Tendence k  jednání „pro“ nebo „proti</a:t>
            </a:r>
            <a:r>
              <a:rPr lang="cs-CZ"/>
              <a:t>“, a to vzhledem k předmětu postoje. </a:t>
            </a:r>
          </a:p>
          <a:p>
            <a:pPr>
              <a:buFont typeface="Wingdings 3" charset="2"/>
              <a:buChar char=""/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7834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Nadpis 1"/>
          <p:cNvSpPr>
            <a:spLocks noGrp="1"/>
          </p:cNvSpPr>
          <p:nvPr>
            <p:ph type="title"/>
          </p:nvPr>
        </p:nvSpPr>
        <p:spPr>
          <a:xfrm>
            <a:off x="2013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cs-CZ" sz="3800"/>
              <a:t>Vznik postojů</a:t>
            </a:r>
          </a:p>
        </p:txBody>
      </p:sp>
      <p:graphicFrame>
        <p:nvGraphicFramePr>
          <p:cNvPr id="208899" name="Zástupný symbol pro obsah 2">
            <a:extLst>
              <a:ext uri="{FF2B5EF4-FFF2-40B4-BE49-F238E27FC236}">
                <a16:creationId xmlns:a16="http://schemas.microsoft.com/office/drawing/2014/main" id="{3ED947E6-A250-DB6C-C7AA-6B6B78985C8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81636" y="944564"/>
          <a:ext cx="4992577" cy="4921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1831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/>
              <a:t>Funkce postojů</a:t>
            </a:r>
            <a:br>
              <a:rPr lang="cs-CZ"/>
            </a:b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slouží ke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snadnější orientaci ve světě 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Umožňují snáze kategorizovat informace, které člověk získává a dát jim určitý význam.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</a:t>
            </a:r>
            <a:r>
              <a:rPr lang="cs-CZ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dodávají jistoty 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 řešení různých problémů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Mnohé postoje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slouží k regulaci chování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mohou mít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ochrannou funkci </a:t>
            </a: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Postoje mohou sloužit jako </a:t>
            </a:r>
            <a:r>
              <a:rPr lang="cs-CZ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obrana před nepříjemnými pocity</a:t>
            </a: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před nejistotou i ztrátou sebeúcty. </a:t>
            </a:r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6901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Nadpis 1"/>
          <p:cNvSpPr>
            <a:spLocks noGrp="1"/>
          </p:cNvSpPr>
          <p:nvPr>
            <p:ph type="title"/>
          </p:nvPr>
        </p:nvSpPr>
        <p:spPr>
          <a:xfrm>
            <a:off x="2524127" y="609600"/>
            <a:ext cx="6447501" cy="1320800"/>
          </a:xfrm>
        </p:spPr>
        <p:txBody>
          <a:bodyPr>
            <a:normAutofit/>
          </a:bodyPr>
          <a:lstStyle/>
          <a:p>
            <a:r>
              <a:rPr lang="cs-CZ" b="1"/>
              <a:t>Charakteristika postojů</a:t>
            </a:r>
            <a:br>
              <a:rPr lang="cs-CZ"/>
            </a:b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24127" y="2160590"/>
            <a:ext cx="6447501" cy="3880773"/>
          </a:xfrm>
        </p:spPr>
        <p:txBody>
          <a:bodyPr rtlCol="0">
            <a:normAutofit/>
          </a:bodyPr>
          <a:lstStyle/>
          <a:p>
            <a:pPr lvl="1">
              <a:buFont typeface="Wingdings" pitchFamily="2" charset="2"/>
              <a:buChar char="§"/>
              <a:defRPr/>
            </a:pPr>
            <a:r>
              <a:rPr lang="cs-CZ"/>
              <a:t>Vysoká odolnost vůči změně - rigidita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/>
              <a:t>Komplexita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/>
              <a:t>Konzistentnost a konsonance  (jinak KD a snaha o sjednocení)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/>
              <a:t> </a:t>
            </a:r>
            <a:r>
              <a:rPr lang="cs-CZ" err="1"/>
              <a:t>Interkonexe</a:t>
            </a:r>
            <a:r>
              <a:rPr lang="cs-CZ"/>
              <a:t> (vzájemná spojitost, asociace mezi postoji)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/>
              <a:t> Afektivní složka</a:t>
            </a:r>
          </a:p>
          <a:p>
            <a:pPr marL="457200" lvl="1" indent="0">
              <a:buNone/>
              <a:defRPr/>
            </a:pPr>
            <a:endParaRPr lang="cs-CZ" b="1"/>
          </a:p>
          <a:p>
            <a:pPr marL="109728" indent="0">
              <a:buNone/>
              <a:defRPr/>
            </a:pPr>
            <a:r>
              <a:rPr lang="cs-CZ"/>
              <a:t>Postoje úzce souvisejí s </a:t>
            </a:r>
            <a:r>
              <a:rPr lang="cs-CZ" u="sng"/>
              <a:t>hodnotovou orientací </a:t>
            </a:r>
            <a:r>
              <a:rPr lang="cs-CZ"/>
              <a:t>jedince a ta je součástí </a:t>
            </a:r>
            <a:r>
              <a:rPr lang="cs-CZ" u="sng"/>
              <a:t>hodnotové orientace kultury</a:t>
            </a:r>
            <a:r>
              <a:rPr lang="cs-CZ"/>
              <a:t>….</a:t>
            </a:r>
          </a:p>
          <a:p>
            <a:pPr>
              <a:buFont typeface="Wingdings 3" charset="2"/>
              <a:buChar char=""/>
              <a:defRPr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08485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Nadpis 1"/>
          <p:cNvSpPr>
            <a:spLocks noGrp="1"/>
          </p:cNvSpPr>
          <p:nvPr>
            <p:ph type="title"/>
          </p:nvPr>
        </p:nvSpPr>
        <p:spPr>
          <a:xfrm>
            <a:off x="2032001" y="609600"/>
            <a:ext cx="2882531" cy="5545667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chemeClr val="tx1">
                    <a:lumMod val="85000"/>
                    <a:lumOff val="15000"/>
                  </a:schemeClr>
                </a:solidFill>
              </a:rPr>
              <a:t>Postojové změny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32662" y="1111206"/>
            <a:ext cx="6020743" cy="5545667"/>
          </a:xfrm>
        </p:spPr>
        <p:txBody>
          <a:bodyPr rtlCol="0" anchor="ctr">
            <a:normAutofit/>
          </a:bodyPr>
          <a:lstStyle/>
          <a:p>
            <a:pPr>
              <a:buNone/>
              <a:defRPr/>
            </a:pPr>
            <a:r>
              <a:rPr lang="cs-CZ" b="1" dirty="0"/>
              <a:t>Činitelé změn postojů:</a:t>
            </a:r>
          </a:p>
          <a:p>
            <a:pPr>
              <a:buNone/>
              <a:defRPr/>
            </a:pPr>
            <a:endParaRPr lang="cs-CZ" b="1" dirty="0"/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1800" dirty="0"/>
              <a:t>Prostředí: například změna kultury  - změna postoje.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1800" dirty="0"/>
              <a:t>Traumatické zkušenosti: zneužitá žena může změnit svůj postoj k mužům.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1800" dirty="0"/>
              <a:t>Protikladné osobní zkušenosti – pozitivní zkušenosti s učiteli, politiky, menšinami apod. 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1800" dirty="0"/>
              <a:t>Zrání osobnosti a zkušenosti – krystalizace postojů</a:t>
            </a:r>
          </a:p>
          <a:p>
            <a:pPr lvl="3">
              <a:buClr>
                <a:schemeClr val="accent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cs-CZ" sz="1800" dirty="0"/>
              <a:t>Korektivní zážitek</a:t>
            </a:r>
          </a:p>
          <a:p>
            <a:pPr>
              <a:buFont typeface="Wingdings 3" charset="2"/>
              <a:buChar char=""/>
              <a:defRPr/>
            </a:pPr>
            <a:endParaRPr lang="cs-CZ" dirty="0"/>
          </a:p>
          <a:p>
            <a:pPr>
              <a:buFont typeface="Wingdings 3" charset="2"/>
              <a:buChar char="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91478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cs-CZ" b="1" dirty="0"/>
              <a:t>Teorie kognitivní disonance</a:t>
            </a:r>
            <a:br>
              <a:rPr lang="cs-CZ" b="1" dirty="0"/>
            </a:br>
            <a:r>
              <a:rPr lang="cs-CZ" dirty="0"/>
              <a:t>L. </a:t>
            </a:r>
            <a:r>
              <a:rPr lang="cs-CZ" dirty="0" err="1"/>
              <a:t>Festinger</a:t>
            </a:r>
            <a:r>
              <a:rPr lang="cs-CZ" dirty="0"/>
              <a:t>, 1957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33600" y="1930401"/>
            <a:ext cx="8426896" cy="4111625"/>
          </a:xfrm>
        </p:spPr>
        <p:txBody>
          <a:bodyPr rtlCol="0">
            <a:normAutofit fontScale="92500" lnSpcReduction="10000"/>
          </a:bodyPr>
          <a:lstStyle/>
          <a:p>
            <a:r>
              <a:rPr lang="cs-CZ" b="1" dirty="0"/>
              <a:t>Kognitivní disonance</a:t>
            </a:r>
            <a:r>
              <a:rPr lang="cs-CZ" dirty="0"/>
              <a:t> = </a:t>
            </a:r>
            <a:r>
              <a:rPr lang="cs-CZ" b="1" dirty="0"/>
              <a:t>vnitřní napětí nebo nepohodlí</a:t>
            </a:r>
            <a:r>
              <a:rPr lang="cs-CZ" dirty="0"/>
              <a:t>, které cítíme, když </a:t>
            </a:r>
            <a:r>
              <a:rPr lang="cs-CZ" b="1" dirty="0"/>
              <a:t>naše myšlenky, postoje nebo chování nejsou v souladu</a:t>
            </a:r>
            <a:r>
              <a:rPr lang="cs-CZ" dirty="0"/>
              <a:t>.</a:t>
            </a:r>
          </a:p>
          <a:p>
            <a:pPr marL="0" indent="0" algn="ctr">
              <a:buNone/>
            </a:pPr>
            <a:r>
              <a:rPr lang="cs-CZ" b="1" dirty="0">
                <a:solidFill>
                  <a:srgbClr val="FFFF00"/>
                </a:solidFill>
              </a:rPr>
              <a:t>„</a:t>
            </a:r>
            <a:r>
              <a:rPr lang="cs-CZ" b="1" dirty="0">
                <a:solidFill>
                  <a:srgbClr val="FF0000"/>
                </a:solidFill>
              </a:rPr>
              <a:t>Vím, co bych měla dělat – ale dělám něco jiného.“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nebo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„Věřím v určité hodnoty – ale situace mě nutí jednat proti nim.“</a:t>
            </a:r>
          </a:p>
          <a:p>
            <a:r>
              <a:rPr lang="cs-CZ" dirty="0"/>
              <a:t>Tento rozpor vytváří </a:t>
            </a:r>
            <a:r>
              <a:rPr lang="cs-CZ" b="1" dirty="0"/>
              <a:t>psychické napětí</a:t>
            </a:r>
            <a:r>
              <a:rPr lang="cs-CZ" dirty="0"/>
              <a:t>, které se člověk snaží </a:t>
            </a:r>
            <a:r>
              <a:rPr lang="cs-CZ" b="1" dirty="0"/>
              <a:t>snížit</a:t>
            </a:r>
            <a:r>
              <a:rPr lang="cs-CZ" dirty="0"/>
              <a:t> tím, že změní své </a:t>
            </a:r>
            <a:r>
              <a:rPr lang="cs-CZ" b="1" dirty="0"/>
              <a:t>chování</a:t>
            </a:r>
            <a:r>
              <a:rPr lang="cs-CZ" dirty="0"/>
              <a:t> („příště to udělám jinak“), nebo změní své </a:t>
            </a:r>
            <a:r>
              <a:rPr lang="cs-CZ" b="1" dirty="0"/>
              <a:t>myšlení/postoj</a:t>
            </a:r>
            <a:r>
              <a:rPr lang="cs-CZ" dirty="0"/>
              <a:t>, aby to dávalo smysl („ono to vlastně nešlo jinak“).</a:t>
            </a:r>
          </a:p>
          <a:p>
            <a:pPr>
              <a:buFont typeface="Wingdings 3" charset="2"/>
              <a:buChar char=""/>
              <a:defRPr/>
            </a:pPr>
            <a:r>
              <a:rPr lang="cs-CZ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Disonance je nepříjemná a je snaha ji redukovat</a:t>
            </a:r>
            <a:endParaRPr lang="cs-CZ" dirty="0"/>
          </a:p>
          <a:p>
            <a:r>
              <a:rPr lang="cs-CZ" dirty="0"/>
              <a:t>Disonance často vzniká mezi </a:t>
            </a:r>
            <a:r>
              <a:rPr lang="cs-CZ" b="1" dirty="0"/>
              <a:t>profesní etikou</a:t>
            </a:r>
            <a:r>
              <a:rPr lang="cs-CZ" dirty="0"/>
              <a:t> a </a:t>
            </a:r>
            <a:r>
              <a:rPr lang="cs-CZ" b="1" dirty="0"/>
              <a:t>realitou systému</a:t>
            </a:r>
            <a:r>
              <a:rPr lang="cs-CZ" dirty="0"/>
              <a:t>.</a:t>
            </a:r>
          </a:p>
          <a:p>
            <a:r>
              <a:rPr lang="cs-CZ" dirty="0"/>
              <a:t>Krátkodobě může motivovat ke změně, ale dlouhodobě, pokud se neřeší, vede k </a:t>
            </a:r>
            <a:r>
              <a:rPr lang="cs-CZ" b="1" dirty="0"/>
              <a:t>vyhoření nebo cynismu</a:t>
            </a:r>
            <a:r>
              <a:rPr lang="cs-CZ" dirty="0"/>
              <a:t>.</a:t>
            </a:r>
          </a:p>
          <a:p>
            <a:r>
              <a:rPr lang="cs-CZ" dirty="0"/>
              <a:t>Pomáhá </a:t>
            </a:r>
            <a:r>
              <a:rPr lang="cs-CZ" b="1" dirty="0"/>
              <a:t>otevřená komunikace v týmu, supervize, sebereflexe.</a:t>
            </a:r>
            <a:endParaRPr lang="cs-CZ" dirty="0"/>
          </a:p>
          <a:p>
            <a:pPr>
              <a:buFont typeface="Wingdings 3" charset="2"/>
              <a:buChar char=""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cs-CZ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7360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6F2485-3B2E-78C6-A368-70C2B402F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kognitivní disonance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71C914-2D29-C2B7-378D-30C57B0D4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Porodní asistentka a respektující péče</a:t>
            </a:r>
          </a:p>
          <a:p>
            <a:pPr marL="0" indent="0">
              <a:buNone/>
            </a:pPr>
            <a:r>
              <a:rPr lang="cs-CZ" dirty="0"/>
              <a:t>PA věří, že rodička má právo rozhodovat o svém porodu.</a:t>
            </a:r>
            <a:br>
              <a:rPr lang="cs-CZ" dirty="0"/>
            </a:br>
            <a:r>
              <a:rPr lang="cs-CZ" dirty="0"/>
              <a:t>Během služby ale lékař rozhodne bez jejího souhlasu a PA mlčí, i když s tím nesouhlasí.</a:t>
            </a:r>
          </a:p>
          <a:p>
            <a:pPr marL="0" indent="0">
              <a:buNone/>
            </a:pPr>
            <a:r>
              <a:rPr lang="cs-CZ" b="1" dirty="0"/>
              <a:t>Rozpor (disonance):</a:t>
            </a:r>
            <a:br>
              <a:rPr lang="cs-CZ" dirty="0"/>
            </a:br>
            <a:r>
              <a:rPr lang="cs-CZ" dirty="0"/>
              <a:t>„Chci hájit práva rodičky“ × „Nezasáhla jsem.“</a:t>
            </a:r>
          </a:p>
          <a:p>
            <a:pPr marL="0" indent="0">
              <a:buNone/>
            </a:pPr>
            <a:r>
              <a:rPr lang="cs-CZ" b="1" dirty="0"/>
              <a:t>Pocit:</a:t>
            </a:r>
            <a:r>
              <a:rPr lang="cs-CZ" dirty="0"/>
              <a:t> napětí, vina, racionalizace („Neměla jsem prostor, bylo to nutné.“)</a:t>
            </a:r>
          </a:p>
          <a:p>
            <a:pPr marL="0" indent="0">
              <a:buNone/>
            </a:pPr>
            <a:r>
              <a:rPr lang="cs-CZ" b="1" dirty="0"/>
              <a:t>Zmenšení disonance:</a:t>
            </a:r>
            <a:endParaRPr lang="cs-CZ" dirty="0"/>
          </a:p>
          <a:p>
            <a:pPr lvl="1"/>
            <a:r>
              <a:rPr lang="cs-CZ" dirty="0"/>
              <a:t>buď změním chování → příště se ozvu,</a:t>
            </a:r>
          </a:p>
          <a:p>
            <a:pPr lvl="1"/>
            <a:r>
              <a:rPr lang="cs-CZ" dirty="0"/>
              <a:t>nebo změním postoj → „Rodička by stejně neporozuměla.“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274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1D7E8E-8630-CE11-C27A-E8359E5C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8426896" cy="1320800"/>
          </a:xfrm>
        </p:spPr>
        <p:txBody>
          <a:bodyPr/>
          <a:lstStyle/>
          <a:p>
            <a:r>
              <a:rPr lang="cs-CZ" dirty="0"/>
              <a:t>Hlavní témata sociální psychologie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18A978-B0A8-3347-5A28-2CF10A116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498114"/>
            <a:ext cx="8282880" cy="5089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1. Sociální percepce a poznávání druhých</a:t>
            </a:r>
          </a:p>
          <a:p>
            <a:pPr lvl="1"/>
            <a:r>
              <a:rPr lang="cs-CZ" b="1" dirty="0"/>
              <a:t>Jak vnímáme a posuzujeme lidi kolem sebe.</a:t>
            </a:r>
            <a:endParaRPr lang="cs-CZ" dirty="0"/>
          </a:p>
          <a:p>
            <a:pPr marL="0" indent="0">
              <a:buNone/>
            </a:pPr>
            <a:r>
              <a:rPr lang="cs-CZ" sz="1400" b="1" dirty="0"/>
              <a:t>Klíčové pojmy:</a:t>
            </a:r>
            <a:r>
              <a:rPr lang="cs-CZ" sz="1400" dirty="0"/>
              <a:t> </a:t>
            </a:r>
            <a:r>
              <a:rPr lang="cs-CZ" sz="1400" dirty="0" err="1"/>
              <a:t>atribuce</a:t>
            </a:r>
            <a:r>
              <a:rPr lang="cs-CZ" sz="1400" dirty="0"/>
              <a:t> (vysvětlování příčin chování), stereotypy, předsudky, kognitivní      zkreslení, halo efekt, implicitní </a:t>
            </a:r>
            <a:r>
              <a:rPr lang="cs-CZ" sz="1400" dirty="0" err="1"/>
              <a:t>bias</a:t>
            </a:r>
            <a:r>
              <a:rPr lang="cs-CZ" sz="1400" dirty="0"/>
              <a:t>. stereotypy, stigma a diskriminace</a:t>
            </a:r>
          </a:p>
          <a:p>
            <a:pPr marL="0" indent="0">
              <a:buNone/>
            </a:pPr>
            <a:r>
              <a:rPr lang="cs-CZ" b="1" dirty="0"/>
              <a:t>2. Sociální vliv</a:t>
            </a:r>
          </a:p>
          <a:p>
            <a:pPr lvl="1"/>
            <a:r>
              <a:rPr lang="cs-CZ" b="1" dirty="0"/>
              <a:t>Jak lidé ovlivňují chování a postoje druhých.</a:t>
            </a:r>
            <a:endParaRPr lang="cs-CZ" dirty="0"/>
          </a:p>
          <a:p>
            <a:pPr marL="0" indent="0">
              <a:buNone/>
            </a:pPr>
            <a:r>
              <a:rPr lang="cs-CZ" sz="1400" b="1" dirty="0"/>
              <a:t>Klíčové pojmy:</a:t>
            </a:r>
            <a:r>
              <a:rPr lang="cs-CZ" sz="1400" dirty="0"/>
              <a:t> konformita (přizpůsobení skupině), poslušnost autoritě, přesvědčování, poddajnost. </a:t>
            </a:r>
            <a:r>
              <a:rPr lang="cs-CZ" sz="1400" b="1" dirty="0"/>
              <a:t>Experimenty:</a:t>
            </a:r>
            <a:r>
              <a:rPr lang="cs-CZ" sz="1400" dirty="0"/>
              <a:t> </a:t>
            </a:r>
            <a:r>
              <a:rPr lang="cs-CZ" sz="1400" dirty="0" err="1"/>
              <a:t>Asch</a:t>
            </a:r>
            <a:r>
              <a:rPr lang="cs-CZ" sz="1400" dirty="0"/>
              <a:t>, </a:t>
            </a:r>
            <a:r>
              <a:rPr lang="cs-CZ" sz="1400" dirty="0" err="1"/>
              <a:t>Milgram</a:t>
            </a:r>
            <a:r>
              <a:rPr lang="cs-CZ" sz="1400" dirty="0"/>
              <a:t>, </a:t>
            </a:r>
            <a:r>
              <a:rPr lang="cs-CZ" sz="1400" dirty="0" err="1"/>
              <a:t>Zimbardo</a:t>
            </a:r>
            <a:r>
              <a:rPr lang="cs-CZ" sz="1400" dirty="0"/>
              <a:t>.</a:t>
            </a:r>
          </a:p>
          <a:p>
            <a:pPr marL="0" indent="0">
              <a:buNone/>
            </a:pPr>
            <a:r>
              <a:rPr lang="cs-CZ" b="1" dirty="0"/>
              <a:t>3. Komunikace a mezilidské vztahy</a:t>
            </a:r>
          </a:p>
          <a:p>
            <a:pPr lvl="1"/>
            <a:r>
              <a:rPr lang="cs-CZ" b="1" dirty="0"/>
              <a:t>Jak sdílíme informace, emoce a významy.</a:t>
            </a:r>
            <a:endParaRPr lang="cs-CZ" dirty="0"/>
          </a:p>
          <a:p>
            <a:pPr marL="0" indent="0">
              <a:buNone/>
            </a:pPr>
            <a:r>
              <a:rPr lang="cs-CZ" sz="1400" dirty="0"/>
              <a:t>Klíčové pojmy: Verbální i neverbální složka, empatie, aktivní naslouchání, zpětná vazba, asertivita.</a:t>
            </a:r>
          </a:p>
          <a:p>
            <a:pPr marL="0" indent="0">
              <a:buNone/>
            </a:pPr>
            <a:r>
              <a:rPr lang="cs-CZ" b="1" dirty="0"/>
              <a:t>4. Postoje a jejich změna</a:t>
            </a:r>
          </a:p>
          <a:p>
            <a:pPr lvl="1"/>
            <a:r>
              <a:rPr lang="cs-CZ" b="1" dirty="0"/>
              <a:t>Jak se tvoří a mění postoje (názory, přesvědčení). </a:t>
            </a:r>
          </a:p>
          <a:p>
            <a:pPr marL="0" indent="0">
              <a:buNone/>
            </a:pPr>
            <a:r>
              <a:rPr lang="cs-CZ" sz="1400" b="1" dirty="0"/>
              <a:t>Klíčové pojmy: postoje,</a:t>
            </a:r>
            <a:r>
              <a:rPr lang="cs-CZ" sz="1400" dirty="0"/>
              <a:t> přesvědčování, kognitivní disonance (</a:t>
            </a:r>
            <a:r>
              <a:rPr lang="cs-CZ" sz="1400" dirty="0" err="1"/>
              <a:t>Festinger</a:t>
            </a:r>
            <a:r>
              <a:rPr lang="cs-CZ" sz="1400" dirty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881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7C1E98-340C-F71F-AA7F-AE16517493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860938-D22A-976E-C39D-76AD52162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609600"/>
            <a:ext cx="8426896" cy="1320800"/>
          </a:xfrm>
        </p:spPr>
        <p:txBody>
          <a:bodyPr/>
          <a:lstStyle/>
          <a:p>
            <a:r>
              <a:rPr lang="cs-CZ" dirty="0"/>
              <a:t>Hlavní témata sociální psychologie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FD209-F76D-43A5-D4FE-E5DE82567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488282"/>
            <a:ext cx="8282880" cy="3881437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5. Skupiny a skupinové procesy</a:t>
            </a:r>
          </a:p>
          <a:p>
            <a:pPr lvl="1"/>
            <a:r>
              <a:rPr lang="cs-CZ" b="1" dirty="0"/>
              <a:t>Jak se lidé chovají v týmech a skupinách.</a:t>
            </a:r>
            <a:endParaRPr lang="cs-CZ" dirty="0"/>
          </a:p>
          <a:p>
            <a:pPr marL="0" indent="0">
              <a:buNone/>
            </a:pPr>
            <a:r>
              <a:rPr lang="cs-CZ" sz="1400" dirty="0"/>
              <a:t>Klíčové pojmy: socializace, role, status, normy, koheze, skupinové myšlení (</a:t>
            </a:r>
            <a:r>
              <a:rPr lang="cs-CZ" sz="1400" i="1" dirty="0" err="1"/>
              <a:t>groupthink</a:t>
            </a:r>
            <a:r>
              <a:rPr lang="cs-CZ" sz="1400" dirty="0"/>
              <a:t>), konflikty.</a:t>
            </a:r>
          </a:p>
          <a:p>
            <a:pPr marL="0" indent="0">
              <a:buNone/>
            </a:pPr>
            <a:r>
              <a:rPr lang="cs-CZ" b="1" dirty="0"/>
              <a:t>6. Sociální interakce a vztahy</a:t>
            </a:r>
          </a:p>
          <a:p>
            <a:pPr lvl="1"/>
            <a:r>
              <a:rPr lang="cs-CZ" b="1" dirty="0"/>
              <a:t>Jak vznikají, udržují a zanikají vztahy.</a:t>
            </a:r>
            <a:endParaRPr lang="cs-CZ" dirty="0"/>
          </a:p>
          <a:p>
            <a:pPr marL="0" indent="0">
              <a:buNone/>
            </a:pPr>
            <a:r>
              <a:rPr lang="cs-CZ" sz="1400" dirty="0"/>
              <a:t>Klíčové pojmy: Přitažlivost, důvěra, reciprocita, konflikty, spolupráce, agrese, altruismus.</a:t>
            </a:r>
          </a:p>
          <a:p>
            <a:pPr marL="0" indent="0">
              <a:buNone/>
            </a:pPr>
            <a:r>
              <a:rPr lang="cs-CZ" b="1" dirty="0"/>
              <a:t>7. Pro-sociální a etické chování</a:t>
            </a:r>
          </a:p>
          <a:p>
            <a:pPr lvl="1"/>
            <a:r>
              <a:rPr lang="cs-CZ" b="1" dirty="0"/>
              <a:t>Kdy pomáháme a kdy naopak ne a proč</a:t>
            </a:r>
          </a:p>
          <a:p>
            <a:pPr marL="0" indent="0">
              <a:buNone/>
            </a:pPr>
            <a:r>
              <a:rPr lang="cs-CZ" sz="1400" dirty="0"/>
              <a:t>Klíčová slova: Pomoc, empatie, spolupráce, morální rozhodování.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2232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95EC89CC-C3E8-5D27-3829-34D8E5487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752" y="1265315"/>
            <a:ext cx="4253042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600" dirty="0" err="1"/>
              <a:t>Socializace</a:t>
            </a:r>
            <a:r>
              <a:rPr lang="cs-CZ" sz="4600" dirty="0"/>
              <a:t> jedince</a:t>
            </a:r>
            <a:endParaRPr lang="en-US" sz="4600" dirty="0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D54DE08-1367-25C4-3285-5AEF15EB28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4753" y="4514446"/>
            <a:ext cx="3224749" cy="87104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8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9" name="Graphic 8" descr="Onboarding">
            <a:extLst>
              <a:ext uri="{FF2B5EF4-FFF2-40B4-BE49-F238E27FC236}">
                <a16:creationId xmlns:a16="http://schemas.microsoft.com/office/drawing/2014/main" id="{73A0B689-4762-AE96-8FAC-D3869982CE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90454" y="2020851"/>
            <a:ext cx="2824269" cy="2824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76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Zástupný symbol pro obsah 1"/>
          <p:cNvSpPr>
            <a:spLocks noGrp="1"/>
          </p:cNvSpPr>
          <p:nvPr>
            <p:ph idx="1"/>
          </p:nvPr>
        </p:nvSpPr>
        <p:spPr>
          <a:xfrm>
            <a:off x="2133601" y="1628775"/>
            <a:ext cx="8642554" cy="4413250"/>
          </a:xfrm>
        </p:spPr>
        <p:txBody>
          <a:bodyPr/>
          <a:lstStyle/>
          <a:p>
            <a:r>
              <a:rPr lang="cs-CZ" b="1" dirty="0"/>
              <a:t>Základní</a:t>
            </a:r>
            <a:r>
              <a:rPr lang="cs-CZ" dirty="0"/>
              <a:t> kategorie sociální psychologie </a:t>
            </a:r>
          </a:p>
          <a:p>
            <a:r>
              <a:rPr lang="cs-CZ" dirty="0"/>
              <a:t>Je </a:t>
            </a:r>
            <a:r>
              <a:rPr lang="cs-CZ" b="1" dirty="0"/>
              <a:t>ontogenetický</a:t>
            </a:r>
            <a:r>
              <a:rPr lang="cs-CZ" dirty="0"/>
              <a:t> </a:t>
            </a:r>
            <a:r>
              <a:rPr lang="cs-CZ" b="1" dirty="0"/>
              <a:t>proces </a:t>
            </a:r>
            <a:r>
              <a:rPr lang="cs-CZ" dirty="0"/>
              <a:t>postupného </a:t>
            </a:r>
            <a:r>
              <a:rPr lang="cs-CZ" b="1" dirty="0"/>
              <a:t>vrůstání</a:t>
            </a:r>
            <a:r>
              <a:rPr lang="cs-CZ" dirty="0"/>
              <a:t>  jedince do života společnosti</a:t>
            </a:r>
          </a:p>
          <a:p>
            <a:r>
              <a:rPr lang="cs-CZ" dirty="0"/>
              <a:t>Jedinec se postupně z biologické bytosti stává bytostí sociální prostřednictvím sociálního učení (nápodoba, sociální zpevňování, identifikace)</a:t>
            </a:r>
          </a:p>
          <a:p>
            <a:r>
              <a:rPr lang="cs-CZ" b="1" dirty="0"/>
              <a:t>Celoživotní proces </a:t>
            </a:r>
            <a:r>
              <a:rPr lang="cs-CZ" dirty="0"/>
              <a:t>osvojování si </a:t>
            </a:r>
            <a:r>
              <a:rPr lang="cs-CZ" b="1" dirty="0"/>
              <a:t>poznatků, zvyků , postojů, norem, kultury atd…. (dle Junga převážně do 30 let)</a:t>
            </a:r>
          </a:p>
          <a:p>
            <a:r>
              <a:rPr lang="cs-CZ" dirty="0"/>
              <a:t>Není pasivní, ale </a:t>
            </a:r>
            <a:r>
              <a:rPr lang="cs-CZ" b="1" dirty="0"/>
              <a:t>aktivním  přebíráním</a:t>
            </a:r>
            <a:r>
              <a:rPr lang="cs-CZ" dirty="0"/>
              <a:t> zkušeností</a:t>
            </a:r>
          </a:p>
          <a:p>
            <a:endParaRPr lang="cs-CZ" dirty="0"/>
          </a:p>
        </p:txBody>
      </p:sp>
      <p:sp>
        <p:nvSpPr>
          <p:cNvPr id="177154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Socializace jedince</a:t>
            </a:r>
          </a:p>
        </p:txBody>
      </p:sp>
      <p:sp>
        <p:nvSpPr>
          <p:cNvPr id="177155" name="Obdélník 3"/>
          <p:cNvSpPr>
            <a:spLocks noChangeArrowheads="1"/>
          </p:cNvSpPr>
          <p:nvPr/>
        </p:nvSpPr>
        <p:spPr bwMode="auto">
          <a:xfrm>
            <a:off x="4168878" y="5041686"/>
            <a:ext cx="4572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800" b="1" dirty="0">
                <a:solidFill>
                  <a:srgbClr val="FFC000"/>
                </a:solidFill>
                <a:latin typeface="Trebuchet MS" pitchFamily="34" charset="0"/>
              </a:rPr>
              <a:t>Primární</a:t>
            </a:r>
            <a:r>
              <a:rPr lang="cs-CZ" sz="2800" dirty="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  <a:p>
            <a:pPr algn="ctr"/>
            <a:r>
              <a:rPr lang="cs-CZ" sz="2800" b="1" dirty="0">
                <a:solidFill>
                  <a:srgbClr val="FFC000"/>
                </a:solidFill>
                <a:latin typeface="Trebuchet MS" pitchFamily="34" charset="0"/>
              </a:rPr>
              <a:t>Sekundární </a:t>
            </a:r>
          </a:p>
          <a:p>
            <a:pPr algn="ctr"/>
            <a:r>
              <a:rPr lang="cs-CZ" sz="2800" b="1" dirty="0">
                <a:solidFill>
                  <a:srgbClr val="FFC000"/>
                </a:solidFill>
                <a:latin typeface="Trebuchet MS" pitchFamily="34" charset="0"/>
              </a:rPr>
              <a:t>Terciární </a:t>
            </a:r>
            <a:r>
              <a:rPr lang="cs-CZ" sz="2800" dirty="0">
                <a:solidFill>
                  <a:srgbClr val="FFC000"/>
                </a:solidFill>
                <a:latin typeface="Trebuchet MS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0144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743076" y="1412875"/>
            <a:ext cx="8561130" cy="3887788"/>
          </a:xfrm>
        </p:spPr>
        <p:txBody>
          <a:bodyPr rtlCol="0">
            <a:normAutofit fontScale="47500" lnSpcReduction="20000"/>
          </a:bodyPr>
          <a:lstStyle/>
          <a:p>
            <a:pPr marL="347663" lvl="1" indent="0">
              <a:buNone/>
              <a:defRPr/>
            </a:pPr>
            <a:r>
              <a:rPr lang="cs-CZ" sz="4000" dirty="0"/>
              <a:t>Výzkumy novorozenců ukazují, že dítě se aktivně vztahuje ke světu již od narození (nejsou nepopsanou tabulí)  </a:t>
            </a:r>
          </a:p>
          <a:p>
            <a:pPr marL="347663" lvl="1" indent="0">
              <a:buNone/>
              <a:defRPr/>
            </a:pPr>
            <a:r>
              <a:rPr lang="cs-CZ" sz="4000" dirty="0" err="1"/>
              <a:t>Bonding</a:t>
            </a:r>
            <a:r>
              <a:rPr lang="cs-CZ" sz="4000" dirty="0"/>
              <a:t> – vztah matka – dítě po porodu</a:t>
            </a:r>
          </a:p>
          <a:p>
            <a:pPr marL="347663" lvl="1" indent="0">
              <a:buNone/>
              <a:defRPr/>
            </a:pPr>
            <a:r>
              <a:rPr lang="cs-CZ" sz="3400" dirty="0"/>
              <a:t>Děti preferují sociální podněty – obličeje před věcmi, živé obličeje před maskou, hovořící a pohybující se rodiče před rodiči, kteří nehybně a tiše sedí.  </a:t>
            </a:r>
          </a:p>
          <a:p>
            <a:pPr marL="347663" lvl="1" indent="0">
              <a:buNone/>
              <a:defRPr/>
            </a:pPr>
            <a:r>
              <a:rPr lang="cs-CZ" sz="3400" dirty="0">
                <a:hlinkClick r:id="rId2"/>
              </a:rPr>
              <a:t>http://www.youtube.com/watch?v=apzXGEbZht0&amp;feature=related</a:t>
            </a:r>
            <a:endParaRPr lang="cs-CZ" sz="3400" dirty="0"/>
          </a:p>
          <a:p>
            <a:pPr marL="347663" lvl="1" indent="0">
              <a:buNone/>
              <a:defRPr/>
            </a:pPr>
            <a:endParaRPr lang="cs-CZ" sz="3400" dirty="0"/>
          </a:p>
          <a:p>
            <a:pPr marL="347663" lvl="1" indent="0">
              <a:buNone/>
              <a:defRPr/>
            </a:pPr>
            <a:r>
              <a:rPr lang="cs-CZ" sz="3400" dirty="0"/>
              <a:t>Rodiče bývají většinou aktivní a angažovaní a tak vzniká prostor pro vzájemné interakce, sladění , spolupráci, synchronizaci. Miminko sleduje tvář svého pečovatele, když ho zajímá, pokud ho nezajímá odvrátí pozornost k jinému objektu. Doplňují se, neskáčou si do řeči, jako by se domluvili a jeden čeká na reakci druhého, vzájemně se ovlivňují.  </a:t>
            </a:r>
          </a:p>
        </p:txBody>
      </p:sp>
      <p:sp>
        <p:nvSpPr>
          <p:cNvPr id="178178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Akce - interakce</a:t>
            </a:r>
          </a:p>
        </p:txBody>
      </p:sp>
      <p:pic>
        <p:nvPicPr>
          <p:cNvPr id="178179" name="Zástupný symbol pro obsah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46250" y="5327651"/>
            <a:ext cx="3900488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8180" name="Zástupný symbol pro obsah 3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80100" y="5300664"/>
            <a:ext cx="41036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917003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4414</Words>
  <Application>Microsoft Office PowerPoint</Application>
  <PresentationFormat>Širokoúhlá obrazovka</PresentationFormat>
  <Paragraphs>384</Paragraphs>
  <Slides>48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48</vt:i4>
      </vt:variant>
    </vt:vector>
  </HeadingPairs>
  <TitlesOfParts>
    <vt:vector size="55" baseType="lpstr">
      <vt:lpstr>Aptos</vt:lpstr>
      <vt:lpstr>Arial</vt:lpstr>
      <vt:lpstr>Century Gothic</vt:lpstr>
      <vt:lpstr>Trebuchet MS</vt:lpstr>
      <vt:lpstr>Wingdings</vt:lpstr>
      <vt:lpstr>Wingdings 3</vt:lpstr>
      <vt:lpstr>Stébla</vt:lpstr>
      <vt:lpstr>Sociální psychologie PhDr. Lenka Emrová, Ph.D. </vt:lpstr>
      <vt:lpstr>Prezentace aplikace PowerPoint</vt:lpstr>
      <vt:lpstr>Vymezení předmětu SP</vt:lpstr>
      <vt:lpstr>Předmět SP</vt:lpstr>
      <vt:lpstr>Hlavní témata sociální psychologie</vt:lpstr>
      <vt:lpstr>Hlavní témata sociální psychologie</vt:lpstr>
      <vt:lpstr>Socializace jedince</vt:lpstr>
      <vt:lpstr>Socializace jedince</vt:lpstr>
      <vt:lpstr>Akce - interakce</vt:lpstr>
      <vt:lpstr>Experimenty s opicemi</vt:lpstr>
      <vt:lpstr>Sociální role</vt:lpstr>
      <vt:lpstr>Konflikt rolí</vt:lpstr>
      <vt:lpstr>Prezentace aplikace PowerPoint</vt:lpstr>
      <vt:lpstr>Sociální role</vt:lpstr>
      <vt:lpstr>Sociální status</vt:lpstr>
      <vt:lpstr>Přechod od paternalistického k partnerskému přístupu</vt:lpstr>
      <vt:lpstr>Prezentace aplikace PowerPoint</vt:lpstr>
      <vt:lpstr>Sociální schémata</vt:lpstr>
      <vt:lpstr>Druhy schémat</vt:lpstr>
      <vt:lpstr>Druhy schémat</vt:lpstr>
      <vt:lpstr>První dojem</vt:lpstr>
      <vt:lpstr>Efekt primárnosti</vt:lpstr>
      <vt:lpstr>Prezentace aplikace PowerPoint</vt:lpstr>
      <vt:lpstr>Hallo efekt</vt:lpstr>
      <vt:lpstr>Další kognitivní zkreslení</vt:lpstr>
      <vt:lpstr>Experiment Ricka Gracelyho (placebo / nocebo efekt) – 1985</vt:lpstr>
      <vt:lpstr>Závěr experimentu</vt:lpstr>
      <vt:lpstr>Experiment Ricka Gracelyho (1985) – „Očekávání lékaře“ </vt:lpstr>
      <vt:lpstr>Závěr experimentu: </vt:lpstr>
      <vt:lpstr>Experiment Davida Rosenhana – „On Being Sane in Insane Places“ (1973) </vt:lpstr>
      <vt:lpstr>Závěry experimentu</vt:lpstr>
      <vt:lpstr>Experiment Rosenthal &amp; Fode – „Pygmalion efekt“ (1963) </vt:lpstr>
      <vt:lpstr>Závěr experimentu</vt:lpstr>
      <vt:lpstr>Rosenthalův experiment – Pygmalion efekt (1963) </vt:lpstr>
      <vt:lpstr>Experiment izraelské armády – Očekávání výkonu (cca 1970s) </vt:lpstr>
      <vt:lpstr>Závěry pro PA</vt:lpstr>
      <vt:lpstr>Atribuční procesy</vt:lpstr>
      <vt:lpstr>Atribuční procesy</vt:lpstr>
      <vt:lpstr>F. Heider – teorie atribuce 1958</vt:lpstr>
      <vt:lpstr>Základní atribuční chyba  Edward E. Jones a Richard E. Nisbett (1971)</vt:lpstr>
      <vt:lpstr>Postoje</vt:lpstr>
      <vt:lpstr>Definice postoje</vt:lpstr>
      <vt:lpstr>Vznik postojů</vt:lpstr>
      <vt:lpstr>Funkce postojů </vt:lpstr>
      <vt:lpstr>Charakteristika postojů </vt:lpstr>
      <vt:lpstr>Postojové změny</vt:lpstr>
      <vt:lpstr>Teorie kognitivní disonance L. Festinger, 1957 </vt:lpstr>
      <vt:lpstr>Příklad kognitivní disonance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Emrova, Lenka</dc:creator>
  <cp:lastModifiedBy>Emrova, Lenka</cp:lastModifiedBy>
  <cp:revision>1</cp:revision>
  <dcterms:created xsi:type="dcterms:W3CDTF">2025-10-28T08:46:39Z</dcterms:created>
  <dcterms:modified xsi:type="dcterms:W3CDTF">2025-10-28T08:58:43Z</dcterms:modified>
</cp:coreProperties>
</file>