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7"/>
  </p:notesMasterIdLst>
  <p:sldIdLst>
    <p:sldId id="1083" r:id="rId2"/>
    <p:sldId id="1087" r:id="rId3"/>
    <p:sldId id="819" r:id="rId4"/>
    <p:sldId id="820" r:id="rId5"/>
    <p:sldId id="821" r:id="rId6"/>
    <p:sldId id="1091" r:id="rId7"/>
    <p:sldId id="1088" r:id="rId8"/>
    <p:sldId id="822" r:id="rId9"/>
    <p:sldId id="823" r:id="rId10"/>
    <p:sldId id="824" r:id="rId11"/>
    <p:sldId id="825" r:id="rId12"/>
    <p:sldId id="826" r:id="rId13"/>
    <p:sldId id="827" r:id="rId14"/>
    <p:sldId id="828" r:id="rId15"/>
    <p:sldId id="1089" r:id="rId16"/>
    <p:sldId id="829" r:id="rId17"/>
    <p:sldId id="830" r:id="rId18"/>
    <p:sldId id="831" r:id="rId19"/>
    <p:sldId id="837" r:id="rId20"/>
    <p:sldId id="838" r:id="rId21"/>
    <p:sldId id="817" r:id="rId22"/>
    <p:sldId id="818" r:id="rId23"/>
    <p:sldId id="839" r:id="rId24"/>
    <p:sldId id="840" r:id="rId25"/>
    <p:sldId id="841" r:id="rId26"/>
    <p:sldId id="843" r:id="rId27"/>
    <p:sldId id="1084" r:id="rId28"/>
    <p:sldId id="1085" r:id="rId29"/>
    <p:sldId id="1086" r:id="rId30"/>
    <p:sldId id="845" r:id="rId31"/>
    <p:sldId id="847" r:id="rId32"/>
    <p:sldId id="848" r:id="rId33"/>
    <p:sldId id="849" r:id="rId34"/>
    <p:sldId id="850" r:id="rId35"/>
    <p:sldId id="851" r:id="rId36"/>
    <p:sldId id="852" r:id="rId37"/>
    <p:sldId id="853" r:id="rId38"/>
    <p:sldId id="854" r:id="rId39"/>
    <p:sldId id="855" r:id="rId40"/>
    <p:sldId id="856" r:id="rId41"/>
    <p:sldId id="1092" r:id="rId42"/>
    <p:sldId id="858" r:id="rId43"/>
    <p:sldId id="859" r:id="rId44"/>
    <p:sldId id="860" r:id="rId45"/>
    <p:sldId id="1090" r:id="rId4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62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2" d="100"/>
        <a:sy n="102" d="100"/>
      </p:scale>
      <p:origin x="0" y="-12029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335A39-928A-412D-936A-F13FC9A18CF0}" type="datetimeFigureOut">
              <a:rPr lang="cs-CZ" smtClean="0"/>
              <a:t>11.11.2025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CD0428-5F41-4B5F-8495-F819C3640E5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11731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CD0428-5F41-4B5F-8495-F819C3640E5B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6637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89" name="Nadpis 3"/>
          <p:cNvSpPr>
            <a:spLocks noGrp="1"/>
          </p:cNvSpPr>
          <p:nvPr>
            <p:ph type="ctrTitle"/>
          </p:nvPr>
        </p:nvSpPr>
        <p:spPr>
          <a:xfrm>
            <a:off x="2320005" y="1549658"/>
            <a:ext cx="5827713" cy="1646237"/>
          </a:xfrm>
        </p:spPr>
        <p:txBody>
          <a:bodyPr>
            <a:normAutofit fontScale="90000"/>
          </a:bodyPr>
          <a:lstStyle/>
          <a:p>
            <a:r>
              <a:rPr lang="cs-CZ" sz="4900" dirty="0"/>
              <a:t>Stres, jeho projevy, důsledky, determinanty</a:t>
            </a:r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2654301" y="4051301"/>
            <a:ext cx="5827713" cy="1096963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cs-CZ" dirty="0"/>
              <a:t>PhDr. Lenka </a:t>
            </a:r>
            <a:r>
              <a:rPr lang="cs-CZ" dirty="0" err="1"/>
              <a:t>Emrová</a:t>
            </a:r>
            <a:r>
              <a:rPr lang="cs-CZ" dirty="0"/>
              <a:t>, Ph.D.</a:t>
            </a:r>
          </a:p>
          <a:p>
            <a:pPr>
              <a:defRPr/>
            </a:pPr>
            <a:r>
              <a:rPr lang="cs-CZ" dirty="0"/>
              <a:t>8. přednáška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1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2587625" y="234950"/>
            <a:ext cx="9604375" cy="1049338"/>
          </a:xfrm>
        </p:spPr>
        <p:txBody>
          <a:bodyPr/>
          <a:lstStyle/>
          <a:p>
            <a:r>
              <a:rPr lang="cs-CZ" dirty="0"/>
              <a:t>Stres z fyziologického hlediska</a:t>
            </a:r>
          </a:p>
        </p:txBody>
      </p:sp>
      <p:grpSp>
        <p:nvGrpSpPr>
          <p:cNvPr id="250882" name="Group 26"/>
          <p:cNvGrpSpPr>
            <a:grpSpLocks/>
          </p:cNvGrpSpPr>
          <p:nvPr/>
        </p:nvGrpSpPr>
        <p:grpSpPr bwMode="auto">
          <a:xfrm>
            <a:off x="2135189" y="981076"/>
            <a:ext cx="8066087" cy="5472113"/>
            <a:chOff x="385" y="618"/>
            <a:chExt cx="5081" cy="3447"/>
          </a:xfrm>
        </p:grpSpPr>
        <p:sp>
          <p:nvSpPr>
            <p:cNvPr id="250885" name="Rectangle 5"/>
            <p:cNvSpPr>
              <a:spLocks noChangeArrowheads="1"/>
            </p:cNvSpPr>
            <p:nvPr/>
          </p:nvSpPr>
          <p:spPr bwMode="auto">
            <a:xfrm>
              <a:off x="2109" y="1162"/>
              <a:ext cx="1678" cy="454"/>
            </a:xfrm>
            <a:prstGeom prst="rect">
              <a:avLst/>
            </a:prstGeom>
            <a:solidFill>
              <a:srgbClr val="D4324D"/>
            </a:solidFill>
            <a:ln w="9525">
              <a:solidFill>
                <a:srgbClr val="D4324D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cs-CZ">
                  <a:solidFill>
                    <a:schemeClr val="bg1"/>
                  </a:solidFill>
                  <a:latin typeface="Trebuchet MS" pitchFamily="34" charset="0"/>
                </a:rPr>
                <a:t>Autonomní </a:t>
              </a:r>
            </a:p>
            <a:p>
              <a:pPr algn="ctr"/>
              <a:r>
                <a:rPr lang="cs-CZ">
                  <a:solidFill>
                    <a:schemeClr val="bg1"/>
                  </a:solidFill>
                  <a:latin typeface="Trebuchet MS" pitchFamily="34" charset="0"/>
                </a:rPr>
                <a:t>nervový systém</a:t>
              </a:r>
            </a:p>
          </p:txBody>
        </p:sp>
        <p:sp>
          <p:nvSpPr>
            <p:cNvPr id="250886" name="Line 6"/>
            <p:cNvSpPr>
              <a:spLocks noChangeShapeType="1"/>
            </p:cNvSpPr>
            <p:nvPr/>
          </p:nvSpPr>
          <p:spPr bwMode="auto">
            <a:xfrm flipH="1">
              <a:off x="1247" y="1752"/>
              <a:ext cx="1315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50887" name="Line 7"/>
            <p:cNvSpPr>
              <a:spLocks noChangeShapeType="1"/>
            </p:cNvSpPr>
            <p:nvPr/>
          </p:nvSpPr>
          <p:spPr bwMode="auto">
            <a:xfrm>
              <a:off x="3379" y="1752"/>
              <a:ext cx="1270" cy="2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50888" name="Rectangle 8"/>
            <p:cNvSpPr>
              <a:spLocks noChangeArrowheads="1"/>
            </p:cNvSpPr>
            <p:nvPr/>
          </p:nvSpPr>
          <p:spPr bwMode="auto">
            <a:xfrm>
              <a:off x="385" y="2069"/>
              <a:ext cx="1497" cy="454"/>
            </a:xfrm>
            <a:prstGeom prst="rect">
              <a:avLst/>
            </a:prstGeom>
            <a:solidFill>
              <a:srgbClr val="D4324D"/>
            </a:solidFill>
            <a:ln w="9525">
              <a:solidFill>
                <a:srgbClr val="D4324D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cs-CZ">
                  <a:solidFill>
                    <a:schemeClr val="bg1"/>
                  </a:solidFill>
                  <a:latin typeface="Trebuchet MS" pitchFamily="34" charset="0"/>
                </a:rPr>
                <a:t>sympatický</a:t>
              </a:r>
            </a:p>
          </p:txBody>
        </p:sp>
        <p:sp>
          <p:nvSpPr>
            <p:cNvPr id="250889" name="Rectangle 9"/>
            <p:cNvSpPr>
              <a:spLocks noChangeArrowheads="1"/>
            </p:cNvSpPr>
            <p:nvPr/>
          </p:nvSpPr>
          <p:spPr bwMode="auto">
            <a:xfrm>
              <a:off x="3969" y="2024"/>
              <a:ext cx="1497" cy="454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cs-CZ">
                  <a:solidFill>
                    <a:schemeClr val="bg1"/>
                  </a:solidFill>
                  <a:latin typeface="Trebuchet MS" pitchFamily="34" charset="0"/>
                </a:rPr>
                <a:t>parasympatický</a:t>
              </a:r>
            </a:p>
          </p:txBody>
        </p:sp>
        <p:sp>
          <p:nvSpPr>
            <p:cNvPr id="250890" name="Rectangle 10"/>
            <p:cNvSpPr>
              <a:spLocks noChangeArrowheads="1"/>
            </p:cNvSpPr>
            <p:nvPr/>
          </p:nvSpPr>
          <p:spPr bwMode="auto">
            <a:xfrm>
              <a:off x="385" y="2568"/>
              <a:ext cx="1497" cy="454"/>
            </a:xfrm>
            <a:prstGeom prst="rect">
              <a:avLst/>
            </a:prstGeom>
            <a:solidFill>
              <a:srgbClr val="D4324D"/>
            </a:solidFill>
            <a:ln w="9525">
              <a:solidFill>
                <a:srgbClr val="D4324D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cs-CZ">
                  <a:solidFill>
                    <a:schemeClr val="bg1"/>
                  </a:solidFill>
                  <a:latin typeface="Trebuchet MS" pitchFamily="34" charset="0"/>
                </a:rPr>
                <a:t>Zrychluje, aktivizuje</a:t>
              </a:r>
            </a:p>
          </p:txBody>
        </p:sp>
        <p:sp>
          <p:nvSpPr>
            <p:cNvPr id="250891" name="Rectangle 11"/>
            <p:cNvSpPr>
              <a:spLocks noChangeArrowheads="1"/>
            </p:cNvSpPr>
            <p:nvPr/>
          </p:nvSpPr>
          <p:spPr bwMode="auto">
            <a:xfrm>
              <a:off x="3969" y="2523"/>
              <a:ext cx="1497" cy="454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cs-CZ">
                  <a:solidFill>
                    <a:schemeClr val="bg1"/>
                  </a:solidFill>
                  <a:latin typeface="Trebuchet MS" pitchFamily="34" charset="0"/>
                </a:rPr>
                <a:t>Zpomaluje, relaxuje</a:t>
              </a:r>
            </a:p>
          </p:txBody>
        </p:sp>
        <p:sp>
          <p:nvSpPr>
            <p:cNvPr id="250892" name="Rectangle 17"/>
            <p:cNvSpPr>
              <a:spLocks noChangeArrowheads="1"/>
            </p:cNvSpPr>
            <p:nvPr/>
          </p:nvSpPr>
          <p:spPr bwMode="auto">
            <a:xfrm>
              <a:off x="385" y="3067"/>
              <a:ext cx="1497" cy="953"/>
            </a:xfrm>
            <a:prstGeom prst="rect">
              <a:avLst/>
            </a:prstGeom>
            <a:solidFill>
              <a:srgbClr val="D4324D"/>
            </a:solidFill>
            <a:ln w="9525">
              <a:solidFill>
                <a:srgbClr val="D4324D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cs-CZ">
                  <a:solidFill>
                    <a:schemeClr val="bg1"/>
                  </a:solidFill>
                  <a:latin typeface="Trebuchet MS" pitchFamily="34" charset="0"/>
                </a:rPr>
                <a:t>Srdce bije rychleji</a:t>
              </a:r>
            </a:p>
            <a:p>
              <a:pPr algn="ctr"/>
              <a:r>
                <a:rPr lang="cs-CZ">
                  <a:solidFill>
                    <a:schemeClr val="bg1"/>
                  </a:solidFill>
                  <a:latin typeface="Trebuchet MS" pitchFamily="34" charset="0"/>
                </a:rPr>
                <a:t>Svaly se stáhnou</a:t>
              </a:r>
            </a:p>
            <a:p>
              <a:pPr algn="ctr"/>
              <a:r>
                <a:rPr lang="cs-CZ">
                  <a:solidFill>
                    <a:schemeClr val="bg1"/>
                  </a:solidFill>
                  <a:latin typeface="Trebuchet MS" pitchFamily="34" charset="0"/>
                </a:rPr>
                <a:t>Uvolňuje se krevní </a:t>
              </a:r>
            </a:p>
            <a:p>
              <a:pPr algn="ctr"/>
              <a:r>
                <a:rPr lang="cs-CZ">
                  <a:solidFill>
                    <a:schemeClr val="bg1"/>
                  </a:solidFill>
                  <a:latin typeface="Trebuchet MS" pitchFamily="34" charset="0"/>
                </a:rPr>
                <a:t>cukr a tukové složky</a:t>
              </a:r>
            </a:p>
            <a:p>
              <a:pPr algn="ctr"/>
              <a:r>
                <a:rPr lang="cs-CZ">
                  <a:solidFill>
                    <a:schemeClr val="bg1"/>
                  </a:solidFill>
                  <a:latin typeface="Trebuchet MS" pitchFamily="34" charset="0"/>
                </a:rPr>
                <a:t>Zrychluje se dýchání</a:t>
              </a:r>
            </a:p>
          </p:txBody>
        </p:sp>
        <p:sp>
          <p:nvSpPr>
            <p:cNvPr id="250893" name="Rectangle 18"/>
            <p:cNvSpPr>
              <a:spLocks noChangeArrowheads="1"/>
            </p:cNvSpPr>
            <p:nvPr/>
          </p:nvSpPr>
          <p:spPr bwMode="auto">
            <a:xfrm>
              <a:off x="3969" y="3022"/>
              <a:ext cx="1497" cy="1043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cs-CZ">
                  <a:solidFill>
                    <a:schemeClr val="bg1"/>
                  </a:solidFill>
                  <a:latin typeface="Trebuchet MS" pitchFamily="34" charset="0"/>
                </a:rPr>
                <a:t>Zpomaluje srdce</a:t>
              </a:r>
            </a:p>
            <a:p>
              <a:pPr algn="ctr"/>
              <a:r>
                <a:rPr lang="cs-CZ">
                  <a:solidFill>
                    <a:schemeClr val="bg1"/>
                  </a:solidFill>
                  <a:latin typeface="Trebuchet MS" pitchFamily="34" charset="0"/>
                </a:rPr>
                <a:t>Uvolňuje svaly</a:t>
              </a:r>
            </a:p>
            <a:p>
              <a:pPr algn="ctr"/>
              <a:r>
                <a:rPr lang="cs-CZ">
                  <a:solidFill>
                    <a:schemeClr val="bg1"/>
                  </a:solidFill>
                  <a:latin typeface="Trebuchet MS" pitchFamily="34" charset="0"/>
                </a:rPr>
                <a:t>Obnovuje a udržuje</a:t>
              </a:r>
            </a:p>
            <a:p>
              <a:pPr algn="ctr"/>
              <a:r>
                <a:rPr lang="cs-CZ">
                  <a:solidFill>
                    <a:schemeClr val="bg1"/>
                  </a:solidFill>
                  <a:latin typeface="Trebuchet MS" pitchFamily="34" charset="0"/>
                </a:rPr>
                <a:t>normální funkce těla</a:t>
              </a:r>
            </a:p>
          </p:txBody>
        </p:sp>
        <p:sp>
          <p:nvSpPr>
            <p:cNvPr id="250894" name="Text Box 21"/>
            <p:cNvSpPr txBox="1">
              <a:spLocks noChangeArrowheads="1"/>
            </p:cNvSpPr>
            <p:nvPr/>
          </p:nvSpPr>
          <p:spPr bwMode="auto">
            <a:xfrm>
              <a:off x="2180" y="2614"/>
              <a:ext cx="1647" cy="5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cs-CZ" b="1"/>
                <a:t>Recipročně inhibované</a:t>
              </a:r>
            </a:p>
            <a:p>
              <a:pPr algn="ctr"/>
              <a:r>
                <a:rPr lang="cs-CZ"/>
                <a:t>Když je jeden stimulován, </a:t>
              </a:r>
            </a:p>
            <a:p>
              <a:pPr algn="ctr"/>
              <a:r>
                <a:rPr lang="cs-CZ"/>
                <a:t>druhý je vypnut</a:t>
              </a:r>
            </a:p>
          </p:txBody>
        </p:sp>
        <p:sp>
          <p:nvSpPr>
            <p:cNvPr id="250895" name="AutoShape 22"/>
            <p:cNvSpPr>
              <a:spLocks noChangeArrowheads="1"/>
            </p:cNvSpPr>
            <p:nvPr/>
          </p:nvSpPr>
          <p:spPr bwMode="auto">
            <a:xfrm>
              <a:off x="2381" y="2115"/>
              <a:ext cx="1043" cy="363"/>
            </a:xfrm>
            <a:prstGeom prst="leftRightArrow">
              <a:avLst>
                <a:gd name="adj1" fmla="val 50000"/>
                <a:gd name="adj2" fmla="val 57466"/>
              </a:avLst>
            </a:prstGeom>
            <a:solidFill>
              <a:schemeClr val="accent1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>
                <a:latin typeface="Trebuchet MS" pitchFamily="34" charset="0"/>
              </a:endParaRPr>
            </a:p>
          </p:txBody>
        </p:sp>
        <p:sp>
          <p:nvSpPr>
            <p:cNvPr id="250896" name="AutoShape 23"/>
            <p:cNvSpPr>
              <a:spLocks noChangeArrowheads="1"/>
            </p:cNvSpPr>
            <p:nvPr/>
          </p:nvSpPr>
          <p:spPr bwMode="auto">
            <a:xfrm rot="10800000">
              <a:off x="2290" y="618"/>
              <a:ext cx="1316" cy="544"/>
            </a:xfrm>
            <a:prstGeom prst="triangle">
              <a:avLst>
                <a:gd name="adj" fmla="val 50000"/>
              </a:avLst>
            </a:prstGeom>
            <a:solidFill>
              <a:srgbClr val="E6F107"/>
            </a:solidFill>
            <a:ln w="9525">
              <a:solidFill>
                <a:srgbClr val="EBF34B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cs-CZ">
                <a:latin typeface="Trebuchet MS" pitchFamily="34" charset="0"/>
              </a:endParaRPr>
            </a:p>
          </p:txBody>
        </p:sp>
        <p:sp>
          <p:nvSpPr>
            <p:cNvPr id="250897" name="Text Box 25"/>
            <p:cNvSpPr txBox="1">
              <a:spLocks noChangeArrowheads="1"/>
            </p:cNvSpPr>
            <p:nvPr/>
          </p:nvSpPr>
          <p:spPr bwMode="auto">
            <a:xfrm>
              <a:off x="2562" y="663"/>
              <a:ext cx="8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cs-CZ" b="1"/>
                <a:t>STRESOR</a:t>
              </a:r>
            </a:p>
          </p:txBody>
        </p:sp>
      </p:grpSp>
      <p:sp>
        <p:nvSpPr>
          <p:cNvPr id="250883" name="Text Box 27"/>
          <p:cNvSpPr txBox="1">
            <a:spLocks noChangeArrowheads="1"/>
          </p:cNvSpPr>
          <p:nvPr/>
        </p:nvSpPr>
        <p:spPr bwMode="auto">
          <a:xfrm>
            <a:off x="2424113" y="2276476"/>
            <a:ext cx="191520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>
                <a:solidFill>
                  <a:srgbClr val="FF0000"/>
                </a:solidFill>
              </a:rPr>
              <a:t>POHOTOVOST</a:t>
            </a:r>
          </a:p>
          <a:p>
            <a:r>
              <a:rPr lang="cs-CZ" b="1">
                <a:solidFill>
                  <a:srgbClr val="FF0000"/>
                </a:solidFill>
              </a:rPr>
              <a:t>2-5 % ŽIVOTA</a:t>
            </a:r>
          </a:p>
        </p:txBody>
      </p:sp>
      <p:sp>
        <p:nvSpPr>
          <p:cNvPr id="250884" name="Text Box 28"/>
          <p:cNvSpPr txBox="1">
            <a:spLocks noChangeArrowheads="1"/>
          </p:cNvSpPr>
          <p:nvPr/>
        </p:nvSpPr>
        <p:spPr bwMode="auto">
          <a:xfrm>
            <a:off x="8112126" y="2349501"/>
            <a:ext cx="195919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>
                <a:solidFill>
                  <a:srgbClr val="FF0000"/>
                </a:solidFill>
              </a:rPr>
              <a:t>POKOJ</a:t>
            </a:r>
          </a:p>
          <a:p>
            <a:r>
              <a:rPr lang="cs-CZ" b="1">
                <a:solidFill>
                  <a:srgbClr val="FF0000"/>
                </a:solidFill>
              </a:rPr>
              <a:t>95-98 % ŽIVOTA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Funkce autonomního nervstva</a:t>
            </a:r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6412362" y="1527875"/>
            <a:ext cx="4103688" cy="452596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42900" indent="-342900">
              <a:spcBef>
                <a:spcPct val="20000"/>
              </a:spcBef>
              <a:defRPr/>
            </a:pPr>
            <a:r>
              <a:rPr lang="cs-CZ" sz="1600" b="1" dirty="0" err="1">
                <a:solidFill>
                  <a:srgbClr val="FF0000"/>
                </a:solidFill>
              </a:rPr>
              <a:t>Sympaticus</a:t>
            </a:r>
            <a:r>
              <a:rPr lang="cs-CZ" sz="1600" b="1" dirty="0">
                <a:solidFill>
                  <a:srgbClr val="FF0000"/>
                </a:solidFill>
              </a:rPr>
              <a:t> 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cs-CZ" sz="1600" dirty="0"/>
              <a:t>připravuje organismus k aktivitě 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cs-CZ" sz="1600" dirty="0"/>
              <a:t>zvyšuje srdeční činnost, krevní tlak 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cs-CZ" sz="1600" dirty="0"/>
              <a:t>rozšiřuje průdušky 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cs-CZ" sz="1600" dirty="0"/>
              <a:t>zeslabuje peristaltiku střev 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cs-CZ" sz="1600" dirty="0"/>
              <a:t>rozšiřuje zornice 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cs-CZ" sz="1600" dirty="0"/>
              <a:t>snižuje sekreci slin 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cs-CZ" sz="1600" dirty="0"/>
              <a:t>zvyšuje svalové napětí svěrače, konečníku a močového měchýře 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cs-CZ" sz="1600" dirty="0"/>
              <a:t>vyvolává sekreci dřeně nadledvin 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cs-CZ" sz="1600" dirty="0"/>
              <a:t>snižuje průtok krve v kůži a břišních orgánech 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cs-CZ" sz="1600" dirty="0"/>
              <a:t>vyvolává sekreci potních žláz 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cs-CZ" sz="1600" dirty="0"/>
              <a:t>vyvolává stahy hladkých svalů a chlupů 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cs-CZ" sz="1600" dirty="0"/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4F1C286C-3524-745F-6D17-4F66E80CD20E}"/>
              </a:ext>
            </a:extLst>
          </p:cNvPr>
          <p:cNvSpPr txBox="1">
            <a:spLocks/>
          </p:cNvSpPr>
          <p:nvPr/>
        </p:nvSpPr>
        <p:spPr>
          <a:xfrm>
            <a:off x="1520814" y="1527875"/>
            <a:ext cx="4103688" cy="452596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274320" indent="-274320">
              <a:lnSpc>
                <a:spcPct val="90000"/>
              </a:lnSpc>
              <a:buNone/>
              <a:defRPr/>
            </a:pPr>
            <a:r>
              <a:rPr lang="cs-CZ" sz="1600" b="1" dirty="0" err="1">
                <a:solidFill>
                  <a:srgbClr val="FF0000"/>
                </a:solidFill>
              </a:rPr>
              <a:t>Parasympaticus</a:t>
            </a:r>
            <a:r>
              <a:rPr lang="cs-CZ" sz="1600" b="1" dirty="0">
                <a:solidFill>
                  <a:srgbClr val="FF0000"/>
                </a:solidFill>
              </a:rPr>
              <a:t> </a:t>
            </a:r>
            <a:endParaRPr lang="cs-CZ" sz="1600" dirty="0">
              <a:solidFill>
                <a:srgbClr val="FF0000"/>
              </a:solidFill>
            </a:endParaRPr>
          </a:p>
          <a:p>
            <a:pPr marL="274320" indent="-274320">
              <a:lnSpc>
                <a:spcPct val="90000"/>
              </a:lnSpc>
              <a:buFont typeface="Wingdings 2"/>
              <a:buChar char=""/>
              <a:defRPr/>
            </a:pP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zajišťuje zotavení organismu </a:t>
            </a:r>
          </a:p>
          <a:p>
            <a:pPr marL="274320" indent="-274320">
              <a:lnSpc>
                <a:spcPct val="90000"/>
              </a:lnSpc>
              <a:buFont typeface="Wingdings 2"/>
              <a:buChar char=""/>
              <a:defRPr/>
            </a:pP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zpomaluje srdeční činnost, snižuje krevní tlak </a:t>
            </a:r>
          </a:p>
          <a:p>
            <a:pPr marL="274320" indent="-274320">
              <a:lnSpc>
                <a:spcPct val="90000"/>
              </a:lnSpc>
              <a:buFont typeface="Wingdings 2"/>
              <a:buChar char=""/>
              <a:defRPr/>
            </a:pP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zužuje průdušky </a:t>
            </a:r>
          </a:p>
          <a:p>
            <a:pPr marL="274320" indent="-274320">
              <a:lnSpc>
                <a:spcPct val="90000"/>
              </a:lnSpc>
              <a:buFont typeface="Wingdings 2"/>
              <a:buChar char=""/>
              <a:defRPr/>
            </a:pP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zesiluje peristaltiku střev </a:t>
            </a:r>
          </a:p>
          <a:p>
            <a:pPr marL="274320" indent="-274320">
              <a:lnSpc>
                <a:spcPct val="90000"/>
              </a:lnSpc>
              <a:buFont typeface="Wingdings 2"/>
              <a:buChar char=""/>
              <a:defRPr/>
            </a:pP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zužuje zornice </a:t>
            </a:r>
          </a:p>
          <a:p>
            <a:pPr marL="274320" indent="-274320">
              <a:lnSpc>
                <a:spcPct val="90000"/>
              </a:lnSpc>
              <a:buFont typeface="Wingdings 2"/>
              <a:buChar char=""/>
              <a:defRPr/>
            </a:pP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vyvolává sekreci slin a trávících žláz </a:t>
            </a:r>
          </a:p>
          <a:p>
            <a:pPr marL="274320" indent="-274320">
              <a:lnSpc>
                <a:spcPct val="90000"/>
              </a:lnSpc>
              <a:buFont typeface="Wingdings 2"/>
              <a:buChar char=""/>
              <a:defRPr/>
            </a:pP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snižuje svalové napětí svěrače, konečníku a močového měchýře </a:t>
            </a:r>
          </a:p>
          <a:p>
            <a:pPr marL="274320" indent="-274320">
              <a:lnSpc>
                <a:spcPct val="90000"/>
              </a:lnSpc>
              <a:buFont typeface="Wingdings 2"/>
              <a:buChar char=""/>
              <a:defRPr/>
            </a:pP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zvyšuje průtok krve v kůži a břišních orgánech </a:t>
            </a:r>
          </a:p>
          <a:p>
            <a:pPr marL="274320" indent="-274320">
              <a:lnSpc>
                <a:spcPct val="90000"/>
              </a:lnSpc>
              <a:buFont typeface="Wingdings 2"/>
              <a:buChar char=""/>
              <a:defRPr/>
            </a:pP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zklidňuje sekreci potních žláz </a:t>
            </a:r>
          </a:p>
          <a:p>
            <a:pPr marL="274320" indent="-274320">
              <a:lnSpc>
                <a:spcPct val="90000"/>
              </a:lnSpc>
              <a:buFont typeface="Wingdings 2"/>
              <a:buChar char=""/>
              <a:defRPr/>
            </a:pP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zklidňuje stahy hladkých svalů a chlupů </a:t>
            </a:r>
          </a:p>
          <a:p>
            <a:pPr marL="274320" indent="-274320">
              <a:lnSpc>
                <a:spcPct val="90000"/>
              </a:lnSpc>
              <a:buFont typeface="Wingdings 2"/>
              <a:buChar char=""/>
              <a:defRPr/>
            </a:pP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zajišťuje akomodaci oka </a:t>
            </a:r>
          </a:p>
          <a:p>
            <a:pPr marL="274320" indent="-274320">
              <a:lnSpc>
                <a:spcPct val="90000"/>
              </a:lnSpc>
              <a:buFont typeface="Wingdings 2"/>
              <a:buChar char=""/>
              <a:defRPr/>
            </a:pP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způsobuje erekci vnějších pohlavních orgánů</a:t>
            </a:r>
            <a:endParaRPr lang="cs-CZ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63C748C-967B-4A7B-A90F-3EDD0F485A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0143637-4934-44E4-B909-BAF1E7B279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4062127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9683" y="1240076"/>
            <a:ext cx="2727813" cy="4584527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cs-CZ">
                <a:solidFill>
                  <a:srgbClr val="FFFFFF"/>
                </a:solidFill>
              </a:rPr>
              <a:t>Důsledky trvalé činnosti sympaticu – civilizační choroby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05594" y="1240077"/>
            <a:ext cx="6034827" cy="4916465"/>
          </a:xfrm>
        </p:spPr>
        <p:txBody>
          <a:bodyPr rtlCol="0" anchor="t">
            <a:normAutofit/>
          </a:bodyPr>
          <a:lstStyle/>
          <a:p>
            <a:pPr>
              <a:lnSpc>
                <a:spcPct val="110000"/>
              </a:lnSpc>
              <a:buFont typeface="Wingdings 3" charset="2"/>
              <a:buChar char=""/>
              <a:defRPr/>
            </a:pPr>
            <a:r>
              <a:rPr lang="cs-CZ" sz="1900"/>
              <a:t>Vysoký krevní tlak, infarkt, mozkové cévní příhody</a:t>
            </a:r>
          </a:p>
          <a:p>
            <a:pPr>
              <a:lnSpc>
                <a:spcPct val="110000"/>
              </a:lnSpc>
              <a:buFont typeface="Wingdings 3" charset="2"/>
              <a:buChar char=""/>
              <a:defRPr/>
            </a:pPr>
            <a:r>
              <a:rPr lang="cs-CZ" sz="1900"/>
              <a:t>Cukrovka </a:t>
            </a:r>
            <a:r>
              <a:rPr lang="cs-CZ" sz="1900" err="1"/>
              <a:t>II.stupně</a:t>
            </a:r>
            <a:endParaRPr lang="cs-CZ" sz="1900"/>
          </a:p>
          <a:p>
            <a:pPr>
              <a:lnSpc>
                <a:spcPct val="110000"/>
              </a:lnSpc>
              <a:buFont typeface="Wingdings 3" charset="2"/>
              <a:buChar char=""/>
              <a:defRPr/>
            </a:pPr>
            <a:r>
              <a:rPr lang="cs-CZ" sz="1900"/>
              <a:t>Bolesti hlavy, zad</a:t>
            </a:r>
          </a:p>
          <a:p>
            <a:pPr>
              <a:lnSpc>
                <a:spcPct val="110000"/>
              </a:lnSpc>
              <a:buFont typeface="Wingdings 3" charset="2"/>
              <a:buChar char=""/>
              <a:defRPr/>
            </a:pPr>
            <a:r>
              <a:rPr lang="cs-CZ" sz="1900"/>
              <a:t>Žaludeční vředy</a:t>
            </a:r>
          </a:p>
          <a:p>
            <a:pPr>
              <a:lnSpc>
                <a:spcPct val="110000"/>
              </a:lnSpc>
              <a:buFont typeface="Wingdings 3" charset="2"/>
              <a:buChar char=""/>
              <a:defRPr/>
            </a:pPr>
            <a:r>
              <a:rPr lang="cs-CZ" sz="1900"/>
              <a:t>Kolitidy – onemocnění střev (Crohnova nemoc…)</a:t>
            </a:r>
          </a:p>
          <a:p>
            <a:pPr>
              <a:lnSpc>
                <a:spcPct val="110000"/>
              </a:lnSpc>
              <a:buFont typeface="Wingdings 3" charset="2"/>
              <a:buChar char=""/>
              <a:defRPr/>
            </a:pPr>
            <a:r>
              <a:rPr lang="cs-CZ" sz="1900"/>
              <a:t>Revmatická artritida</a:t>
            </a:r>
          </a:p>
          <a:p>
            <a:pPr>
              <a:lnSpc>
                <a:spcPct val="110000"/>
              </a:lnSpc>
              <a:buFont typeface="Wingdings 3" charset="2"/>
              <a:buChar char=""/>
              <a:defRPr/>
            </a:pPr>
            <a:r>
              <a:rPr lang="cs-CZ" sz="1900"/>
              <a:t>Snížená imunita</a:t>
            </a:r>
          </a:p>
          <a:p>
            <a:pPr>
              <a:lnSpc>
                <a:spcPct val="110000"/>
              </a:lnSpc>
              <a:buFont typeface="Wingdings 3" charset="2"/>
              <a:buChar char=""/>
              <a:defRPr/>
            </a:pPr>
            <a:r>
              <a:rPr lang="cs-CZ" sz="1900"/>
              <a:t>Alergie</a:t>
            </a:r>
          </a:p>
          <a:p>
            <a:pPr>
              <a:lnSpc>
                <a:spcPct val="110000"/>
              </a:lnSpc>
              <a:buFont typeface="Wingdings 3" charset="2"/>
              <a:buChar char=""/>
              <a:defRPr/>
            </a:pPr>
            <a:r>
              <a:rPr lang="cs-CZ" sz="1900"/>
              <a:t>Astma</a:t>
            </a:r>
          </a:p>
          <a:p>
            <a:pPr>
              <a:lnSpc>
                <a:spcPct val="110000"/>
              </a:lnSpc>
              <a:buFont typeface="Wingdings 3" charset="2"/>
              <a:buChar char=""/>
              <a:defRPr/>
            </a:pPr>
            <a:r>
              <a:rPr lang="cs-CZ" sz="1900"/>
              <a:t>Infekční choroby</a:t>
            </a:r>
          </a:p>
          <a:p>
            <a:pPr>
              <a:lnSpc>
                <a:spcPct val="110000"/>
              </a:lnSpc>
              <a:buFont typeface="Wingdings 3" charset="2"/>
              <a:buChar char=""/>
              <a:defRPr/>
            </a:pPr>
            <a:r>
              <a:rPr lang="cs-CZ" sz="1900"/>
              <a:t>Rakovina, leukémie</a:t>
            </a:r>
          </a:p>
          <a:p>
            <a:pPr>
              <a:lnSpc>
                <a:spcPct val="110000"/>
              </a:lnSpc>
              <a:buFont typeface="Wingdings 3" charset="2"/>
              <a:buChar char=""/>
              <a:defRPr/>
            </a:pPr>
            <a:endParaRPr lang="cs-CZ" sz="1900"/>
          </a:p>
          <a:p>
            <a:pPr>
              <a:lnSpc>
                <a:spcPct val="110000"/>
              </a:lnSpc>
              <a:buFont typeface="Wingdings 3" charset="2"/>
              <a:buChar char=""/>
              <a:defRPr/>
            </a:pPr>
            <a:endParaRPr lang="cs-CZ" sz="1900"/>
          </a:p>
          <a:p>
            <a:pPr>
              <a:lnSpc>
                <a:spcPct val="110000"/>
              </a:lnSpc>
              <a:buFont typeface="Wingdings 3" charset="2"/>
              <a:buChar char=""/>
              <a:defRPr/>
            </a:pPr>
            <a:endParaRPr lang="cs-CZ" sz="19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953" name="Picture 5" descr="01-mozek-stavba-hypothalamus-epifyza"/>
          <p:cNvPicPr>
            <a:picLocks noChangeAspect="1" noChangeArrowheads="1"/>
          </p:cNvPicPr>
          <p:nvPr/>
        </p:nvPicPr>
        <p:blipFill>
          <a:blip r:embed="rId2"/>
          <a:srcRect b="20775"/>
          <a:stretch>
            <a:fillRect/>
          </a:stretch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977" name="Obrázek 1"/>
          <p:cNvPicPr>
            <a:picLocks noChangeAspect="1"/>
          </p:cNvPicPr>
          <p:nvPr/>
        </p:nvPicPr>
        <p:blipFill>
          <a:blip r:embed="rId2"/>
          <a:srcRect t="15643" b="7038"/>
          <a:stretch>
            <a:fillRect/>
          </a:stretch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2E1CB1-0D55-994C-71DB-610970BC0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2A198B0-F3FD-6DB6-0F9F-E8445A98D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dirty="0"/>
              <a:t>„Žena začne během porodu panikařit a křičet, partner je agresivní. Jaké jsou vaše první tělesné a emoční reakce?“</a:t>
            </a:r>
          </a:p>
        </p:txBody>
      </p:sp>
    </p:spTree>
    <p:extLst>
      <p:ext uri="{BB962C8B-B14F-4D97-AF65-F5344CB8AC3E}">
        <p14:creationId xmlns:p14="http://schemas.microsoft.com/office/powerpoint/2010/main" val="1641348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1" name="Rectangle 2"/>
          <p:cNvSpPr>
            <a:spLocks noGrp="1" noChangeArrowheads="1"/>
          </p:cNvSpPr>
          <p:nvPr>
            <p:ph type="title"/>
          </p:nvPr>
        </p:nvSpPr>
        <p:spPr>
          <a:xfrm>
            <a:off x="2155825" y="66676"/>
            <a:ext cx="7124700" cy="925513"/>
          </a:xfrm>
        </p:spPr>
        <p:txBody>
          <a:bodyPr/>
          <a:lstStyle/>
          <a:p>
            <a:r>
              <a:rPr lang="cs-CZ"/>
              <a:t>Stresové signály</a:t>
            </a:r>
          </a:p>
        </p:txBody>
      </p:sp>
      <p:sp>
        <p:nvSpPr>
          <p:cNvPr id="256002" name="Oval 4"/>
          <p:cNvSpPr>
            <a:spLocks noChangeArrowheads="1"/>
          </p:cNvSpPr>
          <p:nvPr/>
        </p:nvSpPr>
        <p:spPr bwMode="auto">
          <a:xfrm>
            <a:off x="2855913" y="1341438"/>
            <a:ext cx="6913562" cy="4679950"/>
          </a:xfrm>
          <a:prstGeom prst="ellipse">
            <a:avLst/>
          </a:prstGeom>
          <a:solidFill>
            <a:srgbClr val="F7D7DC"/>
          </a:solidFill>
          <a:ln w="9525">
            <a:solidFill>
              <a:srgbClr val="F7D7DC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cs-CZ">
              <a:latin typeface="Trebuchet MS" pitchFamily="34" charset="0"/>
            </a:endParaRPr>
          </a:p>
        </p:txBody>
      </p:sp>
      <p:sp>
        <p:nvSpPr>
          <p:cNvPr id="256003" name="WordArt 5"/>
          <p:cNvSpPr>
            <a:spLocks noChangeArrowheads="1" noChangeShapeType="1" noTextEdit="1"/>
          </p:cNvSpPr>
          <p:nvPr/>
        </p:nvSpPr>
        <p:spPr bwMode="auto">
          <a:xfrm>
            <a:off x="5375276" y="3357563"/>
            <a:ext cx="1211263" cy="874712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ObliqueTopRight"/>
              <a:lightRig rig="legacyHarsh3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cs-CZ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50000">
                      <a:srgbClr val="FE3E02"/>
                    </a:gs>
                    <a:gs pos="100000">
                      <a:srgbClr val="FFE701"/>
                    </a:gs>
                  </a:gsLst>
                  <a:lin ang="5400000" scaled="1"/>
                </a:gradFill>
                <a:latin typeface="Impact"/>
              </a:rPr>
              <a:t>stres</a:t>
            </a:r>
          </a:p>
        </p:txBody>
      </p:sp>
      <p:sp>
        <p:nvSpPr>
          <p:cNvPr id="256004" name="Line 7"/>
          <p:cNvSpPr>
            <a:spLocks noChangeShapeType="1"/>
          </p:cNvSpPr>
          <p:nvPr/>
        </p:nvSpPr>
        <p:spPr bwMode="auto">
          <a:xfrm>
            <a:off x="6167438" y="1412875"/>
            <a:ext cx="0" cy="1944688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56005" name="Line 8"/>
          <p:cNvSpPr>
            <a:spLocks noChangeShapeType="1"/>
          </p:cNvSpPr>
          <p:nvPr/>
        </p:nvSpPr>
        <p:spPr bwMode="auto">
          <a:xfrm>
            <a:off x="6167438" y="3933826"/>
            <a:ext cx="0" cy="2087563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56006" name="Line 9"/>
          <p:cNvSpPr>
            <a:spLocks noChangeShapeType="1"/>
          </p:cNvSpPr>
          <p:nvPr/>
        </p:nvSpPr>
        <p:spPr bwMode="auto">
          <a:xfrm flipV="1">
            <a:off x="6672264" y="3716338"/>
            <a:ext cx="3024187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56007" name="Line 10"/>
          <p:cNvSpPr>
            <a:spLocks noChangeShapeType="1"/>
          </p:cNvSpPr>
          <p:nvPr/>
        </p:nvSpPr>
        <p:spPr bwMode="auto">
          <a:xfrm>
            <a:off x="2782889" y="3860800"/>
            <a:ext cx="2592387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56008" name="WordArt 11"/>
          <p:cNvSpPr>
            <a:spLocks noChangeArrowheads="1" noChangeShapeType="1" noTextEdit="1"/>
          </p:cNvSpPr>
          <p:nvPr/>
        </p:nvSpPr>
        <p:spPr bwMode="auto">
          <a:xfrm>
            <a:off x="8472489" y="1196976"/>
            <a:ext cx="1133475" cy="638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D4324D"/>
                </a:solidFill>
                <a:latin typeface="Arial Black"/>
              </a:rPr>
              <a:t>Mysl</a:t>
            </a:r>
          </a:p>
        </p:txBody>
      </p:sp>
      <p:sp>
        <p:nvSpPr>
          <p:cNvPr id="256009" name="WordArt 12"/>
          <p:cNvSpPr>
            <a:spLocks noChangeArrowheads="1" noChangeShapeType="1" noTextEdit="1"/>
          </p:cNvSpPr>
          <p:nvPr/>
        </p:nvSpPr>
        <p:spPr bwMode="auto">
          <a:xfrm>
            <a:off x="8183563" y="5734051"/>
            <a:ext cx="2000250" cy="638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D4324D"/>
                </a:solidFill>
                <a:latin typeface="Arial Black"/>
              </a:rPr>
              <a:t>Chování</a:t>
            </a:r>
          </a:p>
        </p:txBody>
      </p:sp>
      <p:sp>
        <p:nvSpPr>
          <p:cNvPr id="256010" name="WordArt 13"/>
          <p:cNvSpPr>
            <a:spLocks noChangeArrowheads="1" noChangeShapeType="1" noTextEdit="1"/>
          </p:cNvSpPr>
          <p:nvPr/>
        </p:nvSpPr>
        <p:spPr bwMode="auto">
          <a:xfrm>
            <a:off x="1847851" y="1341439"/>
            <a:ext cx="1704975" cy="638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D4324D"/>
                </a:solidFill>
                <a:latin typeface="Arial Black"/>
              </a:rPr>
              <a:t>Tělo</a:t>
            </a:r>
          </a:p>
        </p:txBody>
      </p:sp>
      <p:sp>
        <p:nvSpPr>
          <p:cNvPr id="256011" name="WordArt 14"/>
          <p:cNvSpPr>
            <a:spLocks noChangeArrowheads="1" noChangeShapeType="1" noTextEdit="1"/>
          </p:cNvSpPr>
          <p:nvPr/>
        </p:nvSpPr>
        <p:spPr bwMode="auto">
          <a:xfrm>
            <a:off x="1992314" y="5589589"/>
            <a:ext cx="1704975" cy="638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D4324D"/>
                </a:solidFill>
                <a:latin typeface="Arial Black"/>
              </a:rPr>
              <a:t>Emoce</a:t>
            </a:r>
          </a:p>
        </p:txBody>
      </p:sp>
      <p:sp>
        <p:nvSpPr>
          <p:cNvPr id="256012" name="Text Box 17"/>
          <p:cNvSpPr txBox="1">
            <a:spLocks noChangeArrowheads="1"/>
          </p:cNvSpPr>
          <p:nvPr/>
        </p:nvSpPr>
        <p:spPr bwMode="auto">
          <a:xfrm>
            <a:off x="3863976" y="2060575"/>
            <a:ext cx="1917513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1400" dirty="0"/>
              <a:t>Bušení srdce</a:t>
            </a:r>
          </a:p>
          <a:p>
            <a:r>
              <a:rPr lang="cs-CZ" sz="1400" dirty="0"/>
              <a:t>Nechutenství</a:t>
            </a:r>
          </a:p>
          <a:p>
            <a:r>
              <a:rPr lang="cs-CZ" sz="1400" dirty="0"/>
              <a:t>Bolesti hlavy</a:t>
            </a:r>
          </a:p>
          <a:p>
            <a:r>
              <a:rPr lang="cs-CZ" sz="1400" dirty="0"/>
              <a:t>Nucení na močení</a:t>
            </a:r>
          </a:p>
          <a:p>
            <a:r>
              <a:rPr lang="cs-CZ" sz="1400" dirty="0"/>
              <a:t>Bolesti v břiše – průjem</a:t>
            </a:r>
          </a:p>
          <a:p>
            <a:r>
              <a:rPr lang="cs-CZ" sz="1400" dirty="0"/>
              <a:t>Bolesti krční </a:t>
            </a:r>
          </a:p>
          <a:p>
            <a:r>
              <a:rPr lang="cs-CZ" sz="1400" dirty="0"/>
              <a:t>a bederní páteře</a:t>
            </a:r>
          </a:p>
          <a:p>
            <a:r>
              <a:rPr lang="cs-CZ" sz="1400" dirty="0"/>
              <a:t>Snížená imunita</a:t>
            </a:r>
          </a:p>
        </p:txBody>
      </p:sp>
      <p:sp>
        <p:nvSpPr>
          <p:cNvPr id="256013" name="Text Box 18"/>
          <p:cNvSpPr txBox="1">
            <a:spLocks noChangeArrowheads="1"/>
          </p:cNvSpPr>
          <p:nvPr/>
        </p:nvSpPr>
        <p:spPr bwMode="auto">
          <a:xfrm>
            <a:off x="3863975" y="4005263"/>
            <a:ext cx="2148152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1400" dirty="0"/>
              <a:t>Změny nálady</a:t>
            </a:r>
          </a:p>
          <a:p>
            <a:r>
              <a:rPr lang="cs-CZ" sz="1400" dirty="0"/>
              <a:t>Nadměrné trápení </a:t>
            </a:r>
          </a:p>
          <a:p>
            <a:r>
              <a:rPr lang="cs-CZ" sz="1400" dirty="0"/>
              <a:t>a starosti</a:t>
            </a:r>
          </a:p>
          <a:p>
            <a:r>
              <a:rPr lang="cs-CZ" sz="1400" dirty="0"/>
              <a:t>Omezení kontaktu </a:t>
            </a:r>
          </a:p>
          <a:p>
            <a:r>
              <a:rPr lang="cs-CZ" sz="1400" dirty="0"/>
              <a:t>s druhými lidmi</a:t>
            </a:r>
          </a:p>
          <a:p>
            <a:r>
              <a:rPr lang="cs-CZ" sz="1400" dirty="0"/>
              <a:t>Podrážděnost a úzkostnost</a:t>
            </a:r>
          </a:p>
          <a:p>
            <a:endParaRPr lang="cs-CZ" sz="1400" dirty="0"/>
          </a:p>
        </p:txBody>
      </p:sp>
      <p:sp>
        <p:nvSpPr>
          <p:cNvPr id="256014" name="Text Box 19"/>
          <p:cNvSpPr txBox="1">
            <a:spLocks noChangeArrowheads="1"/>
          </p:cNvSpPr>
          <p:nvPr/>
        </p:nvSpPr>
        <p:spPr bwMode="auto">
          <a:xfrm>
            <a:off x="6527800" y="3789364"/>
            <a:ext cx="2913746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1400" dirty="0"/>
              <a:t>Zvýšená absence, nemocnost</a:t>
            </a:r>
          </a:p>
          <a:p>
            <a:r>
              <a:rPr lang="cs-CZ" sz="1400" dirty="0"/>
              <a:t>Osobní nehodovost, zhoršená kvalita </a:t>
            </a:r>
          </a:p>
          <a:p>
            <a:r>
              <a:rPr lang="cs-CZ" sz="1400" dirty="0"/>
              <a:t>práce, snaha vyhnout se úkolům</a:t>
            </a:r>
          </a:p>
          <a:p>
            <a:r>
              <a:rPr lang="cs-CZ" sz="1400" dirty="0"/>
              <a:t>Zvýšená konzumace alkoholických </a:t>
            </a:r>
          </a:p>
          <a:p>
            <a:r>
              <a:rPr lang="cs-CZ" sz="1400" dirty="0"/>
              <a:t>nápojů, cigaret, léků</a:t>
            </a:r>
          </a:p>
          <a:p>
            <a:r>
              <a:rPr lang="cs-CZ" sz="1400" dirty="0"/>
              <a:t>Ztráta chuti k jídlu, přejídání se</a:t>
            </a:r>
          </a:p>
          <a:p>
            <a:r>
              <a:rPr lang="cs-CZ" sz="1400" dirty="0"/>
              <a:t>Problémy s usínáním, </a:t>
            </a:r>
          </a:p>
          <a:p>
            <a:r>
              <a:rPr lang="cs-CZ" sz="1400" dirty="0"/>
              <a:t>Netrpělivost, agresivní </a:t>
            </a:r>
          </a:p>
          <a:p>
            <a:r>
              <a:rPr lang="cs-CZ" sz="1400" dirty="0"/>
              <a:t>chování</a:t>
            </a:r>
          </a:p>
          <a:p>
            <a:endParaRPr lang="cs-CZ" sz="1400" dirty="0"/>
          </a:p>
        </p:txBody>
      </p:sp>
      <p:sp>
        <p:nvSpPr>
          <p:cNvPr id="256015" name="Text Box 20"/>
          <p:cNvSpPr txBox="1">
            <a:spLocks noChangeArrowheads="1"/>
          </p:cNvSpPr>
          <p:nvPr/>
        </p:nvSpPr>
        <p:spPr bwMode="auto">
          <a:xfrm>
            <a:off x="6240463" y="2276476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cs-CZ"/>
          </a:p>
        </p:txBody>
      </p:sp>
      <p:sp>
        <p:nvSpPr>
          <p:cNvPr id="256016" name="Text Box 21"/>
          <p:cNvSpPr txBox="1">
            <a:spLocks noChangeArrowheads="1"/>
          </p:cNvSpPr>
          <p:nvPr/>
        </p:nvSpPr>
        <p:spPr bwMode="auto">
          <a:xfrm>
            <a:off x="6456364" y="2133600"/>
            <a:ext cx="2627707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1400" dirty="0"/>
              <a:t>Obavy</a:t>
            </a:r>
          </a:p>
          <a:p>
            <a:r>
              <a:rPr lang="cs-CZ" sz="1400" dirty="0"/>
              <a:t>Negativní myšlenky</a:t>
            </a:r>
          </a:p>
          <a:p>
            <a:r>
              <a:rPr lang="cs-CZ" sz="1400" dirty="0"/>
              <a:t>Obtížné či ukvapené rozhodování</a:t>
            </a:r>
          </a:p>
          <a:p>
            <a:r>
              <a:rPr lang="cs-CZ" sz="1400" dirty="0"/>
              <a:t>Pomatenost, zhoršený úsudek</a:t>
            </a:r>
          </a:p>
          <a:p>
            <a:r>
              <a:rPr lang="cs-CZ" sz="1400" dirty="0"/>
              <a:t>Pocity únavy a obtíže při </a:t>
            </a:r>
          </a:p>
          <a:p>
            <a:r>
              <a:rPr lang="cs-CZ" sz="1400" dirty="0"/>
              <a:t>soustředění </a:t>
            </a:r>
          </a:p>
          <a:p>
            <a:endParaRPr lang="cs-CZ" sz="1400" dirty="0"/>
          </a:p>
          <a:p>
            <a:endParaRPr lang="cs-CZ" sz="1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7051" name="Rectangle 257036">
            <a:extLst>
              <a:ext uri="{FF2B5EF4-FFF2-40B4-BE49-F238E27FC236}">
                <a16:creationId xmlns:a16="http://schemas.microsoft.com/office/drawing/2014/main" id="{C6870151-9189-4C3A-8379-EF3D95827A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 descr="8. Stres • FBLT">
            <a:extLst>
              <a:ext uri="{FF2B5EF4-FFF2-40B4-BE49-F238E27FC236}">
                <a16:creationId xmlns:a16="http://schemas.microsoft.com/office/drawing/2014/main" id="{20E748D2-DBBC-E49C-C469-CE5C871F2B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85" r="-1" b="25637"/>
          <a:stretch>
            <a:fillRect/>
          </a:stretch>
        </p:blipFill>
        <p:spPr bwMode="auto">
          <a:xfrm>
            <a:off x="305" y="10"/>
            <a:ext cx="12191695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7052" name="Slide Number Placeholder 7">
            <a:extLst>
              <a:ext uri="{FF2B5EF4-FFF2-40B4-BE49-F238E27FC236}">
                <a16:creationId xmlns:a16="http://schemas.microsoft.com/office/drawing/2014/main" id="{123EA69C-102A-4DD0-9547-05DCD271D1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12301" y="443732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n-US"/>
            </a:defPPr>
            <a:lvl1pPr marL="0" algn="r" defTabSz="457200" rtl="0" eaLnBrk="1" latinLnBrk="0" hangingPunct="1"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57053" name="Footer Placeholder 6">
            <a:extLst>
              <a:ext uri="{FF2B5EF4-FFF2-40B4-BE49-F238E27FC236}">
                <a16:creationId xmlns:a16="http://schemas.microsoft.com/office/drawing/2014/main" id="{6A862265-5CA3-4C40-8582-7534C3B03C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76636" y="540921"/>
            <a:ext cx="49739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57054" name="Rectangle 257042">
            <a:extLst>
              <a:ext uri="{FF2B5EF4-FFF2-40B4-BE49-F238E27FC236}">
                <a16:creationId xmlns:a16="http://schemas.microsoft.com/office/drawing/2014/main" id="{600EF80B-0391-4082-9AF5-F15B091B4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93800"/>
            <a:ext cx="12192000" cy="5664199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87000"/>
                  <a:alpha val="4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57025" name="Nadpis 1"/>
          <p:cNvSpPr>
            <a:spLocks noGrp="1"/>
          </p:cNvSpPr>
          <p:nvPr>
            <p:ph type="title"/>
          </p:nvPr>
        </p:nvSpPr>
        <p:spPr>
          <a:xfrm>
            <a:off x="1130271" y="1193800"/>
            <a:ext cx="3193050" cy="4699000"/>
          </a:xfrm>
        </p:spPr>
        <p:txBody>
          <a:bodyPr anchor="ctr">
            <a:normAutofit/>
          </a:bodyPr>
          <a:lstStyle/>
          <a:p>
            <a:r>
              <a:rPr lang="cs-CZ"/>
              <a:t>Fáze stresu</a:t>
            </a:r>
          </a:p>
        </p:txBody>
      </p:sp>
      <p:cxnSp>
        <p:nvCxnSpPr>
          <p:cNvPr id="257055" name="Straight Connector 257044">
            <a:extLst>
              <a:ext uri="{FF2B5EF4-FFF2-40B4-BE49-F238E27FC236}">
                <a16:creationId xmlns:a16="http://schemas.microsoft.com/office/drawing/2014/main" id="{D33AC32D-5F44-45F7-A0BD-7C11A86BE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600200"/>
            <a:ext cx="0" cy="3657600"/>
          </a:xfrm>
          <a:prstGeom prst="line">
            <a:avLst/>
          </a:prstGeom>
          <a:ln w="317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976636" y="1193800"/>
            <a:ext cx="6085091" cy="4699000"/>
          </a:xfrm>
        </p:spPr>
        <p:txBody>
          <a:bodyPr rtlCol="0" anchor="ctr">
            <a:normAutofit/>
          </a:bodyPr>
          <a:lstStyle/>
          <a:p>
            <a:pPr marL="0" indent="0">
              <a:lnSpc>
                <a:spcPct val="110000"/>
              </a:lnSpc>
              <a:buNone/>
              <a:defRPr/>
            </a:pPr>
            <a:r>
              <a:rPr lang="cs-CZ" sz="1400"/>
              <a:t>Obecný adaptační syndrom má </a:t>
            </a:r>
            <a:r>
              <a:rPr lang="cs-CZ" sz="1400" b="1" u="sng"/>
              <a:t>tři v </a:t>
            </a:r>
            <a:r>
              <a:rPr lang="cs-CZ" sz="1400" b="1" u="sng" err="1"/>
              <a:t>podstate</a:t>
            </a:r>
            <a:r>
              <a:rPr lang="cs-CZ" sz="1400" b="1" u="sng"/>
              <a:t> stereotypní fáze (</a:t>
            </a:r>
            <a:r>
              <a:rPr lang="cs-CZ" sz="1400" b="1" err="1"/>
              <a:t>Selye</a:t>
            </a:r>
            <a:r>
              <a:rPr lang="cs-CZ" sz="1400" b="1"/>
              <a:t>, 1936, 1974</a:t>
            </a:r>
            <a:r>
              <a:rPr lang="cs-CZ" sz="1400"/>
              <a:t> – alarm – </a:t>
            </a:r>
            <a:r>
              <a:rPr lang="cs-CZ" sz="1400" err="1"/>
              <a:t>resistance</a:t>
            </a:r>
            <a:r>
              <a:rPr lang="cs-CZ" sz="1400"/>
              <a:t> – </a:t>
            </a:r>
            <a:r>
              <a:rPr lang="cs-CZ" sz="1400" err="1"/>
              <a:t>exhaustion</a:t>
            </a:r>
            <a:r>
              <a:rPr lang="cs-CZ" sz="1400"/>
              <a:t>)</a:t>
            </a:r>
          </a:p>
          <a:p>
            <a:pPr>
              <a:lnSpc>
                <a:spcPct val="110000"/>
              </a:lnSpc>
              <a:buFont typeface="Wingdings 3" charset="2"/>
              <a:buChar char=""/>
              <a:defRPr/>
            </a:pPr>
            <a:r>
              <a:rPr lang="cs-CZ" sz="1400" b="1"/>
              <a:t>rychlou "poplachovou" reakci</a:t>
            </a:r>
            <a:r>
              <a:rPr lang="cs-CZ" sz="1400"/>
              <a:t>, která má dvě části - šokovou a protišokovou, kde se uplatňuje </a:t>
            </a:r>
            <a:r>
              <a:rPr lang="cs-CZ" sz="1400" b="1" err="1"/>
              <a:t>sympatiko</a:t>
            </a:r>
            <a:r>
              <a:rPr lang="cs-CZ" sz="1400" b="1"/>
              <a:t> </a:t>
            </a:r>
            <a:r>
              <a:rPr lang="cs-CZ" sz="1400" b="1" err="1"/>
              <a:t>adrenomedulární</a:t>
            </a:r>
            <a:r>
              <a:rPr lang="cs-CZ" sz="1400" b="1"/>
              <a:t> systém. </a:t>
            </a:r>
            <a:r>
              <a:rPr lang="cs-CZ" sz="1400"/>
              <a:t>Cílem této reakce je </a:t>
            </a:r>
            <a:r>
              <a:rPr lang="cs-CZ" sz="1400" b="1"/>
              <a:t>zmobilizovat síly v organismu k obraně. </a:t>
            </a:r>
            <a:r>
              <a:rPr lang="cs-CZ" sz="1400"/>
              <a:t>Tato reakce je velmi nehospodárná co se týče využívání energie.</a:t>
            </a:r>
          </a:p>
          <a:p>
            <a:pPr>
              <a:lnSpc>
                <a:spcPct val="110000"/>
              </a:lnSpc>
              <a:buFont typeface="Wingdings 3" charset="2"/>
              <a:buChar char=""/>
              <a:defRPr/>
            </a:pPr>
            <a:r>
              <a:rPr lang="cs-CZ" sz="1400" b="1"/>
              <a:t>rezistence </a:t>
            </a:r>
          </a:p>
          <a:p>
            <a:pPr>
              <a:lnSpc>
                <a:spcPct val="110000"/>
              </a:lnSpc>
              <a:buFont typeface="Wingdings 3" charset="2"/>
              <a:buChar char=""/>
              <a:defRPr/>
            </a:pPr>
            <a:r>
              <a:rPr lang="cs-CZ" sz="1400" b="1"/>
              <a:t>fáze </a:t>
            </a:r>
            <a:r>
              <a:rPr lang="cs-CZ" sz="1400" b="1" err="1"/>
              <a:t>exhausce</a:t>
            </a:r>
            <a:r>
              <a:rPr lang="cs-CZ" sz="1400" b="1"/>
              <a:t> či vyčerpání</a:t>
            </a:r>
          </a:p>
          <a:p>
            <a:pPr marL="457200" lvl="1" indent="0">
              <a:lnSpc>
                <a:spcPct val="110000"/>
              </a:lnSpc>
              <a:buNone/>
              <a:defRPr/>
            </a:pPr>
            <a:r>
              <a:rPr lang="cs-CZ" sz="1400"/>
              <a:t>V posledních dvou se uplatňuje </a:t>
            </a:r>
            <a:r>
              <a:rPr lang="cs-CZ" sz="1400" err="1"/>
              <a:t>hypofyzárne</a:t>
            </a:r>
            <a:r>
              <a:rPr lang="cs-CZ" sz="1400"/>
              <a:t> </a:t>
            </a:r>
            <a:r>
              <a:rPr lang="cs-CZ" sz="1400" err="1"/>
              <a:t>adrenokortikální</a:t>
            </a:r>
            <a:r>
              <a:rPr lang="cs-CZ" sz="1400"/>
              <a:t> systém</a:t>
            </a:r>
          </a:p>
          <a:p>
            <a:pPr marL="0" indent="0">
              <a:lnSpc>
                <a:spcPct val="110000"/>
              </a:lnSpc>
              <a:buNone/>
              <a:defRPr/>
            </a:pPr>
            <a:r>
              <a:rPr lang="cs-CZ" sz="1400"/>
              <a:t>nastává pokud nedojde k vyřešení stresové události ve fázích poplachu a adaptace. Dochází k vyčerpání adaptačních schopností organismu a k jeho zhroucení, což může mít podobu </a:t>
            </a:r>
            <a:r>
              <a:rPr lang="cs-CZ" sz="1400" b="1"/>
              <a:t>psychosomatického onemocnění, psychické poruchy, </a:t>
            </a:r>
            <a:r>
              <a:rPr lang="cs-CZ" sz="1400"/>
              <a:t>ale také </a:t>
            </a:r>
            <a:r>
              <a:rPr lang="cs-CZ" sz="1400" b="1"/>
              <a:t>syndromu vyhoření, deprese</a:t>
            </a:r>
            <a:r>
              <a:rPr lang="cs-CZ" sz="1400"/>
              <a:t>. </a:t>
            </a:r>
          </a:p>
          <a:p>
            <a:pPr marL="457200" lvl="1" indent="0">
              <a:lnSpc>
                <a:spcPct val="110000"/>
              </a:lnSpc>
              <a:buNone/>
              <a:defRPr/>
            </a:pPr>
            <a:endParaRPr lang="cs-CZ" sz="1400"/>
          </a:p>
        </p:txBody>
      </p:sp>
      <p:sp>
        <p:nvSpPr>
          <p:cNvPr id="257056" name="Date Placeholder 1">
            <a:extLst>
              <a:ext uri="{FF2B5EF4-FFF2-40B4-BE49-F238E27FC236}">
                <a16:creationId xmlns:a16="http://schemas.microsoft.com/office/drawing/2014/main" id="{3FBF03E8-C602-4192-9C52-F84B29FDCC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23229" y="6007878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49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Druhy stresu, </a:t>
            </a:r>
            <a:r>
              <a:rPr lang="cs-CZ" b="1" dirty="0" err="1"/>
              <a:t>Lazarus</a:t>
            </a:r>
            <a:r>
              <a:rPr lang="cs-CZ" b="1" dirty="0"/>
              <a:t> &amp; </a:t>
            </a:r>
            <a:r>
              <a:rPr lang="cs-CZ" b="1" dirty="0" err="1"/>
              <a:t>Folkman</a:t>
            </a:r>
            <a:r>
              <a:rPr lang="cs-CZ" b="1" dirty="0"/>
              <a:t> (1984)</a:t>
            </a:r>
            <a:r>
              <a:rPr lang="cs-CZ" dirty="0"/>
              <a:t> –podle trvání a způsobu hodnocení stresoru.</a:t>
            </a:r>
            <a:br>
              <a:rPr lang="cs-CZ" dirty="0"/>
            </a:br>
            <a:endParaRPr lang="cs-CZ" dirty="0"/>
          </a:p>
        </p:txBody>
      </p:sp>
      <p:sp>
        <p:nvSpPr>
          <p:cNvPr id="8195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>
              <a:buFont typeface="Wingdings 3" charset="2"/>
              <a:buChar char=""/>
              <a:defRPr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Akutní stres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 stres je intenzivní a krátkodobý, dochází ke změnám v organismu, ale zároveň dochází k rychlému návratu ke klidu, stresová reakce doznívá a dochází k uvolnění </a:t>
            </a:r>
          </a:p>
          <a:p>
            <a:pPr>
              <a:buFont typeface="Wingdings 3" charset="2"/>
              <a:buChar char=""/>
              <a:defRPr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Anticipovaný stres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stresová pohotovost narůstá spolu s očekáváním stresoru až k silnému napětí, po exhibici stresoru postupně opadá.</a:t>
            </a:r>
          </a:p>
          <a:p>
            <a:pPr>
              <a:buFont typeface="Wingdings 3" charset="2"/>
              <a:buChar char=""/>
              <a:defRPr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Chronický stres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 je dlouhodobé vystavení se stresoru, přičemž příznaky stresu mohou být méně nápadné, méně výrazné, napětí nemusí dosahovat vysokých hodnot, ale negativní dopad na organismus může být větší. U chronického stresu chybí hlavně odpočinek a nedaří se ani náhled nad situací. </a:t>
            </a:r>
          </a:p>
          <a:p>
            <a:pPr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3" name="Nadpis 3"/>
          <p:cNvSpPr>
            <a:spLocks noGrp="1"/>
          </p:cNvSpPr>
          <p:nvPr>
            <p:ph type="ctrTitle"/>
          </p:nvPr>
        </p:nvSpPr>
        <p:spPr>
          <a:xfrm>
            <a:off x="1090424" y="664646"/>
            <a:ext cx="8637073" cy="2541431"/>
          </a:xfrm>
        </p:spPr>
        <p:txBody>
          <a:bodyPr>
            <a:normAutofit/>
          </a:bodyPr>
          <a:lstStyle/>
          <a:p>
            <a:pPr marL="342900" indent="-342900" algn="ctr"/>
            <a:r>
              <a:rPr lang="cs-CZ" sz="3600" b="1" dirty="0">
                <a:solidFill>
                  <a:schemeClr val="tx2"/>
                </a:solidFill>
              </a:rPr>
              <a:t>Osobní a osobnostní determinanty</a:t>
            </a:r>
            <a:br>
              <a:rPr lang="cs-CZ" sz="3600" b="1" dirty="0">
                <a:solidFill>
                  <a:schemeClr val="tx2"/>
                </a:solidFill>
              </a:rPr>
            </a:br>
            <a:r>
              <a:rPr lang="cs-CZ" sz="3600" b="1" dirty="0">
                <a:solidFill>
                  <a:schemeClr val="tx2"/>
                </a:solidFill>
              </a:rPr>
              <a:t>zvládání stresu</a:t>
            </a:r>
            <a:br>
              <a:rPr lang="cs-CZ" sz="3600" b="1" dirty="0">
                <a:solidFill>
                  <a:schemeClr val="tx2"/>
                </a:solidFill>
              </a:rPr>
            </a:br>
            <a:endParaRPr lang="cs-CZ" sz="3600" dirty="0">
              <a:solidFill>
                <a:schemeClr val="tx2"/>
              </a:solidFill>
            </a:endParaRPr>
          </a:p>
        </p:txBody>
      </p:sp>
      <p:sp>
        <p:nvSpPr>
          <p:cNvPr id="2" name="Podnadpis 1">
            <a:extLst>
              <a:ext uri="{FF2B5EF4-FFF2-40B4-BE49-F238E27FC236}">
                <a16:creationId xmlns:a16="http://schemas.microsoft.com/office/drawing/2014/main" id="{77186C5F-B3A8-E280-95FA-530DA5016DF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C30D30AE-D62A-1130-3763-48D5EC2DF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Stres v porodní asistenci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BB57E336-DEA1-7A8E-8469-3C0AEE24BE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cs-CZ" altLang="cs-CZ" dirty="0"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cs-CZ" altLang="cs-CZ" dirty="0"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cs-CZ" altLang="cs-CZ" dirty="0">
                <a:latin typeface="Arial" panose="020B0604020202020204" pitchFamily="34" charset="0"/>
              </a:rPr>
              <a:t>„Jaké situace na pracovišti vás nejčastěji stresují?“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cs-CZ" altLang="cs-CZ" dirty="0">
              <a:latin typeface="Arial" panose="020B0604020202020204" pitchFamily="34" charset="0"/>
            </a:endParaRP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cs-CZ" altLang="cs-CZ" dirty="0">
                <a:latin typeface="Arial" panose="020B0604020202020204" pitchFamily="34" charset="0"/>
              </a:rPr>
              <a:t>„Porodní asistentka má několik rodiček najednou, jedna je v pokročilé fázi porodu, druhá vyžaduje okamžitou pozornost. Zdravotnický personál volá, že je třeba připravit sál. Tělo reaguje bušením srdce, napětím, zrychleným dýcháním – klasická stresová reakce.“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cs-CZ" altLang="cs-CZ" dirty="0">
              <a:latin typeface="Arial" panose="020B060402020202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23947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7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/>
              <a:t>Individuální osobnostní vlastnosti</a:t>
            </a:r>
            <a:endParaRPr lang="cs-CZ"/>
          </a:p>
        </p:txBody>
      </p:sp>
      <p:sp>
        <p:nvSpPr>
          <p:cNvPr id="260098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/>
              <a:t>ovlivňují naše chování, prožívání a jednání a také reakce na stres.</a:t>
            </a:r>
            <a:endParaRPr lang="cs-CZ"/>
          </a:p>
          <a:p>
            <a:r>
              <a:rPr lang="cs-CZ"/>
              <a:t>Často určují, jak silně a v jaké kvalitě stresovou situaci prožíváme a jaký máme životní styl, který mimo jiné ovlivňuje i náš zdravotní stav a může vést ke vzniku některých chorob.</a:t>
            </a:r>
          </a:p>
          <a:p>
            <a:r>
              <a:rPr lang="cs-CZ"/>
              <a:t>Extroverze, introverze, labilita, stabilita, svědomitost, cílevědomost…..</a:t>
            </a:r>
          </a:p>
          <a:p>
            <a:endParaRPr lang="cs-CZ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3" name="Nadpis 4"/>
          <p:cNvSpPr>
            <a:spLocks noGrp="1"/>
          </p:cNvSpPr>
          <p:nvPr>
            <p:ph type="title" idx="4294967295"/>
          </p:nvPr>
        </p:nvSpPr>
        <p:spPr>
          <a:xfrm>
            <a:off x="1822101" y="329641"/>
            <a:ext cx="9023420" cy="1320800"/>
          </a:xfrm>
        </p:spPr>
        <p:txBody>
          <a:bodyPr/>
          <a:lstStyle/>
          <a:p>
            <a:r>
              <a:rPr lang="cs-CZ" b="1" dirty="0">
                <a:solidFill>
                  <a:schemeClr val="tx1"/>
                </a:solidFill>
              </a:rPr>
              <a:t>Proaktivní a reaktivní osobnost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4294967295"/>
          </p:nvPr>
        </p:nvSpPr>
        <p:spPr>
          <a:xfrm>
            <a:off x="2309813" y="1206518"/>
            <a:ext cx="4038600" cy="4852988"/>
          </a:xfrm>
        </p:spPr>
        <p:txBody>
          <a:bodyPr rtlCol="0">
            <a:normAutofit fontScale="92500" lnSpcReduction="10000"/>
          </a:bodyPr>
          <a:lstStyle/>
          <a:p>
            <a:pPr>
              <a:buFont typeface="Wingdings 3" charset="2"/>
              <a:buChar char=""/>
              <a:defRPr/>
            </a:pPr>
            <a:r>
              <a:rPr lang="cs-CZ" b="1" i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PROAKTIVNÍ</a:t>
            </a:r>
          </a:p>
          <a:p>
            <a:pPr marL="0" indent="0">
              <a:buNone/>
              <a:defRPr/>
            </a:pPr>
            <a:r>
              <a:rPr lang="cs-CZ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Proaktivita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je schopnost člověka vědomě přebírat 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odpovědnost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za reakci</a:t>
            </a:r>
          </a:p>
          <a:p>
            <a:pPr marL="0" indent="0"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Naše jednání je výsledkem našich voleb (rozhodnutí, nikoliv podmínek, které nás ovlivňují</a:t>
            </a:r>
          </a:p>
          <a:p>
            <a:pPr marL="0" indent="0"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Proaktivní člověk není vazalem svých emocí a nikdy nereaguje zkratkově</a:t>
            </a:r>
          </a:p>
          <a:p>
            <a:pPr marL="0" indent="0"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Nesvaluje vinu na okolí, situace či lidi</a:t>
            </a:r>
          </a:p>
          <a:p>
            <a:pPr marL="0" indent="0"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Jako lidé se rodíme vysoce proaktivní, ale vlivem okolností a stresových situací tuto schopnost ztrácíme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half" idx="4294967295"/>
          </p:nvPr>
        </p:nvSpPr>
        <p:spPr>
          <a:xfrm>
            <a:off x="6806921" y="1206518"/>
            <a:ext cx="4038600" cy="5141912"/>
          </a:xfrm>
        </p:spPr>
        <p:txBody>
          <a:bodyPr rtlCol="0">
            <a:normAutofit fontScale="85000" lnSpcReduction="10000"/>
          </a:bodyPr>
          <a:lstStyle/>
          <a:p>
            <a:pPr>
              <a:buFont typeface="Wingdings 3" charset="2"/>
              <a:buChar char=""/>
              <a:defRPr/>
            </a:pPr>
            <a:r>
              <a:rPr lang="cs-CZ" b="1" i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REAKTIVNÍ</a:t>
            </a:r>
          </a:p>
          <a:p>
            <a:pPr marL="0" indent="0"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Reaktivní lidé umožnili, aby byli životem ovládáni, protože chápou život jako funkci podmíněnosti a podmínek: př. </a:t>
            </a:r>
            <a:r>
              <a:rPr lang="cs-CZ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když je hezky, cítím se dobře</a:t>
            </a:r>
          </a:p>
          <a:p>
            <a:pPr marL="0" indent="0"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Reaktivní lidé jsou závislí na očekávání druhých, jsou závislí na zpětné – jak je budou druzí hodnotit, </a:t>
            </a:r>
            <a:r>
              <a:rPr lang="cs-CZ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př. hodnocení přes hodnocení druhých</a:t>
            </a:r>
          </a:p>
          <a:p>
            <a:pPr marL="0" indent="0"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Reaktivní lidé jsou ovládáni pocity druhých  a okolnostmi, př. </a:t>
            </a:r>
            <a:r>
              <a:rPr lang="cs-CZ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moje pohoda je závislá na chování druhého</a:t>
            </a:r>
          </a:p>
          <a:p>
            <a:pPr marL="0" indent="0"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Reaktivní lidé si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přivlasťnují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problémy svého okolí a přebírají za ně zodpovědnost, př. </a:t>
            </a:r>
            <a:r>
              <a:rPr lang="cs-CZ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Jak se budou druzí cítit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7" name="Nadpis 1"/>
          <p:cNvSpPr>
            <a:spLocks noGrp="1"/>
          </p:cNvSpPr>
          <p:nvPr>
            <p:ph type="title"/>
          </p:nvPr>
        </p:nvSpPr>
        <p:spPr>
          <a:xfrm>
            <a:off x="2133601" y="609600"/>
            <a:ext cx="6348413" cy="1320800"/>
          </a:xfrm>
        </p:spPr>
        <p:txBody>
          <a:bodyPr/>
          <a:lstStyle/>
          <a:p>
            <a:r>
              <a:rPr lang="cs-CZ" b="1">
                <a:solidFill>
                  <a:schemeClr val="tx1"/>
                </a:solidFill>
              </a:rPr>
              <a:t>Proaktivní a reaktivní osobnost</a:t>
            </a:r>
          </a:p>
        </p:txBody>
      </p:sp>
      <p:sp>
        <p:nvSpPr>
          <p:cNvPr id="244738" name="Zástupný symbol pro obsah 2"/>
          <p:cNvSpPr>
            <a:spLocks noGrp="1"/>
          </p:cNvSpPr>
          <p:nvPr>
            <p:ph sz="half" idx="1"/>
          </p:nvPr>
        </p:nvSpPr>
        <p:spPr>
          <a:xfrm>
            <a:off x="2133600" y="2160589"/>
            <a:ext cx="3087688" cy="388143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/>
              <a:t>Proaktivní jazyk:</a:t>
            </a:r>
          </a:p>
          <a:p>
            <a:pPr lvl="1"/>
            <a:r>
              <a:rPr lang="cs-CZ"/>
              <a:t>Zkusme se na to podívat jinak</a:t>
            </a:r>
          </a:p>
          <a:p>
            <a:pPr lvl="1"/>
            <a:r>
              <a:rPr lang="cs-CZ"/>
              <a:t>Jsem ochoten</a:t>
            </a:r>
          </a:p>
          <a:p>
            <a:pPr lvl="1"/>
            <a:r>
              <a:rPr lang="cs-CZ"/>
              <a:t>Chci se dohodnout</a:t>
            </a:r>
          </a:p>
          <a:p>
            <a:pPr lvl="1"/>
            <a:r>
              <a:rPr lang="cs-CZ"/>
              <a:t>Můj úhel pohledu je ten a ten</a:t>
            </a:r>
          </a:p>
          <a:p>
            <a:pPr lvl="1"/>
            <a:r>
              <a:rPr lang="cs-CZ"/>
              <a:t>Vidím to takto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92739" y="2160589"/>
            <a:ext cx="3089275" cy="3881437"/>
          </a:xfrm>
        </p:spPr>
        <p:txBody>
          <a:bodyPr rtlCol="0">
            <a:normAutofit fontScale="92500" lnSpcReduction="20000"/>
          </a:bodyPr>
          <a:lstStyle/>
          <a:p>
            <a:pPr marL="0" indent="0">
              <a:buNone/>
              <a:defRPr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Reaktivní jazyk: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Takový jsem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Nejsem zvyklý/jsem zvyklý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Nic s tím nemohu udělat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Nejde mi to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Okolnosti mě nutí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Nestíhám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Musím 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 se může stát jen mně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1127" name="Rectangle 261126">
            <a:extLst>
              <a:ext uri="{FF2B5EF4-FFF2-40B4-BE49-F238E27FC236}">
                <a16:creationId xmlns:a16="http://schemas.microsoft.com/office/drawing/2014/main" id="{F63C748C-967B-4A7B-A90F-3EDD0F485A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1129" name="Rectangle 261128">
            <a:extLst>
              <a:ext uri="{FF2B5EF4-FFF2-40B4-BE49-F238E27FC236}">
                <a16:creationId xmlns:a16="http://schemas.microsoft.com/office/drawing/2014/main" id="{C0143637-4934-44E4-B909-BAF1E7B279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4062127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1121" name="Nadpis 4"/>
          <p:cNvSpPr>
            <a:spLocks noGrp="1"/>
          </p:cNvSpPr>
          <p:nvPr>
            <p:ph type="title"/>
          </p:nvPr>
        </p:nvSpPr>
        <p:spPr>
          <a:xfrm>
            <a:off x="849683" y="1240076"/>
            <a:ext cx="2727813" cy="4584527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Chování typu A</a:t>
            </a:r>
          </a:p>
        </p:txBody>
      </p:sp>
      <p:sp>
        <p:nvSpPr>
          <p:cNvPr id="261122" name="Zástupný symbol pro obsah 5"/>
          <p:cNvSpPr>
            <a:spLocks noGrp="1"/>
          </p:cNvSpPr>
          <p:nvPr>
            <p:ph idx="1"/>
          </p:nvPr>
        </p:nvSpPr>
        <p:spPr>
          <a:xfrm>
            <a:off x="4705594" y="462117"/>
            <a:ext cx="6636723" cy="5694426"/>
          </a:xfrm>
        </p:spPr>
        <p:txBody>
          <a:bodyPr anchor="t"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cs-CZ" sz="1400" dirty="0" err="1"/>
              <a:t>Friedman</a:t>
            </a:r>
            <a:r>
              <a:rPr lang="cs-CZ" sz="1400" dirty="0"/>
              <a:t> a </a:t>
            </a:r>
            <a:r>
              <a:rPr lang="cs-CZ" sz="1400" dirty="0" err="1"/>
              <a:t>Rosenman</a:t>
            </a:r>
            <a:r>
              <a:rPr lang="cs-CZ" sz="1400" dirty="0"/>
              <a:t> (1959, 1961) rozlišili typy chování: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cs-CZ" sz="1400" b="1" dirty="0"/>
              <a:t>Osobnosti s chováním typu A </a:t>
            </a:r>
            <a:r>
              <a:rPr lang="cs-CZ" sz="1400" dirty="0"/>
              <a:t>se vyznačují:</a:t>
            </a:r>
          </a:p>
          <a:p>
            <a:pPr lvl="1">
              <a:lnSpc>
                <a:spcPct val="110000"/>
              </a:lnSpc>
            </a:pPr>
            <a:r>
              <a:rPr lang="cs-CZ" sz="1400" dirty="0"/>
              <a:t>vysokou hladinou </a:t>
            </a:r>
            <a:r>
              <a:rPr lang="cs-CZ" sz="1400" b="1" dirty="0"/>
              <a:t>ctižádostivosti</a:t>
            </a:r>
            <a:r>
              <a:rPr lang="cs-CZ" sz="1400" dirty="0"/>
              <a:t>, </a:t>
            </a:r>
            <a:r>
              <a:rPr lang="cs-CZ" sz="1400" b="1" dirty="0"/>
              <a:t>soutěživosti</a:t>
            </a:r>
            <a:r>
              <a:rPr lang="cs-CZ" sz="1400" dirty="0"/>
              <a:t>, </a:t>
            </a:r>
            <a:r>
              <a:rPr lang="cs-CZ" sz="1400" b="1" dirty="0"/>
              <a:t>průbojnosti</a:t>
            </a:r>
            <a:r>
              <a:rPr lang="cs-CZ" sz="1400" dirty="0"/>
              <a:t>, </a:t>
            </a:r>
            <a:r>
              <a:rPr lang="cs-CZ" sz="1400" b="1" dirty="0"/>
              <a:t>agresivity</a:t>
            </a:r>
            <a:r>
              <a:rPr lang="cs-CZ" sz="1400" dirty="0"/>
              <a:t>, </a:t>
            </a:r>
          </a:p>
          <a:p>
            <a:pPr lvl="1">
              <a:lnSpc>
                <a:spcPct val="110000"/>
              </a:lnSpc>
            </a:pPr>
            <a:r>
              <a:rPr lang="cs-CZ" sz="1400" dirty="0"/>
              <a:t>Osoby tohoto typu jsou vysoce zaujaty svým povoláním a zanedbávají ostatní oblasti života, </a:t>
            </a:r>
          </a:p>
          <a:p>
            <a:pPr lvl="1">
              <a:lnSpc>
                <a:spcPct val="110000"/>
              </a:lnSpc>
            </a:pPr>
            <a:r>
              <a:rPr lang="cs-CZ" sz="1400" dirty="0"/>
              <a:t>jsou agresivní, byť se projevy agresivity snaží potlačit, </a:t>
            </a:r>
          </a:p>
          <a:p>
            <a:pPr lvl="1">
              <a:lnSpc>
                <a:spcPct val="110000"/>
              </a:lnSpc>
            </a:pPr>
            <a:r>
              <a:rPr lang="cs-CZ" sz="1400" dirty="0"/>
              <a:t>netrpělivostí, neklidem, </a:t>
            </a:r>
          </a:p>
          <a:p>
            <a:pPr lvl="1">
              <a:lnSpc>
                <a:spcPct val="110000"/>
              </a:lnSpc>
            </a:pPr>
            <a:r>
              <a:rPr lang="cs-CZ" sz="1400" dirty="0"/>
              <a:t>mají napětí obličejových svalů, </a:t>
            </a:r>
          </a:p>
          <a:p>
            <a:pPr lvl="1">
              <a:lnSpc>
                <a:spcPct val="110000"/>
              </a:lnSpc>
            </a:pPr>
            <a:r>
              <a:rPr lang="cs-CZ" sz="1400" dirty="0"/>
              <a:t>výbušnou důraznou řeč, </a:t>
            </a:r>
          </a:p>
          <a:p>
            <a:pPr lvl="1">
              <a:lnSpc>
                <a:spcPct val="110000"/>
              </a:lnSpc>
            </a:pPr>
            <a:r>
              <a:rPr lang="cs-CZ" sz="1400" dirty="0"/>
              <a:t>chronickým nedostatkem času, který vede ke zrychlování všech motorických i psychických aktivit</a:t>
            </a:r>
          </a:p>
          <a:p>
            <a:pPr lvl="1">
              <a:lnSpc>
                <a:spcPct val="110000"/>
              </a:lnSpc>
            </a:pPr>
            <a:r>
              <a:rPr lang="cs-CZ" sz="1400" dirty="0"/>
              <a:t>Vysokou mírou kontroly</a:t>
            </a:r>
          </a:p>
          <a:p>
            <a:pPr lvl="1">
              <a:lnSpc>
                <a:spcPct val="110000"/>
              </a:lnSpc>
            </a:pPr>
            <a:endParaRPr lang="cs-CZ" sz="1400" dirty="0"/>
          </a:p>
          <a:p>
            <a:pPr marL="0" indent="0">
              <a:lnSpc>
                <a:spcPct val="110000"/>
              </a:lnSpc>
              <a:buNone/>
            </a:pPr>
            <a:r>
              <a:rPr lang="cs-CZ" sz="1400" b="1" dirty="0"/>
              <a:t>Je u nich vyšší výskyt onemocnění ischemickou chorobou srdeční (ISCH) </a:t>
            </a:r>
          </a:p>
          <a:p>
            <a:pPr marL="0" indent="0" algn="ctr">
              <a:lnSpc>
                <a:spcPct val="110000"/>
              </a:lnSpc>
              <a:buNone/>
            </a:pPr>
            <a:r>
              <a:rPr lang="cs-CZ" sz="1400" dirty="0"/>
              <a:t>„</a:t>
            </a:r>
            <a:r>
              <a:rPr lang="cs-CZ" dirty="0">
                <a:solidFill>
                  <a:srgbClr val="FF0000"/>
                </a:solidFill>
              </a:rPr>
              <a:t>Přetížení, soutěživost – chce vše zvládnout perfektně, často vyhoří.“</a:t>
            </a:r>
            <a:endParaRPr lang="cs-CZ" b="1" dirty="0">
              <a:solidFill>
                <a:srgbClr val="FF0000"/>
              </a:solidFill>
            </a:endParaRPr>
          </a:p>
          <a:p>
            <a:pPr marL="0" indent="0">
              <a:lnSpc>
                <a:spcPct val="110000"/>
              </a:lnSpc>
              <a:buNone/>
            </a:pPr>
            <a:endParaRPr lang="cs-CZ" sz="14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2150" name="Rectangle 262149">
            <a:extLst>
              <a:ext uri="{FF2B5EF4-FFF2-40B4-BE49-F238E27FC236}">
                <a16:creationId xmlns:a16="http://schemas.microsoft.com/office/drawing/2014/main" id="{F63C748C-967B-4A7B-A90F-3EDD0F485A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2152" name="Rectangle 262151">
            <a:extLst>
              <a:ext uri="{FF2B5EF4-FFF2-40B4-BE49-F238E27FC236}">
                <a16:creationId xmlns:a16="http://schemas.microsoft.com/office/drawing/2014/main" id="{C0143637-4934-44E4-B909-BAF1E7B279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4062127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2145" name="Nadpis 1"/>
          <p:cNvSpPr>
            <a:spLocks noGrp="1"/>
          </p:cNvSpPr>
          <p:nvPr>
            <p:ph type="title"/>
          </p:nvPr>
        </p:nvSpPr>
        <p:spPr>
          <a:xfrm>
            <a:off x="849683" y="1240076"/>
            <a:ext cx="2727813" cy="4584527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Chování typu B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05594" y="1240077"/>
            <a:ext cx="6034827" cy="4916465"/>
          </a:xfrm>
        </p:spPr>
        <p:txBody>
          <a:bodyPr rtlCol="0" anchor="t">
            <a:normAutofit/>
          </a:bodyPr>
          <a:lstStyle/>
          <a:p>
            <a:pPr marL="0" indent="0">
              <a:buNone/>
              <a:defRPr/>
            </a:pPr>
            <a:r>
              <a:rPr lang="cs-CZ" b="1"/>
              <a:t>Osobnost s chováním typu B</a:t>
            </a:r>
            <a:r>
              <a:rPr lang="cs-CZ"/>
              <a:t>,  je charakterizována </a:t>
            </a:r>
            <a:r>
              <a:rPr lang="cs-CZ" b="1"/>
              <a:t>opaky, opozicemi uvedených osobnostních rysů typu A</a:t>
            </a:r>
            <a:r>
              <a:rPr lang="cs-CZ"/>
              <a:t>. </a:t>
            </a:r>
          </a:p>
          <a:p>
            <a:pPr marL="0" indent="0">
              <a:buNone/>
              <a:defRPr/>
            </a:pPr>
            <a:r>
              <a:rPr lang="cs-CZ"/>
              <a:t>Podobně byl rozdělen </a:t>
            </a:r>
            <a:r>
              <a:rPr lang="cs-CZ" b="1"/>
              <a:t>typ B </a:t>
            </a:r>
            <a:r>
              <a:rPr lang="cs-CZ"/>
              <a:t>na:</a:t>
            </a:r>
          </a:p>
          <a:p>
            <a:pPr>
              <a:buFont typeface="Wingdings 3" charset="2"/>
              <a:buChar char=""/>
              <a:defRPr/>
            </a:pPr>
            <a:r>
              <a:rPr lang="cs-CZ"/>
              <a:t>typ relaxovaný, který je v souvislosti se stresem projektivní, </a:t>
            </a:r>
          </a:p>
          <a:p>
            <a:pPr>
              <a:buFont typeface="Wingdings 3" charset="2"/>
              <a:buChar char=""/>
              <a:defRPr/>
            </a:pPr>
            <a:r>
              <a:rPr lang="cs-CZ"/>
              <a:t>typ stísněný, u něhož se projevuje vyšší riziko v náchylnosti k onemocnění.</a:t>
            </a:r>
          </a:p>
          <a:p>
            <a:pPr>
              <a:buFont typeface="Wingdings 3" charset="2"/>
              <a:buChar char=""/>
              <a:defRPr/>
            </a:pPr>
            <a:endParaRPr lang="cs-CZ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3174" name="Rectangle 263173">
            <a:extLst>
              <a:ext uri="{FF2B5EF4-FFF2-40B4-BE49-F238E27FC236}">
                <a16:creationId xmlns:a16="http://schemas.microsoft.com/office/drawing/2014/main" id="{F63C748C-967B-4A7B-A90F-3EDD0F485A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3176" name="Rectangle 263175">
            <a:extLst>
              <a:ext uri="{FF2B5EF4-FFF2-40B4-BE49-F238E27FC236}">
                <a16:creationId xmlns:a16="http://schemas.microsoft.com/office/drawing/2014/main" id="{C0143637-4934-44E4-B909-BAF1E7B279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4062127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3169" name="Nadpis 1"/>
          <p:cNvSpPr>
            <a:spLocks noGrp="1"/>
          </p:cNvSpPr>
          <p:nvPr>
            <p:ph type="title"/>
          </p:nvPr>
        </p:nvSpPr>
        <p:spPr>
          <a:xfrm>
            <a:off x="849683" y="1240076"/>
            <a:ext cx="2727813" cy="4584527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Chování typu C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05594" y="412955"/>
            <a:ext cx="6034827" cy="5743587"/>
          </a:xfrm>
        </p:spPr>
        <p:txBody>
          <a:bodyPr rtlCol="0" anchor="t">
            <a:normAutofit/>
          </a:bodyPr>
          <a:lstStyle/>
          <a:p>
            <a:pPr marL="0" indent="0">
              <a:lnSpc>
                <a:spcPct val="110000"/>
              </a:lnSpc>
              <a:buNone/>
              <a:defRPr/>
            </a:pPr>
            <a:endParaRPr lang="cs-CZ" sz="1700" b="1" dirty="0"/>
          </a:p>
          <a:p>
            <a:pPr marL="0" indent="0">
              <a:lnSpc>
                <a:spcPct val="110000"/>
              </a:lnSpc>
              <a:buNone/>
              <a:defRPr/>
            </a:pPr>
            <a:r>
              <a:rPr lang="cs-CZ" sz="1700" dirty="0"/>
              <a:t>Ve vztahu k nemoci a zdraví byly ve stejné době, tedy na přelomu 50. a 60. let 20. století, klasifikovány čtyři osobnostní typy </a:t>
            </a:r>
            <a:r>
              <a:rPr lang="cs-CZ" sz="1700" b="1" dirty="0"/>
              <a:t>chování typu</a:t>
            </a:r>
            <a:r>
              <a:rPr lang="cs-CZ" sz="1700" dirty="0"/>
              <a:t> </a:t>
            </a:r>
            <a:r>
              <a:rPr lang="cs-CZ" sz="1700" b="1" dirty="0"/>
              <a:t>C</a:t>
            </a:r>
            <a:r>
              <a:rPr lang="cs-CZ" sz="1700" dirty="0"/>
              <a:t> (tzv. „C – personality“), které byly zkoumány zejména v souvislosti s rakovinou a nádorovými onemocněními. </a:t>
            </a:r>
          </a:p>
          <a:p>
            <a:pPr marL="0" indent="0">
              <a:lnSpc>
                <a:spcPct val="110000"/>
              </a:lnSpc>
              <a:buNone/>
              <a:defRPr/>
            </a:pPr>
            <a:r>
              <a:rPr lang="cs-CZ" sz="1700" dirty="0"/>
              <a:t>Chování typu C podle </a:t>
            </a:r>
            <a:r>
              <a:rPr lang="cs-CZ" sz="1700" dirty="0" err="1"/>
              <a:t>Baltrusche</a:t>
            </a:r>
            <a:r>
              <a:rPr lang="cs-CZ" sz="1700" dirty="0"/>
              <a:t> a kol. , 1985 je charakterizováno především: </a:t>
            </a:r>
          </a:p>
          <a:p>
            <a:pPr>
              <a:lnSpc>
                <a:spcPct val="110000"/>
              </a:lnSpc>
              <a:buFont typeface="Wingdings 3" charset="2"/>
              <a:buChar char=""/>
              <a:defRPr/>
            </a:pPr>
            <a:r>
              <a:rPr lang="cs-CZ" sz="1700" b="1" dirty="0"/>
              <a:t>tendencí potlačovat negativní emoce;</a:t>
            </a:r>
          </a:p>
          <a:p>
            <a:pPr>
              <a:lnSpc>
                <a:spcPct val="110000"/>
              </a:lnSpc>
              <a:buFont typeface="Wingdings 3" charset="2"/>
              <a:buChar char=""/>
              <a:defRPr/>
            </a:pPr>
            <a:r>
              <a:rPr lang="cs-CZ" sz="1700" b="1" dirty="0"/>
              <a:t>neschopností vyjadřovat emoce – zejména hněv;</a:t>
            </a:r>
          </a:p>
          <a:p>
            <a:pPr>
              <a:lnSpc>
                <a:spcPct val="110000"/>
              </a:lnSpc>
              <a:buFont typeface="Wingdings 3" charset="2"/>
              <a:buChar char=""/>
              <a:defRPr/>
            </a:pPr>
            <a:r>
              <a:rPr lang="cs-CZ" sz="1700" b="1" dirty="0"/>
              <a:t>vyhýbáním se konfliktům; </a:t>
            </a:r>
          </a:p>
          <a:p>
            <a:pPr>
              <a:lnSpc>
                <a:spcPct val="110000"/>
              </a:lnSpc>
              <a:buFont typeface="Wingdings 3" charset="2"/>
              <a:buChar char=""/>
              <a:defRPr/>
            </a:pPr>
            <a:r>
              <a:rPr lang="cs-CZ" sz="1700" b="1" dirty="0"/>
              <a:t>tzv. „harmonizujícím chováním“;</a:t>
            </a:r>
          </a:p>
          <a:p>
            <a:pPr>
              <a:lnSpc>
                <a:spcPct val="110000"/>
              </a:lnSpc>
              <a:buFont typeface="Wingdings 3" charset="2"/>
              <a:buChar char=""/>
              <a:defRPr/>
            </a:pPr>
            <a:r>
              <a:rPr lang="cs-CZ" sz="1700" b="1" dirty="0"/>
              <a:t>silně vyjádřenou sociální </a:t>
            </a:r>
            <a:r>
              <a:rPr lang="cs-CZ" sz="1700" b="1" dirty="0" err="1"/>
              <a:t>desirabilitou</a:t>
            </a:r>
            <a:r>
              <a:rPr lang="cs-CZ" sz="1700" b="1" dirty="0"/>
              <a:t> a sociální konformitou. </a:t>
            </a:r>
          </a:p>
          <a:p>
            <a:pPr marL="0" indent="0" algn="ctr">
              <a:lnSpc>
                <a:spcPct val="110000"/>
              </a:lnSpc>
              <a:buNone/>
              <a:defRPr/>
            </a:pPr>
            <a:r>
              <a:rPr lang="cs-CZ" sz="2600" dirty="0">
                <a:solidFill>
                  <a:srgbClr val="FF0000"/>
                </a:solidFill>
              </a:rPr>
              <a:t>„Potlačuje hněv, snaží se vyhovět všem – riziko psychosomatických potíží.“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4198" name="Rectangle 264197">
            <a:extLst>
              <a:ext uri="{FF2B5EF4-FFF2-40B4-BE49-F238E27FC236}">
                <a16:creationId xmlns:a16="http://schemas.microsoft.com/office/drawing/2014/main" id="{F63C748C-967B-4A7B-A90F-3EDD0F485A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4200" name="Rectangle 264199">
            <a:extLst>
              <a:ext uri="{FF2B5EF4-FFF2-40B4-BE49-F238E27FC236}">
                <a16:creationId xmlns:a16="http://schemas.microsoft.com/office/drawing/2014/main" id="{C0143637-4934-44E4-B909-BAF1E7B279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4062127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4193" name="Nadpis 1"/>
          <p:cNvSpPr>
            <a:spLocks noGrp="1"/>
          </p:cNvSpPr>
          <p:nvPr>
            <p:ph type="title"/>
          </p:nvPr>
        </p:nvSpPr>
        <p:spPr>
          <a:xfrm>
            <a:off x="849683" y="1240076"/>
            <a:ext cx="2727813" cy="4584527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Chování typu 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05594" y="1240077"/>
            <a:ext cx="6034827" cy="4916465"/>
          </a:xfrm>
        </p:spPr>
        <p:txBody>
          <a:bodyPr rtlCol="0" anchor="t">
            <a:normAutofit/>
          </a:bodyPr>
          <a:lstStyle/>
          <a:p>
            <a:pPr>
              <a:buFont typeface="Wingdings 3" charset="2"/>
              <a:buChar char=""/>
              <a:defRPr/>
            </a:pPr>
            <a:r>
              <a:rPr lang="cs-CZ" sz="1900"/>
              <a:t>Nejnověji je intenzivněji zkoumána náchylnost ke kardiovaskulárním chorobám u tzv. osobnostního typu D.</a:t>
            </a:r>
          </a:p>
          <a:p>
            <a:pPr>
              <a:buFont typeface="Wingdings 3" charset="2"/>
              <a:buChar char=""/>
              <a:defRPr/>
            </a:pPr>
            <a:r>
              <a:rPr lang="cs-CZ" sz="1900"/>
              <a:t>Pojem pochází od belgického psychologa </a:t>
            </a:r>
            <a:r>
              <a:rPr lang="cs-CZ" sz="1900" err="1"/>
              <a:t>J.Denolleta</a:t>
            </a:r>
            <a:r>
              <a:rPr lang="cs-CZ" sz="1900"/>
              <a:t>     (1991)</a:t>
            </a:r>
          </a:p>
          <a:p>
            <a:pPr>
              <a:buFont typeface="Wingdings 3" charset="2"/>
              <a:buChar char=""/>
              <a:defRPr/>
            </a:pPr>
            <a:r>
              <a:rPr lang="cs-CZ" sz="1900"/>
              <a:t>D znamená „</a:t>
            </a:r>
            <a:r>
              <a:rPr lang="cs-CZ" sz="1900" err="1"/>
              <a:t>distressed</a:t>
            </a:r>
            <a:r>
              <a:rPr lang="cs-CZ" sz="1900"/>
              <a:t> “, a osoby typu D jsou charakterizované tendencí k prožívání negativních emocí a současně k potlačování exprese těchto emocí a souvisejícího chování v sociální interakci.</a:t>
            </a:r>
          </a:p>
          <a:p>
            <a:pPr>
              <a:buFont typeface="Wingdings 3" charset="2"/>
              <a:buChar char=""/>
              <a:defRPr/>
            </a:pPr>
            <a:r>
              <a:rPr lang="cs-CZ" sz="1900"/>
              <a:t>Tendence prožívat negativní emoce a tendence k sociální inhibici</a:t>
            </a:r>
          </a:p>
          <a:p>
            <a:pPr>
              <a:buFont typeface="Wingdings 3" charset="2"/>
              <a:buChar char=""/>
              <a:defRPr/>
            </a:pPr>
            <a:r>
              <a:rPr lang="cs-CZ" sz="1900"/>
              <a:t>Vede ke zvýšenému riziku kardiovaskulárních onemocnění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7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Osobnostní determinanty stresu</a:t>
            </a:r>
          </a:p>
        </p:txBody>
      </p:sp>
      <p:sp>
        <p:nvSpPr>
          <p:cNvPr id="265218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b="1" dirty="0" err="1"/>
              <a:t>Resilience</a:t>
            </a:r>
            <a:r>
              <a:rPr lang="cs-CZ" dirty="0"/>
              <a:t> – </a:t>
            </a:r>
            <a:r>
              <a:rPr lang="cs-CZ" dirty="0" err="1"/>
              <a:t>Rutter</a:t>
            </a:r>
            <a:r>
              <a:rPr lang="cs-CZ" dirty="0"/>
              <a:t> (1985), </a:t>
            </a:r>
            <a:r>
              <a:rPr lang="cs-CZ" dirty="0" err="1"/>
              <a:t>Masten</a:t>
            </a:r>
            <a:r>
              <a:rPr lang="cs-CZ" dirty="0"/>
              <a:t> (2001)</a:t>
            </a:r>
          </a:p>
          <a:p>
            <a:r>
              <a:rPr lang="cs-CZ" b="1" dirty="0" err="1"/>
              <a:t>Hardiness</a:t>
            </a:r>
            <a:r>
              <a:rPr lang="cs-CZ" dirty="0"/>
              <a:t> – </a:t>
            </a:r>
            <a:r>
              <a:rPr lang="cs-CZ" dirty="0" err="1"/>
              <a:t>Kobasa</a:t>
            </a:r>
            <a:r>
              <a:rPr lang="cs-CZ" dirty="0"/>
              <a:t> (1979)</a:t>
            </a:r>
          </a:p>
          <a:p>
            <a:r>
              <a:rPr lang="cs-CZ" b="1" dirty="0" err="1"/>
              <a:t>Sense</a:t>
            </a:r>
            <a:r>
              <a:rPr lang="cs-CZ" b="1" dirty="0"/>
              <a:t> </a:t>
            </a:r>
            <a:r>
              <a:rPr lang="cs-CZ" b="1" dirty="0" err="1"/>
              <a:t>of</a:t>
            </a:r>
            <a:r>
              <a:rPr lang="cs-CZ" b="1" dirty="0"/>
              <a:t> </a:t>
            </a:r>
            <a:r>
              <a:rPr lang="cs-CZ" b="1" dirty="0" err="1"/>
              <a:t>coherence</a:t>
            </a:r>
            <a:r>
              <a:rPr lang="cs-CZ" b="1" dirty="0"/>
              <a:t> (SOC)</a:t>
            </a:r>
            <a:r>
              <a:rPr lang="cs-CZ" dirty="0"/>
              <a:t> – </a:t>
            </a:r>
            <a:r>
              <a:rPr lang="cs-CZ" dirty="0" err="1"/>
              <a:t>Antonovsky</a:t>
            </a:r>
            <a:r>
              <a:rPr lang="cs-CZ" dirty="0"/>
              <a:t> (1979)</a:t>
            </a:r>
          </a:p>
          <a:p>
            <a:r>
              <a:rPr lang="cs-CZ" b="1" dirty="0" err="1"/>
              <a:t>Locus</a:t>
            </a:r>
            <a:r>
              <a:rPr lang="cs-CZ" b="1" dirty="0"/>
              <a:t> </a:t>
            </a:r>
            <a:r>
              <a:rPr lang="cs-CZ" b="1" dirty="0" err="1"/>
              <a:t>of</a:t>
            </a:r>
            <a:r>
              <a:rPr lang="cs-CZ" b="1" dirty="0"/>
              <a:t> </a:t>
            </a:r>
            <a:r>
              <a:rPr lang="cs-CZ" b="1" dirty="0" err="1"/>
              <a:t>control</a:t>
            </a:r>
            <a:r>
              <a:rPr lang="cs-CZ" dirty="0"/>
              <a:t> – Rotter (1966)</a:t>
            </a:r>
          </a:p>
          <a:p>
            <a:r>
              <a:rPr lang="cs-CZ" b="1" dirty="0" err="1"/>
              <a:t>Self-efficacy</a:t>
            </a:r>
            <a:r>
              <a:rPr lang="cs-CZ" dirty="0"/>
              <a:t> – Bandura (1977, 1997)</a:t>
            </a:r>
          </a:p>
          <a:p>
            <a:r>
              <a:rPr lang="cs-CZ" b="1" dirty="0"/>
              <a:t>Optimismus/pesimismus</a:t>
            </a:r>
            <a:r>
              <a:rPr lang="cs-CZ" dirty="0"/>
              <a:t> – </a:t>
            </a:r>
            <a:r>
              <a:rPr lang="cs-CZ" dirty="0" err="1"/>
              <a:t>Scheier</a:t>
            </a:r>
            <a:r>
              <a:rPr lang="cs-CZ" dirty="0"/>
              <a:t> &amp; </a:t>
            </a:r>
            <a:r>
              <a:rPr lang="cs-CZ" dirty="0" err="1"/>
              <a:t>Carver</a:t>
            </a:r>
            <a:r>
              <a:rPr lang="cs-CZ" dirty="0"/>
              <a:t> (1985)</a:t>
            </a:r>
          </a:p>
          <a:p>
            <a:r>
              <a:rPr lang="cs-CZ" b="1" dirty="0"/>
              <a:t>Sebehodnocení</a:t>
            </a:r>
            <a:r>
              <a:rPr lang="cs-CZ" dirty="0"/>
              <a:t> – Rosenberg (1965)</a:t>
            </a:r>
          </a:p>
          <a:p>
            <a:r>
              <a:rPr lang="cs-CZ" b="1" dirty="0"/>
              <a:t>Humor jako </a:t>
            </a:r>
            <a:r>
              <a:rPr lang="cs-CZ" b="1" dirty="0" err="1"/>
              <a:t>coping</a:t>
            </a:r>
            <a:r>
              <a:rPr lang="cs-CZ" dirty="0"/>
              <a:t> – </a:t>
            </a:r>
            <a:r>
              <a:rPr lang="cs-CZ" dirty="0" err="1"/>
              <a:t>Lefcourt</a:t>
            </a:r>
            <a:r>
              <a:rPr lang="cs-CZ" dirty="0"/>
              <a:t> &amp; Martin (1986)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Resilience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vyjadřuje odolnost, pružnou, elastickou a houževnatou nezdolnost či nezlomnost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pružnost návratu systému k původním podmínkám, aniž by došlo k jeho deformaci </a:t>
            </a:r>
          </a:p>
          <a:p>
            <a:pPr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algn="ctr"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cs-CZ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schopnost získat zpět síly, zotavit se a pružně se vrátit do původní podoby </a:t>
            </a:r>
          </a:p>
        </p:txBody>
      </p:sp>
      <p:sp>
        <p:nvSpPr>
          <p:cNvPr id="4" name="Šipka dolů 3"/>
          <p:cNvSpPr/>
          <p:nvPr/>
        </p:nvSpPr>
        <p:spPr>
          <a:xfrm>
            <a:off x="5810914" y="2997200"/>
            <a:ext cx="360363" cy="431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Koncepce hardiness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algn="ctr">
              <a:buFont typeface="Wingdings 3" charset="2"/>
              <a:buChar char=""/>
              <a:defRPr/>
            </a:pPr>
            <a:r>
              <a:rPr lang="cs-CZ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Tendence spoléhat se na vlastní síly a využívat všech vnitřních kapacit a rezerv, plně se oddávat prováděným činnostem. </a:t>
            </a:r>
          </a:p>
          <a:p>
            <a:pPr>
              <a:buFont typeface="Wingdings 3" charset="2"/>
              <a:buChar char=""/>
              <a:defRPr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Životní změny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pro jedince neznamenají v prvé řadě překážky, ale jsou vnímány jako 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inspirující, vzrušující a smysluplné události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Jsou si plně vědomi vlastních schopností ve smyslu kompetence ovládat a řídit události, které se odehrávají v jejich životech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Přijmu odpovědnost, mám své prožívání pod kontrolou, překážku vnímám jako výzvu, příležitost</a:t>
            </a:r>
          </a:p>
          <a:p>
            <a:pPr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/>
              <a:t>Stres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idx="1"/>
          </p:nvPr>
        </p:nvSpPr>
        <p:spPr>
          <a:xfrm>
            <a:off x="1369468" y="2015614"/>
            <a:ext cx="9603275" cy="3952568"/>
          </a:xfrm>
        </p:spPr>
        <p:txBody>
          <a:bodyPr rtlCol="0">
            <a:normAutofit fontScale="85000" lnSpcReduction="10000"/>
          </a:bodyPr>
          <a:lstStyle/>
          <a:p>
            <a:pPr marL="0" indent="0">
              <a:lnSpc>
                <a:spcPct val="80000"/>
              </a:lnSpc>
              <a:buNone/>
              <a:defRPr/>
            </a:pPr>
            <a:r>
              <a:rPr lang="cs-CZ" sz="2800" b="1" dirty="0">
                <a:latin typeface="+mj-lt"/>
              </a:rPr>
              <a:t>„Stres je to, co za stres sami považujeme.“</a:t>
            </a:r>
          </a:p>
          <a:p>
            <a:pPr>
              <a:lnSpc>
                <a:spcPct val="80000"/>
              </a:lnSpc>
              <a:defRPr/>
            </a:pPr>
            <a:endParaRPr lang="cs-CZ" sz="2800" b="1" dirty="0">
              <a:latin typeface="+mj-lt"/>
            </a:endParaRPr>
          </a:p>
          <a:p>
            <a:pPr>
              <a:lnSpc>
                <a:spcPct val="80000"/>
              </a:lnSpc>
              <a:defRPr/>
            </a:pPr>
            <a:r>
              <a:rPr lang="cs-CZ" sz="2800" dirty="0">
                <a:latin typeface="+mj-lt"/>
                <a:cs typeface="Arial" panose="020B0604020202020204" pitchFamily="34" charset="0"/>
              </a:rPr>
              <a:t>Stres je nespecifická fyziologická reakce organismu na jakýkoliv nárok na organismus kladený. (H. </a:t>
            </a:r>
            <a:r>
              <a:rPr lang="cs-CZ" sz="2800" dirty="0" err="1">
                <a:latin typeface="+mj-lt"/>
                <a:cs typeface="Arial" panose="020B0604020202020204" pitchFamily="34" charset="0"/>
              </a:rPr>
              <a:t>Selye</a:t>
            </a:r>
            <a:r>
              <a:rPr lang="cs-CZ" sz="2800" dirty="0">
                <a:latin typeface="+mj-lt"/>
                <a:cs typeface="Arial" panose="020B0604020202020204" pitchFamily="34" charset="0"/>
              </a:rPr>
              <a:t>, 1974, </a:t>
            </a:r>
            <a:r>
              <a:rPr lang="cs-CZ" altLang="cs-CZ" sz="2800" i="1" dirty="0">
                <a:latin typeface="+mj-lt"/>
                <a:cs typeface="Arial" panose="020B0604020202020204" pitchFamily="34" charset="0"/>
              </a:rPr>
              <a:t>Stress </a:t>
            </a:r>
            <a:r>
              <a:rPr lang="cs-CZ" altLang="cs-CZ" sz="2800" i="1" dirty="0" err="1">
                <a:latin typeface="+mj-lt"/>
                <a:cs typeface="Arial" panose="020B0604020202020204" pitchFamily="34" charset="0"/>
              </a:rPr>
              <a:t>without</a:t>
            </a:r>
            <a:r>
              <a:rPr lang="cs-CZ" altLang="cs-CZ" sz="2800" i="1" dirty="0">
                <a:latin typeface="+mj-lt"/>
                <a:cs typeface="Arial" panose="020B0604020202020204" pitchFamily="34" charset="0"/>
              </a:rPr>
              <a:t> </a:t>
            </a:r>
            <a:r>
              <a:rPr lang="cs-CZ" altLang="cs-CZ" sz="2800" i="1" dirty="0" err="1">
                <a:latin typeface="+mj-lt"/>
                <a:cs typeface="Arial" panose="020B0604020202020204" pitchFamily="34" charset="0"/>
              </a:rPr>
              <a:t>distress</a:t>
            </a:r>
            <a:r>
              <a:rPr lang="cs-CZ" sz="2800" dirty="0">
                <a:latin typeface="+mj-lt"/>
                <a:cs typeface="Arial" panose="020B0604020202020204" pitchFamily="34" charset="0"/>
              </a:rPr>
              <a:t>)</a:t>
            </a:r>
          </a:p>
          <a:p>
            <a:pPr marL="0" indent="0">
              <a:lnSpc>
                <a:spcPct val="80000"/>
              </a:lnSpc>
              <a:buNone/>
              <a:defRPr/>
            </a:pPr>
            <a:endParaRPr lang="cs-CZ" sz="2800" dirty="0">
              <a:latin typeface="+mj-lt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defRPr/>
            </a:pPr>
            <a:r>
              <a:rPr lang="cs-CZ" sz="2800" dirty="0">
                <a:latin typeface="+mj-lt"/>
                <a:cs typeface="Arial" panose="020B0604020202020204" pitchFamily="34" charset="0"/>
              </a:rPr>
              <a:t>Stres je stav organismu, kdy jeho integrita je ohrožena a on musí zapojit všechny svoje schopnosti na svoji ochranu. (H. Cooper, M.H. </a:t>
            </a:r>
            <a:r>
              <a:rPr lang="cs-CZ" sz="2800" dirty="0" err="1">
                <a:latin typeface="+mj-lt"/>
                <a:cs typeface="Arial" panose="020B0604020202020204" pitchFamily="34" charset="0"/>
              </a:rPr>
              <a:t>Appley</a:t>
            </a:r>
            <a:r>
              <a:rPr lang="cs-CZ" sz="2800" dirty="0">
                <a:latin typeface="+mj-lt"/>
                <a:cs typeface="Arial" panose="020B0604020202020204" pitchFamily="34" charset="0"/>
              </a:rPr>
              <a:t>, 1969, </a:t>
            </a:r>
            <a:r>
              <a:rPr lang="cs-CZ" altLang="cs-CZ" sz="2800" i="1" dirty="0" err="1">
                <a:latin typeface="+mj-lt"/>
                <a:cs typeface="Arial" panose="020B0604020202020204" pitchFamily="34" charset="0"/>
              </a:rPr>
              <a:t>The</a:t>
            </a:r>
            <a:r>
              <a:rPr lang="cs-CZ" altLang="cs-CZ" sz="2800" i="1" dirty="0">
                <a:latin typeface="+mj-lt"/>
                <a:cs typeface="Arial" panose="020B0604020202020204" pitchFamily="34" charset="0"/>
              </a:rPr>
              <a:t> stress </a:t>
            </a:r>
            <a:r>
              <a:rPr lang="cs-CZ" altLang="cs-CZ" sz="2800" i="1" dirty="0" err="1">
                <a:latin typeface="+mj-lt"/>
                <a:cs typeface="Arial" panose="020B0604020202020204" pitchFamily="34" charset="0"/>
              </a:rPr>
              <a:t>of</a:t>
            </a:r>
            <a:r>
              <a:rPr lang="cs-CZ" altLang="cs-CZ" sz="2800" i="1" dirty="0">
                <a:latin typeface="+mj-lt"/>
                <a:cs typeface="Arial" panose="020B0604020202020204" pitchFamily="34" charset="0"/>
              </a:rPr>
              <a:t> </a:t>
            </a:r>
            <a:r>
              <a:rPr lang="cs-CZ" altLang="cs-CZ" sz="2800" i="1" dirty="0" err="1">
                <a:latin typeface="+mj-lt"/>
                <a:cs typeface="Arial" panose="020B0604020202020204" pitchFamily="34" charset="0"/>
              </a:rPr>
              <a:t>life</a:t>
            </a:r>
            <a:r>
              <a:rPr lang="cs-CZ" sz="2800" dirty="0">
                <a:latin typeface="+mj-lt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80000"/>
              </a:lnSpc>
              <a:defRPr/>
            </a:pPr>
            <a:endParaRPr lang="cs-CZ" sz="2800" dirty="0">
              <a:latin typeface="+mj-lt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defRPr/>
            </a:pPr>
            <a:r>
              <a:rPr lang="cs-CZ" sz="2800" dirty="0">
                <a:latin typeface="+mj-lt"/>
                <a:cs typeface="Arial" panose="020B0604020202020204" pitchFamily="34" charset="0"/>
              </a:rPr>
              <a:t>Stres je specifický vztah mezi jedincem a prostředím, který je hodnocen jako zatěžující nebo přesahující jeho zdroje a ohrožující jeho pohodu.</a:t>
            </a:r>
            <a:br>
              <a:rPr lang="cs-CZ" sz="2800" dirty="0">
                <a:latin typeface="+mj-lt"/>
                <a:cs typeface="Arial" panose="020B0604020202020204" pitchFamily="34" charset="0"/>
              </a:rPr>
            </a:br>
            <a:r>
              <a:rPr lang="cs-CZ" sz="2800" i="1" dirty="0">
                <a:latin typeface="+mj-lt"/>
                <a:cs typeface="Arial" panose="020B0604020202020204" pitchFamily="34" charset="0"/>
              </a:rPr>
              <a:t>(</a:t>
            </a:r>
            <a:r>
              <a:rPr lang="cs-CZ" sz="2800" i="1" dirty="0" err="1">
                <a:latin typeface="+mj-lt"/>
                <a:cs typeface="Arial" panose="020B0604020202020204" pitchFamily="34" charset="0"/>
              </a:rPr>
              <a:t>Lazarus</a:t>
            </a:r>
            <a:r>
              <a:rPr lang="cs-CZ" sz="2800" i="1" dirty="0">
                <a:latin typeface="+mj-lt"/>
                <a:cs typeface="Arial" panose="020B0604020202020204" pitchFamily="34" charset="0"/>
              </a:rPr>
              <a:t> &amp; </a:t>
            </a:r>
            <a:r>
              <a:rPr lang="cs-CZ" sz="2800" i="1" dirty="0" err="1">
                <a:latin typeface="+mj-lt"/>
                <a:cs typeface="Arial" panose="020B0604020202020204" pitchFamily="34" charset="0"/>
              </a:rPr>
              <a:t>Folkman</a:t>
            </a:r>
            <a:r>
              <a:rPr lang="cs-CZ" sz="2800" i="1" dirty="0">
                <a:latin typeface="+mj-lt"/>
                <a:cs typeface="Arial" panose="020B0604020202020204" pitchFamily="34" charset="0"/>
              </a:rPr>
              <a:t>, 1984, Stress, </a:t>
            </a:r>
            <a:r>
              <a:rPr lang="cs-CZ" sz="2800" i="1" dirty="0" err="1">
                <a:latin typeface="+mj-lt"/>
                <a:cs typeface="Arial" panose="020B0604020202020204" pitchFamily="34" charset="0"/>
              </a:rPr>
              <a:t>Appraisal</a:t>
            </a:r>
            <a:r>
              <a:rPr lang="cs-CZ" sz="2800" i="1" dirty="0">
                <a:latin typeface="+mj-lt"/>
                <a:cs typeface="Arial" panose="020B0604020202020204" pitchFamily="34" charset="0"/>
              </a:rPr>
              <a:t> and </a:t>
            </a:r>
            <a:r>
              <a:rPr lang="cs-CZ" sz="2800" i="1" dirty="0" err="1">
                <a:latin typeface="+mj-lt"/>
                <a:cs typeface="Arial" panose="020B0604020202020204" pitchFamily="34" charset="0"/>
              </a:rPr>
              <a:t>Coping</a:t>
            </a:r>
            <a:r>
              <a:rPr lang="cs-CZ" sz="2800" i="1" dirty="0">
                <a:latin typeface="+mj-lt"/>
                <a:cs typeface="Arial" panose="020B0604020202020204" pitchFamily="34" charset="0"/>
              </a:rPr>
              <a:t>)</a:t>
            </a:r>
            <a:endParaRPr lang="cs-CZ" sz="2800" dirty="0">
              <a:latin typeface="+mj-lt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89" name="Nadpis 1"/>
          <p:cNvSpPr>
            <a:spLocks noGrp="1"/>
          </p:cNvSpPr>
          <p:nvPr>
            <p:ph type="title"/>
          </p:nvPr>
        </p:nvSpPr>
        <p:spPr>
          <a:xfrm>
            <a:off x="2063750" y="260351"/>
            <a:ext cx="7124700" cy="925513"/>
          </a:xfrm>
        </p:spPr>
        <p:txBody>
          <a:bodyPr/>
          <a:lstStyle/>
          <a:p>
            <a:r>
              <a:rPr lang="cs-CZ"/>
              <a:t>Sense of coherence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19288" y="1206808"/>
            <a:ext cx="8229600" cy="5661025"/>
          </a:xfrm>
        </p:spPr>
        <p:txBody>
          <a:bodyPr rtlCol="0">
            <a:normAutofit fontScale="92500"/>
          </a:bodyPr>
          <a:lstStyle/>
          <a:p>
            <a:pPr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konstrukt soudržnosti osobnosti (SOC) </a:t>
            </a:r>
          </a:p>
          <a:p>
            <a:pPr algn="ctr">
              <a:buFont typeface="Wingdings 3" charset="2"/>
              <a:buChar char=""/>
              <a:defRPr/>
            </a:pPr>
            <a:r>
              <a:rPr lang="cs-CZ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SOC je definován jako „trvalá tendence vidět svět jako více či méně uspořádaný, předvídatelný a kontrolovatelný“</a:t>
            </a:r>
            <a:endParaRPr lang="cs-CZ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integrita (ucelenost) osobnosti  - posílení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dezintegrace (rozpad) osobnosti  - oslabení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Nejvíce záleží na 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postoji k životu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Záleží na 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soudržnosti skupiny (rodiny) a soudržnosti osobnost</a:t>
            </a:r>
          </a:p>
          <a:p>
            <a:pPr marL="0" indent="0">
              <a:buNone/>
              <a:defRPr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ROZUMĚT		DÁVAT SMYSL		ZVLÁDNOUT</a:t>
            </a:r>
          </a:p>
          <a:p>
            <a:pPr marL="0" indent="0">
              <a:buNone/>
              <a:defRPr/>
            </a:pPr>
            <a:endParaRPr lang="cs-CZ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  <a:defRPr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</a:p>
        </p:txBody>
      </p:sp>
      <p:sp>
        <p:nvSpPr>
          <p:cNvPr id="4" name="Šipka doprava 3"/>
          <p:cNvSpPr/>
          <p:nvPr/>
        </p:nvSpPr>
        <p:spPr>
          <a:xfrm>
            <a:off x="3468074" y="5493031"/>
            <a:ext cx="792162" cy="1444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" name="Šipka doprava 4"/>
          <p:cNvSpPr/>
          <p:nvPr/>
        </p:nvSpPr>
        <p:spPr>
          <a:xfrm>
            <a:off x="6554684" y="5493031"/>
            <a:ext cx="792162" cy="1444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3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Místo kontroly – </a:t>
            </a:r>
            <a:r>
              <a:rPr lang="cs-CZ" dirty="0" err="1"/>
              <a:t>Locus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control</a:t>
            </a:r>
            <a:endParaRPr lang="cs-CZ" dirty="0"/>
          </a:p>
        </p:txBody>
      </p:sp>
      <p:sp>
        <p:nvSpPr>
          <p:cNvPr id="269314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Má-li člověk tzv</a:t>
            </a:r>
            <a:r>
              <a:rPr lang="cs-CZ" b="1"/>
              <a:t>. „vnitřní místo kontroly“ znamená to, že má důvěru ve vlastní síly při zvládání skutečností</a:t>
            </a:r>
            <a:r>
              <a:rPr lang="cs-CZ"/>
              <a:t>, událostí, a že se domnívá, že má vliv na výsledky těchto událostí.</a:t>
            </a:r>
          </a:p>
          <a:p>
            <a:r>
              <a:rPr lang="cs-CZ"/>
              <a:t>Naopak </a:t>
            </a:r>
            <a:r>
              <a:rPr lang="cs-CZ" b="1"/>
              <a:t>„vnější místo kontroly“ znamená, že jedinec pociťuje, že jeho vlastní osobní síla má minimální vliv na výsledky</a:t>
            </a:r>
            <a:r>
              <a:rPr lang="cs-CZ"/>
              <a:t> událostí. Skutečnosti kolem něj jsou ovládány osudem, náhodou anebo jinými, mocnějšími lidmi. </a:t>
            </a:r>
          </a:p>
          <a:p>
            <a:endParaRPr lang="cs-CZ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7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Self – efficacy (sebeúčinnost, osobní zdatnost)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algn="ctr">
              <a:buFont typeface="Wingdings 3" charset="2"/>
              <a:buChar char=""/>
              <a:defRPr/>
            </a:pPr>
            <a:r>
              <a:rPr lang="cs-CZ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přesvědčení jedince, že je schopen dosáhnout cílů, které si předsevzal.</a:t>
            </a:r>
          </a:p>
          <a:p>
            <a:pPr marL="0" indent="0" algn="ctr">
              <a:buNone/>
              <a:defRPr/>
            </a:pPr>
            <a:endParaRPr lang="cs-CZ" sz="2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algn="ctr">
              <a:buFont typeface="Wingdings 3" charset="2"/>
              <a:buChar char=""/>
              <a:defRPr/>
            </a:pPr>
            <a:r>
              <a:rPr lang="cs-CZ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MŮŽU TO ZKUSIT a POVEDE SE TO</a:t>
            </a:r>
          </a:p>
          <a:p>
            <a:pPr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 řadě studií se ukázalo, že tato charakteristika je mimořádně dobrým obranným faktorem proti stresu. Zmíněná charakteristika úzce koreluje např. s kvalitou života, úspěšným zvládáním těžkostí, zanecháním kouření či pití alkoholu apod. 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Optimismus a pesimismus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buFont typeface="Wingdings 3" charset="2"/>
              <a:buChar char=""/>
              <a:defRPr/>
            </a:pPr>
            <a:r>
              <a:rPr lang="cs-CZ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dispoziční optimismus 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= osobnostní charakteristika lidí, kteří obecně očekávají, že výsledek dění, jehož jsou účastni, bude kladný. </a:t>
            </a:r>
          </a:p>
          <a:p>
            <a:pPr>
              <a:buFont typeface="Wingdings 3" charset="2"/>
              <a:buChar char=""/>
              <a:defRPr/>
            </a:pPr>
            <a:r>
              <a:rPr lang="cs-CZ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tzv. naučený pesimismus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Tito lidé hodnotí události jako přesahující jejich síly, bez možnosti je změnit. 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Příčiny stresových situací vidí převážně sami v sobě, v kvalitách své osobnosti, nikoli v působení vnějších okolností, a nevidí naději na úspěšné zvládnutí této situace.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Kladné sebehodnocení selfesteem</a:t>
            </a:r>
          </a:p>
        </p:txBody>
      </p:sp>
      <p:sp>
        <p:nvSpPr>
          <p:cNvPr id="272386" name="Zástupný symbol pro obsah 2"/>
          <p:cNvSpPr>
            <a:spLocks noGrp="1"/>
          </p:cNvSpPr>
          <p:nvPr>
            <p:ph idx="1"/>
          </p:nvPr>
        </p:nvSpPr>
        <p:spPr>
          <a:xfrm>
            <a:off x="2133601" y="2160589"/>
            <a:ext cx="7275513" cy="3881437"/>
          </a:xfrm>
        </p:spPr>
        <p:txBody>
          <a:bodyPr/>
          <a:lstStyle/>
          <a:p>
            <a:r>
              <a:rPr lang="cs-CZ"/>
              <a:t>schopnost vidět sebe sama s určitým odstupem tak, jak vidíme druhého člověka, a zároveň se popsat a ohodnotit, což je spojeno s mnoha kladnými a negativními emocemi. </a:t>
            </a:r>
          </a:p>
          <a:p>
            <a:r>
              <a:rPr lang="cs-CZ" sz="1700"/>
              <a:t>Lidé s vysokou mírou sebehodnocení jsou zvídavější, odvážněji se seznamují s novými informacemi i pohledy na skutečnost, jsou důvěřivější, spokojenější a mají méně vnitřních konfliktů. Jsou asertivnější, ne však agresivní. Kladou si poměrně vysoké cíle, obvykle jsou úspěšnější a častěji dosahují cílů, které si stanovili, což opět zvyšuje míru jejich sebehodnocení. Jsou též výrazněji přesvědčeni o tom, že jejich skutečný stav je blízký ideálu jejich „já“. 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0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Smysluplnost života a smysl pro humor</a:t>
            </a:r>
          </a:p>
        </p:txBody>
      </p:sp>
      <p:sp>
        <p:nvSpPr>
          <p:cNvPr id="273410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Antonovsky (1979) ve svých studiích zjistil, že lidé, kteří mají pro co žít, mají víru, a lidé, kteří mají smysl pro humor, lépe zvládají životní těžkosti.</a:t>
            </a:r>
          </a:p>
          <a:p>
            <a:r>
              <a:rPr lang="cs-CZ"/>
              <a:t>Podstata blahodárnosti humoru a vůbec optimismu na lidský organismus spočívá ve změněném úhlu pohledu na problém</a:t>
            </a:r>
          </a:p>
          <a:p>
            <a:endParaRPr lang="cs-CZ"/>
          </a:p>
          <a:p>
            <a:endParaRPr lang="cs-CZ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3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Zvládání stresu</a:t>
            </a:r>
          </a:p>
        </p:txBody>
      </p:sp>
      <p:sp>
        <p:nvSpPr>
          <p:cNvPr id="3" name="Podnadpis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cs-CZ" dirty="0" err="1"/>
              <a:t>Copingové</a:t>
            </a:r>
            <a:r>
              <a:rPr lang="cs-CZ" dirty="0"/>
              <a:t> strategie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7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Coping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10000"/>
          </a:bodyPr>
          <a:lstStyle/>
          <a:p>
            <a:pPr marL="0" indent="0"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dirty="0"/>
              <a:t>„</a:t>
            </a:r>
            <a:r>
              <a:rPr lang="cs-CZ" dirty="0" err="1"/>
              <a:t>Coping</a:t>
            </a:r>
            <a:r>
              <a:rPr lang="cs-CZ" dirty="0"/>
              <a:t> znamená kognitivní a behaviorální úsilí zaměřené na zvládnutí specifických vnějších a/nebo vnitřních požadavků, které jsou hodnoceny jako náročné nebo přesahující zdroje jedince.“</a:t>
            </a:r>
            <a:br>
              <a:rPr lang="cs-CZ" dirty="0"/>
            </a:br>
            <a:r>
              <a:rPr lang="cs-CZ" i="1" dirty="0"/>
              <a:t>(</a:t>
            </a:r>
            <a:r>
              <a:rPr lang="cs-CZ" i="1" dirty="0" err="1"/>
              <a:t>Lazarus</a:t>
            </a:r>
            <a:r>
              <a:rPr lang="cs-CZ" i="1" dirty="0"/>
              <a:t> &amp; </a:t>
            </a:r>
            <a:r>
              <a:rPr lang="cs-CZ" i="1" dirty="0" err="1"/>
              <a:t>Folkman</a:t>
            </a:r>
            <a:r>
              <a:rPr lang="cs-CZ" i="1" dirty="0"/>
              <a:t>, 1984)</a:t>
            </a: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„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snaha zvládat podmínky, které vyžadují anebo přesahují míru adaptačních schopností jedince</a:t>
            </a:r>
          </a:p>
          <a:p>
            <a:pPr marL="0" indent="0"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COPINGOVÉ STRATEGIE  = ZPŮSOBY, JAKÝMI SE SNAŽÍME ZVLÁDAT STRES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„Zvládáním (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kopinkem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se rozumí snaha</a:t>
            </a:r>
          </a:p>
          <a:p>
            <a:pPr lvl="1"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intrapsychická (vnitřní)</a:t>
            </a:r>
          </a:p>
          <a:p>
            <a:pPr lvl="1">
              <a:buFont typeface="Wingdings 3" charset="2"/>
              <a:buChar char=""/>
              <a:defRPr/>
            </a:pP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interpsychická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- zaměřená na určitou činnost – řídit, tolerovat, redukovat a minimalizovat vnitřní i vnější požadavky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Rozdělení reakcí na zátěž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marL="0" indent="0"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Jiří Mareš navrhuje rozdělení reakcí jedince na zátěž 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reakce 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stresové či obranné -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chování nevědomé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reakce 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zvládací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které jsou vědomým reagováním člověka na stresovou situaci (Mareš, 2001). </a:t>
            </a:r>
          </a:p>
          <a:p>
            <a:pPr marL="0" indent="0"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Při volbě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copingové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strategie je třeba brát v úvahu tři oblasti: 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Myšlenkovou (kognitivní)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Emocionální (citovou)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Volní, projevující se chováním (činností)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506" name="Zástupný symbol pro obsah 3"/>
          <p:cNvPicPr>
            <a:picLocks noGrp="1" noChangeAspect="1"/>
          </p:cNvPicPr>
          <p:nvPr>
            <p:ph idx="4294967295"/>
          </p:nvPr>
        </p:nvPicPr>
        <p:blipFill>
          <a:blip r:embed="rId2"/>
          <a:srcRect t="9633" r="-1" b="1029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5" name="Text Box 2"/>
          <p:cNvSpPr txBox="1">
            <a:spLocks noChangeArrowheads="1"/>
          </p:cNvSpPr>
          <p:nvPr/>
        </p:nvSpPr>
        <p:spPr bwMode="auto">
          <a:xfrm>
            <a:off x="1611314" y="136526"/>
            <a:ext cx="905668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400" b="1" u="sng" dirty="0"/>
              <a:t>Stres</a:t>
            </a:r>
            <a:r>
              <a:rPr lang="cs-CZ" sz="2400" dirty="0"/>
              <a:t>:  je soubor reakcí organismu na vnitřní nebo vnější podněty, narušující normální chod funkcí organismu. </a:t>
            </a:r>
          </a:p>
        </p:txBody>
      </p:sp>
      <p:sp>
        <p:nvSpPr>
          <p:cNvPr id="246786" name="Oval 3"/>
          <p:cNvSpPr>
            <a:spLocks noChangeArrowheads="1"/>
          </p:cNvSpPr>
          <p:nvPr/>
        </p:nvSpPr>
        <p:spPr bwMode="auto">
          <a:xfrm>
            <a:off x="4079876" y="2708275"/>
            <a:ext cx="3527425" cy="1727200"/>
          </a:xfrm>
          <a:prstGeom prst="ellipse">
            <a:avLst/>
          </a:prstGeom>
          <a:gradFill rotWithShape="1">
            <a:gsLst>
              <a:gs pos="0">
                <a:srgbClr val="EADCF5"/>
              </a:gs>
              <a:gs pos="50000">
                <a:srgbClr val="D3B5E9"/>
              </a:gs>
              <a:gs pos="100000">
                <a:srgbClr val="EADCF5"/>
              </a:gs>
            </a:gsLst>
            <a:lin ang="5400000" scaled="1"/>
          </a:gradFill>
          <a:ln w="9525">
            <a:solidFill>
              <a:srgbClr val="F7D7DC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cs-CZ" sz="2400" b="1" u="sng">
                <a:latin typeface="Trebuchet MS" pitchFamily="34" charset="0"/>
              </a:rPr>
              <a:t>Stres</a:t>
            </a:r>
          </a:p>
        </p:txBody>
      </p:sp>
      <p:sp>
        <p:nvSpPr>
          <p:cNvPr id="246787" name="Oval 4"/>
          <p:cNvSpPr>
            <a:spLocks noChangeArrowheads="1"/>
          </p:cNvSpPr>
          <p:nvPr/>
        </p:nvSpPr>
        <p:spPr bwMode="auto">
          <a:xfrm>
            <a:off x="2135188" y="4076701"/>
            <a:ext cx="2087562" cy="1223963"/>
          </a:xfrm>
          <a:prstGeom prst="ellipse">
            <a:avLst/>
          </a:prstGeom>
          <a:gradFill rotWithShape="1">
            <a:gsLst>
              <a:gs pos="0">
                <a:srgbClr val="EADCF5"/>
              </a:gs>
              <a:gs pos="50000">
                <a:srgbClr val="D3B5E9"/>
              </a:gs>
              <a:gs pos="100000">
                <a:srgbClr val="EADCF5"/>
              </a:gs>
            </a:gsLst>
            <a:lin ang="5400000" scaled="1"/>
          </a:gradFill>
          <a:ln w="9525">
            <a:solidFill>
              <a:srgbClr val="F7D7DC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cs-CZ" b="1">
                <a:latin typeface="Trebuchet MS" pitchFamily="34" charset="0"/>
              </a:rPr>
              <a:t>distres</a:t>
            </a:r>
            <a:r>
              <a:rPr lang="cs-CZ">
                <a:latin typeface="Trebuchet MS" pitchFamily="34" charset="0"/>
              </a:rPr>
              <a:t> </a:t>
            </a:r>
          </a:p>
        </p:txBody>
      </p:sp>
      <p:sp>
        <p:nvSpPr>
          <p:cNvPr id="246788" name="Oval 5"/>
          <p:cNvSpPr>
            <a:spLocks noChangeArrowheads="1"/>
          </p:cNvSpPr>
          <p:nvPr/>
        </p:nvSpPr>
        <p:spPr bwMode="auto">
          <a:xfrm>
            <a:off x="7608888" y="3933826"/>
            <a:ext cx="2087562" cy="1223963"/>
          </a:xfrm>
          <a:prstGeom prst="ellipse">
            <a:avLst/>
          </a:prstGeom>
          <a:gradFill rotWithShape="1">
            <a:gsLst>
              <a:gs pos="0">
                <a:srgbClr val="EADCF5"/>
              </a:gs>
              <a:gs pos="50000">
                <a:srgbClr val="D3B5E9"/>
              </a:gs>
              <a:gs pos="100000">
                <a:srgbClr val="EADCF5"/>
              </a:gs>
            </a:gsLst>
            <a:lin ang="5400000" scaled="1"/>
          </a:gradFill>
          <a:ln w="9525">
            <a:solidFill>
              <a:srgbClr val="F7D7DC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cs-CZ" b="1">
                <a:latin typeface="Trebuchet MS" pitchFamily="34" charset="0"/>
              </a:rPr>
              <a:t>eustres</a:t>
            </a:r>
            <a:r>
              <a:rPr lang="cs-CZ">
                <a:latin typeface="Trebuchet MS" pitchFamily="34" charset="0"/>
              </a:rPr>
              <a:t> </a:t>
            </a:r>
          </a:p>
        </p:txBody>
      </p:sp>
      <p:sp>
        <p:nvSpPr>
          <p:cNvPr id="246789" name="Line 6"/>
          <p:cNvSpPr>
            <a:spLocks noChangeShapeType="1"/>
          </p:cNvSpPr>
          <p:nvPr/>
        </p:nvSpPr>
        <p:spPr bwMode="auto">
          <a:xfrm flipH="1">
            <a:off x="3287714" y="3573463"/>
            <a:ext cx="720725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246790" name="Line 7"/>
          <p:cNvSpPr>
            <a:spLocks noChangeShapeType="1"/>
          </p:cNvSpPr>
          <p:nvPr/>
        </p:nvSpPr>
        <p:spPr bwMode="auto">
          <a:xfrm>
            <a:off x="7751764" y="3500439"/>
            <a:ext cx="649287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246791" name="Text Box 8"/>
          <p:cNvSpPr txBox="1">
            <a:spLocks noChangeArrowheads="1"/>
          </p:cNvSpPr>
          <p:nvPr/>
        </p:nvSpPr>
        <p:spPr bwMode="auto">
          <a:xfrm>
            <a:off x="1774825" y="5373689"/>
            <a:ext cx="381635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/>
              <a:t>Jedná se o špatnou, zlou či dlouhodobou zátěž, která je spojena s negativně laděnými a prožívanými emočními procesy (zklamání…)</a:t>
            </a:r>
          </a:p>
        </p:txBody>
      </p:sp>
      <p:sp>
        <p:nvSpPr>
          <p:cNvPr id="246792" name="Text Box 9"/>
          <p:cNvSpPr txBox="1">
            <a:spLocks noChangeArrowheads="1"/>
          </p:cNvSpPr>
          <p:nvPr/>
        </p:nvSpPr>
        <p:spPr bwMode="auto">
          <a:xfrm>
            <a:off x="6851650" y="5589589"/>
            <a:ext cx="38163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/>
              <a:t>Jedná se o zátěž příjemnou  radostnou a aktivizující (radostné vzrušení…) </a:t>
            </a:r>
          </a:p>
        </p:txBody>
      </p:sp>
      <p:sp>
        <p:nvSpPr>
          <p:cNvPr id="246793" name="Text Box 10"/>
          <p:cNvSpPr txBox="1">
            <a:spLocks noChangeArrowheads="1"/>
          </p:cNvSpPr>
          <p:nvPr/>
        </p:nvSpPr>
        <p:spPr bwMode="auto">
          <a:xfrm>
            <a:off x="1631951" y="1052514"/>
            <a:ext cx="462575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 b="1" u="sng"/>
              <a:t>Stresor</a:t>
            </a:r>
            <a:r>
              <a:rPr lang="cs-CZ" sz="2400"/>
              <a:t> = podnět vyvolávající stres</a:t>
            </a:r>
          </a:p>
        </p:txBody>
      </p:sp>
      <p:sp>
        <p:nvSpPr>
          <p:cNvPr id="246794" name="AutoShape 14"/>
          <p:cNvSpPr>
            <a:spLocks noChangeArrowheads="1"/>
          </p:cNvSpPr>
          <p:nvPr/>
        </p:nvSpPr>
        <p:spPr bwMode="auto">
          <a:xfrm rot="10800000">
            <a:off x="4800600" y="1844675"/>
            <a:ext cx="2089150" cy="863600"/>
          </a:xfrm>
          <a:prstGeom prst="triangle">
            <a:avLst>
              <a:gd name="adj" fmla="val 50000"/>
            </a:avLst>
          </a:prstGeom>
          <a:solidFill>
            <a:srgbClr val="E6F107"/>
          </a:solidFill>
          <a:ln w="9525">
            <a:solidFill>
              <a:srgbClr val="EBF34B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/>
            <a:endParaRPr lang="cs-CZ">
              <a:latin typeface="Trebuchet MS" pitchFamily="34" charset="0"/>
            </a:endParaRPr>
          </a:p>
        </p:txBody>
      </p:sp>
      <p:sp>
        <p:nvSpPr>
          <p:cNvPr id="246795" name="Text Box 15"/>
          <p:cNvSpPr txBox="1">
            <a:spLocks noChangeArrowheads="1"/>
          </p:cNvSpPr>
          <p:nvPr/>
        </p:nvSpPr>
        <p:spPr bwMode="auto">
          <a:xfrm>
            <a:off x="5159375" y="1916113"/>
            <a:ext cx="1289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/>
              <a:t>STRESOR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B217DB97-706D-F3E2-5B78-979BE48BEB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81" name="Rectangle 278580">
            <a:extLst>
              <a:ext uri="{FF2B5EF4-FFF2-40B4-BE49-F238E27FC236}">
                <a16:creationId xmlns:a16="http://schemas.microsoft.com/office/drawing/2014/main" id="{17424F32-2789-4FF9-8E8A-1252284BF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pic>
        <p:nvPicPr>
          <p:cNvPr id="278583" name="Picture 278582">
            <a:extLst>
              <a:ext uri="{FF2B5EF4-FFF2-40B4-BE49-F238E27FC236}">
                <a16:creationId xmlns:a16="http://schemas.microsoft.com/office/drawing/2014/main" id="{D708C46E-BB60-4B97-8327-D3A475C008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78585" name="Straight Connector 278584">
            <a:extLst>
              <a:ext uri="{FF2B5EF4-FFF2-40B4-BE49-F238E27FC236}">
                <a16:creationId xmlns:a16="http://schemas.microsoft.com/office/drawing/2014/main" id="{8042755C-F24C-4D08-8E4C-E646382C3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8587" name="Straight Connector 278586">
            <a:extLst>
              <a:ext uri="{FF2B5EF4-FFF2-40B4-BE49-F238E27FC236}">
                <a16:creationId xmlns:a16="http://schemas.microsoft.com/office/drawing/2014/main" id="{63E94A00-1A92-47F4-9E2D-E51DFF901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278589" name="Rectangle 278588">
            <a:extLst>
              <a:ext uri="{FF2B5EF4-FFF2-40B4-BE49-F238E27FC236}">
                <a16:creationId xmlns:a16="http://schemas.microsoft.com/office/drawing/2014/main" id="{482E7304-2AC2-4A5C-924D-A6AC3FFC5E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8530" name="Rectangle 51"/>
          <p:cNvSpPr>
            <a:spLocks noGrp="1" noChangeArrowheads="1"/>
          </p:cNvSpPr>
          <p:nvPr>
            <p:ph type="title" idx="4294967295"/>
          </p:nvPr>
        </p:nvSpPr>
        <p:spPr>
          <a:xfrm>
            <a:off x="1451579" y="804519"/>
            <a:ext cx="9603275" cy="104923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Obranné mechanismy</a:t>
            </a:r>
          </a:p>
        </p:txBody>
      </p:sp>
      <p:cxnSp>
        <p:nvCxnSpPr>
          <p:cNvPr id="278591" name="Straight Connector 278590">
            <a:extLst>
              <a:ext uri="{FF2B5EF4-FFF2-40B4-BE49-F238E27FC236}">
                <a16:creationId xmlns:a16="http://schemas.microsoft.com/office/drawing/2014/main" id="{D259FEF2-F6A5-442F-BA10-4E39EECD0A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1579" y="1853754"/>
            <a:ext cx="960327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78593" name="Rectangle 278592">
            <a:extLst>
              <a:ext uri="{FF2B5EF4-FFF2-40B4-BE49-F238E27FC236}">
                <a16:creationId xmlns:a16="http://schemas.microsoft.com/office/drawing/2014/main" id="{A3C183B1-1D4B-4E3D-A02E-A426E3BFA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8385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grpSp>
        <p:nvGrpSpPr>
          <p:cNvPr id="278529" name="Group 50"/>
          <p:cNvGrpSpPr>
            <a:grpSpLocks/>
          </p:cNvGrpSpPr>
          <p:nvPr/>
        </p:nvGrpSpPr>
        <p:grpSpPr bwMode="auto">
          <a:xfrm>
            <a:off x="2150347" y="2331497"/>
            <a:ext cx="8904506" cy="4330560"/>
            <a:chOff x="612" y="663"/>
            <a:chExt cx="3493" cy="3122"/>
          </a:xfrm>
        </p:grpSpPr>
        <p:grpSp>
          <p:nvGrpSpPr>
            <p:cNvPr id="278531" name="Group 4"/>
            <p:cNvGrpSpPr>
              <a:grpSpLocks noChangeAspect="1"/>
            </p:cNvGrpSpPr>
            <p:nvPr/>
          </p:nvGrpSpPr>
          <p:grpSpPr bwMode="auto">
            <a:xfrm>
              <a:off x="612" y="663"/>
              <a:ext cx="3489" cy="3122"/>
              <a:chOff x="2640" y="6233"/>
              <a:chExt cx="10258" cy="9177"/>
            </a:xfrm>
          </p:grpSpPr>
          <p:sp>
            <p:nvSpPr>
              <p:cNvPr id="278533" name="AutoShape 5"/>
              <p:cNvSpPr>
                <a:spLocks noChangeAspect="1" noChangeArrowheads="1"/>
              </p:cNvSpPr>
              <p:nvPr/>
            </p:nvSpPr>
            <p:spPr bwMode="auto">
              <a:xfrm>
                <a:off x="2640" y="6233"/>
                <a:ext cx="10258" cy="91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cs-CZ">
                  <a:latin typeface="Trebuchet MS" pitchFamily="34" charset="0"/>
                </a:endParaRPr>
              </a:p>
            </p:txBody>
          </p:sp>
          <p:sp>
            <p:nvSpPr>
              <p:cNvPr id="278534" name="Rectangle 6"/>
              <p:cNvSpPr>
                <a:spLocks noChangeArrowheads="1"/>
              </p:cNvSpPr>
              <p:nvPr/>
            </p:nvSpPr>
            <p:spPr bwMode="auto">
              <a:xfrm>
                <a:off x="4726" y="6233"/>
                <a:ext cx="5898" cy="544"/>
              </a:xfrm>
              <a:prstGeom prst="rect">
                <a:avLst/>
              </a:prstGeom>
              <a:gradFill rotWithShape="1">
                <a:gsLst>
                  <a:gs pos="0">
                    <a:srgbClr val="E7F4F5"/>
                  </a:gs>
                  <a:gs pos="50000">
                    <a:srgbClr val="BBE0E3"/>
                  </a:gs>
                  <a:gs pos="100000">
                    <a:srgbClr val="E7F4F5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73152" tIns="36576" rIns="73152" bIns="36576" anchor="ctr"/>
              <a:lstStyle/>
              <a:p>
                <a:pPr algn="ctr" defTabSz="324612">
                  <a:spcAft>
                    <a:spcPts val="600"/>
                  </a:spcAft>
                </a:pPr>
                <a:r>
                  <a:rPr lang="cs-CZ" sz="852" b="1" kern="1200">
                    <a:solidFill>
                      <a:srgbClr val="000000"/>
                    </a:solidFill>
                    <a:latin typeface="Trebuchet MS" pitchFamily="34" charset="0"/>
                    <a:ea typeface="+mn-ea"/>
                    <a:cs typeface="+mn-cs"/>
                  </a:rPr>
                  <a:t>Techniky řešení stresových situací</a:t>
                </a:r>
                <a:endParaRPr lang="cs-CZ">
                  <a:latin typeface="Trebuchet MS" pitchFamily="34" charset="0"/>
                </a:endParaRPr>
              </a:p>
            </p:txBody>
          </p:sp>
          <p:sp>
            <p:nvSpPr>
              <p:cNvPr id="278535" name="Rectangle 7"/>
              <p:cNvSpPr>
                <a:spLocks noChangeArrowheads="1"/>
              </p:cNvSpPr>
              <p:nvPr/>
            </p:nvSpPr>
            <p:spPr bwMode="auto">
              <a:xfrm>
                <a:off x="2640" y="7321"/>
                <a:ext cx="1996" cy="636"/>
              </a:xfrm>
              <a:prstGeom prst="rect">
                <a:avLst/>
              </a:prstGeom>
              <a:gradFill rotWithShape="1">
                <a:gsLst>
                  <a:gs pos="0">
                    <a:srgbClr val="E7F4F5"/>
                  </a:gs>
                  <a:gs pos="50000">
                    <a:srgbClr val="BBE0E3"/>
                  </a:gs>
                  <a:gs pos="100000">
                    <a:srgbClr val="E7F4F5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73152" tIns="36576" rIns="73152" bIns="36576" anchor="ctr"/>
              <a:lstStyle/>
              <a:p>
                <a:pPr algn="ctr" defTabSz="324612">
                  <a:spcAft>
                    <a:spcPts val="600"/>
                  </a:spcAft>
                </a:pPr>
                <a:r>
                  <a:rPr lang="cs-CZ" sz="852" b="1" kern="1200">
                    <a:solidFill>
                      <a:srgbClr val="000000"/>
                    </a:solidFill>
                    <a:latin typeface="Trebuchet MS" pitchFamily="34" charset="0"/>
                    <a:ea typeface="+mn-ea"/>
                    <a:cs typeface="+mn-cs"/>
                  </a:rPr>
                  <a:t>agresivní</a:t>
                </a:r>
                <a:endParaRPr lang="cs-CZ">
                  <a:latin typeface="Trebuchet MS" pitchFamily="34" charset="0"/>
                </a:endParaRPr>
              </a:p>
            </p:txBody>
          </p:sp>
          <p:sp>
            <p:nvSpPr>
              <p:cNvPr id="278536" name="Rectangle 8"/>
              <p:cNvSpPr>
                <a:spLocks noChangeArrowheads="1"/>
              </p:cNvSpPr>
              <p:nvPr/>
            </p:nvSpPr>
            <p:spPr bwMode="auto">
              <a:xfrm>
                <a:off x="6419" y="7313"/>
                <a:ext cx="2178" cy="636"/>
              </a:xfrm>
              <a:prstGeom prst="rect">
                <a:avLst/>
              </a:prstGeom>
              <a:gradFill rotWithShape="1">
                <a:gsLst>
                  <a:gs pos="0">
                    <a:srgbClr val="E7F4F5"/>
                  </a:gs>
                  <a:gs pos="50000">
                    <a:srgbClr val="BBE0E3"/>
                  </a:gs>
                  <a:gs pos="100000">
                    <a:srgbClr val="E7F4F5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73152" tIns="36576" rIns="73152" bIns="36576" anchor="ctr"/>
              <a:lstStyle/>
              <a:p>
                <a:pPr algn="ctr" defTabSz="324612">
                  <a:spcAft>
                    <a:spcPts val="600"/>
                  </a:spcAft>
                </a:pPr>
                <a:r>
                  <a:rPr lang="cs-CZ" sz="852" b="1" kern="1200">
                    <a:solidFill>
                      <a:srgbClr val="000000"/>
                    </a:solidFill>
                    <a:latin typeface="Trebuchet MS" pitchFamily="34" charset="0"/>
                    <a:ea typeface="+mn-ea"/>
                    <a:cs typeface="+mn-cs"/>
                  </a:rPr>
                  <a:t>úniková</a:t>
                </a:r>
                <a:endParaRPr lang="cs-CZ">
                  <a:latin typeface="Trebuchet MS" pitchFamily="34" charset="0"/>
                </a:endParaRPr>
              </a:p>
            </p:txBody>
          </p:sp>
          <p:sp>
            <p:nvSpPr>
              <p:cNvPr id="278537" name="Rectangle 9"/>
              <p:cNvSpPr>
                <a:spLocks noChangeArrowheads="1"/>
              </p:cNvSpPr>
              <p:nvPr/>
            </p:nvSpPr>
            <p:spPr bwMode="auto">
              <a:xfrm>
                <a:off x="9624" y="7321"/>
                <a:ext cx="2086" cy="636"/>
              </a:xfrm>
              <a:prstGeom prst="rect">
                <a:avLst/>
              </a:prstGeom>
              <a:gradFill rotWithShape="1">
                <a:gsLst>
                  <a:gs pos="0">
                    <a:srgbClr val="E7F4F5"/>
                  </a:gs>
                  <a:gs pos="50000">
                    <a:srgbClr val="BBE0E3"/>
                  </a:gs>
                  <a:gs pos="100000">
                    <a:srgbClr val="E7F4F5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73152" tIns="36576" rIns="73152" bIns="36576" anchor="ctr"/>
              <a:lstStyle/>
              <a:p>
                <a:pPr algn="ctr" defTabSz="324612">
                  <a:spcAft>
                    <a:spcPts val="600"/>
                  </a:spcAft>
                </a:pPr>
                <a:r>
                  <a:rPr lang="cs-CZ" sz="852" b="1" kern="1200">
                    <a:solidFill>
                      <a:srgbClr val="000000"/>
                    </a:solidFill>
                    <a:latin typeface="Trebuchet MS" pitchFamily="34" charset="0"/>
                    <a:ea typeface="+mn-ea"/>
                    <a:cs typeface="+mn-cs"/>
                  </a:rPr>
                  <a:t>další</a:t>
                </a:r>
                <a:endParaRPr lang="cs-CZ">
                  <a:latin typeface="Trebuchet MS" pitchFamily="34" charset="0"/>
                </a:endParaRPr>
              </a:p>
            </p:txBody>
          </p:sp>
          <p:sp>
            <p:nvSpPr>
              <p:cNvPr id="278538" name="Rectangle 10"/>
              <p:cNvSpPr>
                <a:spLocks noChangeArrowheads="1"/>
              </p:cNvSpPr>
              <p:nvPr/>
            </p:nvSpPr>
            <p:spPr bwMode="auto">
              <a:xfrm>
                <a:off x="3184" y="8319"/>
                <a:ext cx="2358" cy="452"/>
              </a:xfrm>
              <a:prstGeom prst="rect">
                <a:avLst/>
              </a:prstGeom>
              <a:gradFill rotWithShape="1">
                <a:gsLst>
                  <a:gs pos="0">
                    <a:srgbClr val="E7F4F5"/>
                  </a:gs>
                  <a:gs pos="50000">
                    <a:srgbClr val="BBE0E3"/>
                  </a:gs>
                  <a:gs pos="100000">
                    <a:srgbClr val="E7F4F5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73152" tIns="36576" rIns="73152" bIns="36576" anchor="ctr"/>
              <a:lstStyle/>
              <a:p>
                <a:pPr algn="ctr" defTabSz="324612">
                  <a:spcAft>
                    <a:spcPts val="600"/>
                  </a:spcAft>
                </a:pPr>
                <a:r>
                  <a:rPr lang="cs-CZ" sz="852" kern="1200">
                    <a:solidFill>
                      <a:srgbClr val="000000"/>
                    </a:solidFill>
                    <a:latin typeface="Trebuchet MS" pitchFamily="34" charset="0"/>
                    <a:ea typeface="+mn-ea"/>
                    <a:cs typeface="+mn-cs"/>
                  </a:rPr>
                  <a:t>přímá agrese</a:t>
                </a:r>
                <a:endParaRPr lang="cs-CZ">
                  <a:latin typeface="Trebuchet MS" pitchFamily="34" charset="0"/>
                </a:endParaRPr>
              </a:p>
            </p:txBody>
          </p:sp>
          <p:sp>
            <p:nvSpPr>
              <p:cNvPr id="278539" name="Rectangle 11"/>
              <p:cNvSpPr>
                <a:spLocks noChangeArrowheads="1"/>
              </p:cNvSpPr>
              <p:nvPr/>
            </p:nvSpPr>
            <p:spPr bwMode="auto">
              <a:xfrm>
                <a:off x="3180" y="9113"/>
                <a:ext cx="2358" cy="451"/>
              </a:xfrm>
              <a:prstGeom prst="rect">
                <a:avLst/>
              </a:prstGeom>
              <a:gradFill rotWithShape="1">
                <a:gsLst>
                  <a:gs pos="0">
                    <a:srgbClr val="E7F4F5"/>
                  </a:gs>
                  <a:gs pos="50000">
                    <a:srgbClr val="BBE0E3"/>
                  </a:gs>
                  <a:gs pos="100000">
                    <a:srgbClr val="E7F4F5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73152" tIns="36576" rIns="73152" bIns="36576" anchor="ctr"/>
              <a:lstStyle/>
              <a:p>
                <a:pPr algn="ctr" defTabSz="324612">
                  <a:spcAft>
                    <a:spcPts val="600"/>
                  </a:spcAft>
                </a:pPr>
                <a:r>
                  <a:rPr lang="cs-CZ" sz="852" kern="1200">
                    <a:solidFill>
                      <a:srgbClr val="000000"/>
                    </a:solidFill>
                    <a:latin typeface="Trebuchet MS" pitchFamily="34" charset="0"/>
                    <a:ea typeface="+mn-ea"/>
                    <a:cs typeface="+mn-cs"/>
                  </a:rPr>
                  <a:t>nepřímá agrese</a:t>
                </a:r>
                <a:endParaRPr lang="cs-CZ">
                  <a:latin typeface="Trebuchet MS" pitchFamily="34" charset="0"/>
                </a:endParaRPr>
              </a:p>
            </p:txBody>
          </p:sp>
          <p:sp>
            <p:nvSpPr>
              <p:cNvPr id="278540" name="Rectangle 12"/>
              <p:cNvSpPr>
                <a:spLocks noChangeArrowheads="1"/>
              </p:cNvSpPr>
              <p:nvPr/>
            </p:nvSpPr>
            <p:spPr bwMode="auto">
              <a:xfrm>
                <a:off x="3180" y="9832"/>
                <a:ext cx="2358" cy="452"/>
              </a:xfrm>
              <a:prstGeom prst="rect">
                <a:avLst/>
              </a:prstGeom>
              <a:gradFill rotWithShape="1">
                <a:gsLst>
                  <a:gs pos="0">
                    <a:srgbClr val="E7F4F5"/>
                  </a:gs>
                  <a:gs pos="50000">
                    <a:srgbClr val="BBE0E3"/>
                  </a:gs>
                  <a:gs pos="100000">
                    <a:srgbClr val="E7F4F5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73152" tIns="36576" rIns="73152" bIns="36576" anchor="ctr"/>
              <a:lstStyle/>
              <a:p>
                <a:pPr algn="ctr" defTabSz="324612">
                  <a:spcAft>
                    <a:spcPts val="600"/>
                  </a:spcAft>
                </a:pPr>
                <a:r>
                  <a:rPr lang="cs-CZ" sz="852" kern="1200">
                    <a:solidFill>
                      <a:srgbClr val="000000"/>
                    </a:solidFill>
                    <a:latin typeface="Trebuchet MS" pitchFamily="34" charset="0"/>
                    <a:ea typeface="+mn-ea"/>
                    <a:cs typeface="+mn-cs"/>
                  </a:rPr>
                  <a:t>autoagrese</a:t>
                </a:r>
                <a:endParaRPr lang="cs-CZ">
                  <a:latin typeface="Trebuchet MS" pitchFamily="34" charset="0"/>
                </a:endParaRPr>
              </a:p>
            </p:txBody>
          </p:sp>
          <p:sp>
            <p:nvSpPr>
              <p:cNvPr id="278541" name="Line 13"/>
              <p:cNvSpPr>
                <a:spLocks noChangeShapeType="1"/>
              </p:cNvSpPr>
              <p:nvPr/>
            </p:nvSpPr>
            <p:spPr bwMode="auto">
              <a:xfrm>
                <a:off x="2820" y="7957"/>
                <a:ext cx="1" cy="205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78542" name="Line 14"/>
              <p:cNvSpPr>
                <a:spLocks noChangeShapeType="1"/>
              </p:cNvSpPr>
              <p:nvPr/>
            </p:nvSpPr>
            <p:spPr bwMode="auto">
              <a:xfrm>
                <a:off x="2820" y="8501"/>
                <a:ext cx="36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78543" name="Line 15"/>
              <p:cNvSpPr>
                <a:spLocks noChangeShapeType="1"/>
              </p:cNvSpPr>
              <p:nvPr/>
            </p:nvSpPr>
            <p:spPr bwMode="auto">
              <a:xfrm>
                <a:off x="2820" y="9293"/>
                <a:ext cx="364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78544" name="Line 16"/>
              <p:cNvSpPr>
                <a:spLocks noChangeShapeType="1"/>
              </p:cNvSpPr>
              <p:nvPr/>
            </p:nvSpPr>
            <p:spPr bwMode="auto">
              <a:xfrm>
                <a:off x="2820" y="10012"/>
                <a:ext cx="364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cs-CZ"/>
              </a:p>
            </p:txBody>
          </p:sp>
          <p:grpSp>
            <p:nvGrpSpPr>
              <p:cNvPr id="278545" name="Group 17"/>
              <p:cNvGrpSpPr>
                <a:grpSpLocks/>
              </p:cNvGrpSpPr>
              <p:nvPr/>
            </p:nvGrpSpPr>
            <p:grpSpPr bwMode="auto">
              <a:xfrm>
                <a:off x="5699" y="8210"/>
                <a:ext cx="3514" cy="6687"/>
                <a:chOff x="2109" y="1298"/>
                <a:chExt cx="1406" cy="2677"/>
              </a:xfrm>
            </p:grpSpPr>
            <p:sp>
              <p:nvSpPr>
                <p:cNvPr id="278567" name="Rectangle 18"/>
                <p:cNvSpPr>
                  <a:spLocks noChangeArrowheads="1"/>
                </p:cNvSpPr>
                <p:nvPr/>
              </p:nvSpPr>
              <p:spPr bwMode="auto">
                <a:xfrm>
                  <a:off x="2290" y="1298"/>
                  <a:ext cx="1225" cy="227"/>
                </a:xfrm>
                <a:prstGeom prst="rect">
                  <a:avLst/>
                </a:prstGeom>
                <a:gradFill rotWithShape="1">
                  <a:gsLst>
                    <a:gs pos="0">
                      <a:srgbClr val="ECF6F7"/>
                    </a:gs>
                    <a:gs pos="50000">
                      <a:srgbClr val="BBE0E3"/>
                    </a:gs>
                    <a:gs pos="100000">
                      <a:srgbClr val="ECF6F7"/>
                    </a:gs>
                  </a:gsLst>
                  <a:lin ang="5400000" scaled="1"/>
                </a:gra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 defTabSz="324612">
                    <a:spcAft>
                      <a:spcPts val="600"/>
                    </a:spcAft>
                  </a:pPr>
                  <a:r>
                    <a:rPr lang="cs-CZ" sz="852" kern="1200">
                      <a:solidFill>
                        <a:srgbClr val="000000"/>
                      </a:solidFill>
                      <a:latin typeface="Trebuchet MS" pitchFamily="34" charset="0"/>
                      <a:ea typeface="+mn-ea"/>
                      <a:cs typeface="+mn-cs"/>
                    </a:rPr>
                    <a:t>prostý únik</a:t>
                  </a:r>
                  <a:endParaRPr lang="cs-CZ">
                    <a:latin typeface="Trebuchet MS" pitchFamily="34" charset="0"/>
                  </a:endParaRPr>
                </a:p>
              </p:txBody>
            </p:sp>
            <p:sp>
              <p:nvSpPr>
                <p:cNvPr id="278568" name="Rectangle 19"/>
                <p:cNvSpPr>
                  <a:spLocks noChangeArrowheads="1"/>
                </p:cNvSpPr>
                <p:nvPr/>
              </p:nvSpPr>
              <p:spPr bwMode="auto">
                <a:xfrm>
                  <a:off x="2290" y="1888"/>
                  <a:ext cx="1225" cy="227"/>
                </a:xfrm>
                <a:prstGeom prst="rect">
                  <a:avLst/>
                </a:prstGeom>
                <a:gradFill rotWithShape="1">
                  <a:gsLst>
                    <a:gs pos="0">
                      <a:srgbClr val="ECF6F7"/>
                    </a:gs>
                    <a:gs pos="50000">
                      <a:srgbClr val="BBE0E3"/>
                    </a:gs>
                    <a:gs pos="100000">
                      <a:srgbClr val="ECF6F7"/>
                    </a:gs>
                  </a:gsLst>
                  <a:lin ang="5400000" scaled="1"/>
                </a:gra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 defTabSz="324612">
                    <a:spcAft>
                      <a:spcPts val="600"/>
                    </a:spcAft>
                  </a:pPr>
                  <a:r>
                    <a:rPr lang="cs-CZ" sz="852" kern="1200">
                      <a:solidFill>
                        <a:srgbClr val="000000"/>
                      </a:solidFill>
                      <a:latin typeface="Trebuchet MS" pitchFamily="34" charset="0"/>
                      <a:ea typeface="+mn-ea"/>
                      <a:cs typeface="+mn-cs"/>
                    </a:rPr>
                    <a:t>únik do nemoci</a:t>
                  </a:r>
                  <a:endParaRPr lang="cs-CZ">
                    <a:latin typeface="Trebuchet MS" pitchFamily="34" charset="0"/>
                  </a:endParaRPr>
                </a:p>
              </p:txBody>
            </p:sp>
            <p:sp>
              <p:nvSpPr>
                <p:cNvPr id="278569" name="Rectangle 20"/>
                <p:cNvSpPr>
                  <a:spLocks noChangeArrowheads="1"/>
                </p:cNvSpPr>
                <p:nvPr/>
              </p:nvSpPr>
              <p:spPr bwMode="auto">
                <a:xfrm>
                  <a:off x="2290" y="2478"/>
                  <a:ext cx="1225" cy="227"/>
                </a:xfrm>
                <a:prstGeom prst="rect">
                  <a:avLst/>
                </a:prstGeom>
                <a:gradFill rotWithShape="1">
                  <a:gsLst>
                    <a:gs pos="0">
                      <a:srgbClr val="ECF6F7"/>
                    </a:gs>
                    <a:gs pos="50000">
                      <a:srgbClr val="BBE0E3"/>
                    </a:gs>
                    <a:gs pos="100000">
                      <a:srgbClr val="ECF6F7"/>
                    </a:gs>
                  </a:gsLst>
                  <a:lin ang="5400000" scaled="1"/>
                </a:gra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 defTabSz="324612">
                    <a:spcAft>
                      <a:spcPts val="600"/>
                    </a:spcAft>
                  </a:pPr>
                  <a:r>
                    <a:rPr lang="cs-CZ" sz="852" kern="1200">
                      <a:solidFill>
                        <a:srgbClr val="000000"/>
                      </a:solidFill>
                      <a:latin typeface="Trebuchet MS" pitchFamily="34" charset="0"/>
                      <a:ea typeface="+mn-ea"/>
                      <a:cs typeface="+mn-cs"/>
                    </a:rPr>
                    <a:t>únik do fantazie</a:t>
                  </a:r>
                  <a:endParaRPr lang="cs-CZ">
                    <a:latin typeface="Trebuchet MS" pitchFamily="34" charset="0"/>
                  </a:endParaRPr>
                </a:p>
              </p:txBody>
            </p:sp>
            <p:sp>
              <p:nvSpPr>
                <p:cNvPr id="278570" name="Rectangle 21"/>
                <p:cNvSpPr>
                  <a:spLocks noChangeArrowheads="1"/>
                </p:cNvSpPr>
                <p:nvPr/>
              </p:nvSpPr>
              <p:spPr bwMode="auto">
                <a:xfrm>
                  <a:off x="2290" y="3113"/>
                  <a:ext cx="1225" cy="227"/>
                </a:xfrm>
                <a:prstGeom prst="rect">
                  <a:avLst/>
                </a:prstGeom>
                <a:gradFill rotWithShape="1">
                  <a:gsLst>
                    <a:gs pos="0">
                      <a:srgbClr val="ECF6F7"/>
                    </a:gs>
                    <a:gs pos="50000">
                      <a:srgbClr val="BBE0E3"/>
                    </a:gs>
                    <a:gs pos="100000">
                      <a:srgbClr val="ECF6F7"/>
                    </a:gs>
                  </a:gsLst>
                  <a:lin ang="5400000" scaled="1"/>
                </a:gra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 defTabSz="324612">
                    <a:spcAft>
                      <a:spcPts val="600"/>
                    </a:spcAft>
                  </a:pPr>
                  <a:r>
                    <a:rPr lang="cs-CZ" sz="852" kern="1200">
                      <a:solidFill>
                        <a:srgbClr val="000000"/>
                      </a:solidFill>
                      <a:latin typeface="Trebuchet MS" pitchFamily="34" charset="0"/>
                      <a:ea typeface="+mn-ea"/>
                      <a:cs typeface="+mn-cs"/>
                    </a:rPr>
                    <a:t>únik do samoty</a:t>
                  </a:r>
                  <a:endParaRPr lang="cs-CZ">
                    <a:latin typeface="Trebuchet MS" pitchFamily="34" charset="0"/>
                  </a:endParaRPr>
                </a:p>
              </p:txBody>
            </p:sp>
            <p:sp>
              <p:nvSpPr>
                <p:cNvPr id="278571" name="Rectangle 22"/>
                <p:cNvSpPr>
                  <a:spLocks noChangeArrowheads="1"/>
                </p:cNvSpPr>
                <p:nvPr/>
              </p:nvSpPr>
              <p:spPr bwMode="auto">
                <a:xfrm>
                  <a:off x="2290" y="3748"/>
                  <a:ext cx="1225" cy="227"/>
                </a:xfrm>
                <a:prstGeom prst="rect">
                  <a:avLst/>
                </a:prstGeom>
                <a:gradFill rotWithShape="1">
                  <a:gsLst>
                    <a:gs pos="0">
                      <a:srgbClr val="ECF6F7"/>
                    </a:gs>
                    <a:gs pos="50000">
                      <a:srgbClr val="BBE0E3"/>
                    </a:gs>
                    <a:gs pos="100000">
                      <a:srgbClr val="ECF6F7"/>
                    </a:gs>
                  </a:gsLst>
                  <a:lin ang="5400000" scaled="1"/>
                </a:gra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 defTabSz="324612">
                    <a:spcAft>
                      <a:spcPts val="600"/>
                    </a:spcAft>
                  </a:pPr>
                  <a:r>
                    <a:rPr lang="cs-CZ" sz="852" kern="1200">
                      <a:solidFill>
                        <a:srgbClr val="000000"/>
                      </a:solidFill>
                      <a:latin typeface="Trebuchet MS" pitchFamily="34" charset="0"/>
                      <a:ea typeface="+mn-ea"/>
                      <a:cs typeface="+mn-cs"/>
                    </a:rPr>
                    <a:t>egocentrismus</a:t>
                  </a:r>
                  <a:endParaRPr lang="cs-CZ">
                    <a:latin typeface="Trebuchet MS" pitchFamily="34" charset="0"/>
                  </a:endParaRPr>
                </a:p>
              </p:txBody>
            </p:sp>
            <p:sp>
              <p:nvSpPr>
                <p:cNvPr id="278572" name="Line 23"/>
                <p:cNvSpPr>
                  <a:spLocks noChangeShapeType="1"/>
                </p:cNvSpPr>
                <p:nvPr/>
              </p:nvSpPr>
              <p:spPr bwMode="auto">
                <a:xfrm>
                  <a:off x="2109" y="1389"/>
                  <a:ext cx="18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278573" name="Line 24"/>
                <p:cNvSpPr>
                  <a:spLocks noChangeShapeType="1"/>
                </p:cNvSpPr>
                <p:nvPr/>
              </p:nvSpPr>
              <p:spPr bwMode="auto">
                <a:xfrm>
                  <a:off x="2109" y="1979"/>
                  <a:ext cx="18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278574" name="Line 25"/>
                <p:cNvSpPr>
                  <a:spLocks noChangeShapeType="1"/>
                </p:cNvSpPr>
                <p:nvPr/>
              </p:nvSpPr>
              <p:spPr bwMode="auto">
                <a:xfrm>
                  <a:off x="2109" y="2568"/>
                  <a:ext cx="18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278575" name="Line 26"/>
                <p:cNvSpPr>
                  <a:spLocks noChangeShapeType="1"/>
                </p:cNvSpPr>
                <p:nvPr/>
              </p:nvSpPr>
              <p:spPr bwMode="auto">
                <a:xfrm>
                  <a:off x="2109" y="3203"/>
                  <a:ext cx="18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278576" name="Line 27"/>
                <p:cNvSpPr>
                  <a:spLocks noChangeShapeType="1"/>
                </p:cNvSpPr>
                <p:nvPr/>
              </p:nvSpPr>
              <p:spPr bwMode="auto">
                <a:xfrm>
                  <a:off x="2109" y="3838"/>
                  <a:ext cx="18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cs-CZ"/>
                </a:p>
              </p:txBody>
            </p:sp>
          </p:grpSp>
          <p:sp>
            <p:nvSpPr>
              <p:cNvPr id="278546" name="Line 28"/>
              <p:cNvSpPr>
                <a:spLocks noChangeShapeType="1"/>
              </p:cNvSpPr>
              <p:nvPr/>
            </p:nvSpPr>
            <p:spPr bwMode="auto">
              <a:xfrm flipH="1">
                <a:off x="5699" y="7673"/>
                <a:ext cx="720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78547" name="Line 29"/>
              <p:cNvSpPr>
                <a:spLocks noChangeShapeType="1"/>
              </p:cNvSpPr>
              <p:nvPr/>
            </p:nvSpPr>
            <p:spPr bwMode="auto">
              <a:xfrm>
                <a:off x="5699" y="7673"/>
                <a:ext cx="0" cy="683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grpSp>
            <p:nvGrpSpPr>
              <p:cNvPr id="278548" name="Group 30"/>
              <p:cNvGrpSpPr>
                <a:grpSpLocks/>
              </p:cNvGrpSpPr>
              <p:nvPr/>
            </p:nvGrpSpPr>
            <p:grpSpPr bwMode="auto">
              <a:xfrm>
                <a:off x="9479" y="8211"/>
                <a:ext cx="3286" cy="6913"/>
                <a:chOff x="3606" y="1298"/>
                <a:chExt cx="1315" cy="2767"/>
              </a:xfrm>
            </p:grpSpPr>
            <p:sp>
              <p:nvSpPr>
                <p:cNvPr id="278551" name="Rectangle 31"/>
                <p:cNvSpPr>
                  <a:spLocks noChangeArrowheads="1"/>
                </p:cNvSpPr>
                <p:nvPr/>
              </p:nvSpPr>
              <p:spPr bwMode="auto">
                <a:xfrm>
                  <a:off x="3606" y="1298"/>
                  <a:ext cx="1225" cy="227"/>
                </a:xfrm>
                <a:prstGeom prst="rect">
                  <a:avLst/>
                </a:prstGeom>
                <a:gradFill rotWithShape="1">
                  <a:gsLst>
                    <a:gs pos="0">
                      <a:srgbClr val="E7F4F5"/>
                    </a:gs>
                    <a:gs pos="50000">
                      <a:srgbClr val="BBE0E3"/>
                    </a:gs>
                    <a:gs pos="100000">
                      <a:srgbClr val="E7F4F5"/>
                    </a:gs>
                  </a:gsLst>
                  <a:lin ang="5400000" scaled="1"/>
                </a:gra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 defTabSz="324612">
                    <a:spcAft>
                      <a:spcPts val="600"/>
                    </a:spcAft>
                  </a:pPr>
                  <a:r>
                    <a:rPr lang="cs-CZ" sz="852" kern="1200">
                      <a:solidFill>
                        <a:srgbClr val="000000"/>
                      </a:solidFill>
                      <a:latin typeface="Trebuchet MS" pitchFamily="34" charset="0"/>
                      <a:ea typeface="+mn-ea"/>
                      <a:cs typeface="+mn-cs"/>
                    </a:rPr>
                    <a:t>popření</a:t>
                  </a:r>
                  <a:endParaRPr lang="cs-CZ">
                    <a:latin typeface="Trebuchet MS" pitchFamily="34" charset="0"/>
                  </a:endParaRPr>
                </a:p>
              </p:txBody>
            </p:sp>
            <p:sp>
              <p:nvSpPr>
                <p:cNvPr id="278552" name="Rectangle 32"/>
                <p:cNvSpPr>
                  <a:spLocks noChangeArrowheads="1"/>
                </p:cNvSpPr>
                <p:nvPr/>
              </p:nvSpPr>
              <p:spPr bwMode="auto">
                <a:xfrm>
                  <a:off x="3606" y="1661"/>
                  <a:ext cx="1225" cy="227"/>
                </a:xfrm>
                <a:prstGeom prst="rect">
                  <a:avLst/>
                </a:prstGeom>
                <a:gradFill rotWithShape="1">
                  <a:gsLst>
                    <a:gs pos="0">
                      <a:srgbClr val="E7F4F5"/>
                    </a:gs>
                    <a:gs pos="50000">
                      <a:srgbClr val="BBE0E3"/>
                    </a:gs>
                    <a:gs pos="100000">
                      <a:srgbClr val="E7F4F5"/>
                    </a:gs>
                  </a:gsLst>
                  <a:lin ang="5400000" scaled="1"/>
                </a:gra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 defTabSz="324612">
                    <a:spcAft>
                      <a:spcPts val="600"/>
                    </a:spcAft>
                  </a:pPr>
                  <a:r>
                    <a:rPr lang="cs-CZ" sz="852" kern="1200">
                      <a:solidFill>
                        <a:srgbClr val="000000"/>
                      </a:solidFill>
                      <a:latin typeface="Trebuchet MS" pitchFamily="34" charset="0"/>
                      <a:ea typeface="+mn-ea"/>
                      <a:cs typeface="+mn-cs"/>
                    </a:rPr>
                    <a:t>regrese</a:t>
                  </a:r>
                  <a:endParaRPr lang="cs-CZ">
                    <a:latin typeface="Trebuchet MS" pitchFamily="34" charset="0"/>
                  </a:endParaRPr>
                </a:p>
              </p:txBody>
            </p:sp>
            <p:sp>
              <p:nvSpPr>
                <p:cNvPr id="278553" name="Rectangle 33"/>
                <p:cNvSpPr>
                  <a:spLocks noChangeArrowheads="1"/>
                </p:cNvSpPr>
                <p:nvPr/>
              </p:nvSpPr>
              <p:spPr bwMode="auto">
                <a:xfrm>
                  <a:off x="3606" y="2024"/>
                  <a:ext cx="1225" cy="227"/>
                </a:xfrm>
                <a:prstGeom prst="rect">
                  <a:avLst/>
                </a:prstGeom>
                <a:gradFill rotWithShape="1">
                  <a:gsLst>
                    <a:gs pos="0">
                      <a:srgbClr val="E7F4F5"/>
                    </a:gs>
                    <a:gs pos="50000">
                      <a:srgbClr val="BBE0E3"/>
                    </a:gs>
                    <a:gs pos="100000">
                      <a:srgbClr val="E7F4F5"/>
                    </a:gs>
                  </a:gsLst>
                  <a:lin ang="5400000" scaled="1"/>
                </a:gra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 defTabSz="324612">
                    <a:spcAft>
                      <a:spcPts val="600"/>
                    </a:spcAft>
                  </a:pPr>
                  <a:r>
                    <a:rPr lang="cs-CZ" sz="852" kern="1200">
                      <a:solidFill>
                        <a:srgbClr val="000000"/>
                      </a:solidFill>
                      <a:latin typeface="Trebuchet MS" pitchFamily="34" charset="0"/>
                      <a:ea typeface="+mn-ea"/>
                      <a:cs typeface="+mn-cs"/>
                    </a:rPr>
                    <a:t>projekce</a:t>
                  </a:r>
                  <a:endParaRPr lang="cs-CZ">
                    <a:latin typeface="Trebuchet MS" pitchFamily="34" charset="0"/>
                  </a:endParaRPr>
                </a:p>
              </p:txBody>
            </p:sp>
            <p:sp>
              <p:nvSpPr>
                <p:cNvPr id="278554" name="Rectangle 34"/>
                <p:cNvSpPr>
                  <a:spLocks noChangeArrowheads="1"/>
                </p:cNvSpPr>
                <p:nvPr/>
              </p:nvSpPr>
              <p:spPr bwMode="auto">
                <a:xfrm>
                  <a:off x="3606" y="2387"/>
                  <a:ext cx="1225" cy="227"/>
                </a:xfrm>
                <a:prstGeom prst="rect">
                  <a:avLst/>
                </a:prstGeom>
                <a:gradFill rotWithShape="1">
                  <a:gsLst>
                    <a:gs pos="0">
                      <a:srgbClr val="E7F4F5"/>
                    </a:gs>
                    <a:gs pos="50000">
                      <a:srgbClr val="BBE0E3"/>
                    </a:gs>
                    <a:gs pos="100000">
                      <a:srgbClr val="E7F4F5"/>
                    </a:gs>
                  </a:gsLst>
                  <a:lin ang="5400000" scaled="1"/>
                </a:gra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 defTabSz="324612">
                    <a:spcAft>
                      <a:spcPts val="600"/>
                    </a:spcAft>
                  </a:pPr>
                  <a:r>
                    <a:rPr lang="cs-CZ" sz="852" kern="1200">
                      <a:solidFill>
                        <a:srgbClr val="000000"/>
                      </a:solidFill>
                      <a:latin typeface="Trebuchet MS" pitchFamily="34" charset="0"/>
                      <a:ea typeface="+mn-ea"/>
                      <a:cs typeface="+mn-cs"/>
                    </a:rPr>
                    <a:t>kompenzace</a:t>
                  </a:r>
                  <a:endParaRPr lang="cs-CZ">
                    <a:latin typeface="Trebuchet MS" pitchFamily="34" charset="0"/>
                  </a:endParaRPr>
                </a:p>
              </p:txBody>
            </p:sp>
            <p:sp>
              <p:nvSpPr>
                <p:cNvPr id="278555" name="Rectangle 35"/>
                <p:cNvSpPr>
                  <a:spLocks noChangeArrowheads="1"/>
                </p:cNvSpPr>
                <p:nvPr/>
              </p:nvSpPr>
              <p:spPr bwMode="auto">
                <a:xfrm>
                  <a:off x="3606" y="2750"/>
                  <a:ext cx="1225" cy="227"/>
                </a:xfrm>
                <a:prstGeom prst="rect">
                  <a:avLst/>
                </a:prstGeom>
                <a:gradFill rotWithShape="1">
                  <a:gsLst>
                    <a:gs pos="0">
                      <a:srgbClr val="E7F4F5"/>
                    </a:gs>
                    <a:gs pos="50000">
                      <a:srgbClr val="BBE0E3"/>
                    </a:gs>
                    <a:gs pos="100000">
                      <a:srgbClr val="E7F4F5"/>
                    </a:gs>
                  </a:gsLst>
                  <a:lin ang="5400000" scaled="1"/>
                </a:gra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 defTabSz="324612">
                    <a:spcAft>
                      <a:spcPts val="600"/>
                    </a:spcAft>
                  </a:pPr>
                  <a:r>
                    <a:rPr lang="cs-CZ" sz="852" kern="1200">
                      <a:solidFill>
                        <a:srgbClr val="000000"/>
                      </a:solidFill>
                      <a:latin typeface="Trebuchet MS" pitchFamily="34" charset="0"/>
                      <a:ea typeface="+mn-ea"/>
                      <a:cs typeface="+mn-cs"/>
                    </a:rPr>
                    <a:t>vytěsnění</a:t>
                  </a:r>
                  <a:endParaRPr lang="cs-CZ">
                    <a:latin typeface="Trebuchet MS" pitchFamily="34" charset="0"/>
                  </a:endParaRPr>
                </a:p>
              </p:txBody>
            </p:sp>
            <p:sp>
              <p:nvSpPr>
                <p:cNvPr id="278556" name="Rectangle 36"/>
                <p:cNvSpPr>
                  <a:spLocks noChangeArrowheads="1"/>
                </p:cNvSpPr>
                <p:nvPr/>
              </p:nvSpPr>
              <p:spPr bwMode="auto">
                <a:xfrm>
                  <a:off x="3606" y="3113"/>
                  <a:ext cx="1225" cy="227"/>
                </a:xfrm>
                <a:prstGeom prst="rect">
                  <a:avLst/>
                </a:prstGeom>
                <a:gradFill rotWithShape="1">
                  <a:gsLst>
                    <a:gs pos="0">
                      <a:srgbClr val="E7F4F5"/>
                    </a:gs>
                    <a:gs pos="50000">
                      <a:srgbClr val="BBE0E3"/>
                    </a:gs>
                    <a:gs pos="100000">
                      <a:srgbClr val="E7F4F5"/>
                    </a:gs>
                  </a:gsLst>
                  <a:lin ang="5400000" scaled="1"/>
                </a:gra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 defTabSz="324612">
                    <a:spcAft>
                      <a:spcPts val="600"/>
                    </a:spcAft>
                  </a:pPr>
                  <a:r>
                    <a:rPr lang="cs-CZ" sz="852" kern="1200">
                      <a:solidFill>
                        <a:srgbClr val="000000"/>
                      </a:solidFill>
                      <a:latin typeface="Trebuchet MS" pitchFamily="34" charset="0"/>
                      <a:ea typeface="+mn-ea"/>
                      <a:cs typeface="+mn-cs"/>
                    </a:rPr>
                    <a:t>racionalizace</a:t>
                  </a:r>
                  <a:endParaRPr lang="cs-CZ">
                    <a:latin typeface="Trebuchet MS" pitchFamily="34" charset="0"/>
                  </a:endParaRPr>
                </a:p>
              </p:txBody>
            </p:sp>
            <p:sp>
              <p:nvSpPr>
                <p:cNvPr id="278557" name="Rectangle 37"/>
                <p:cNvSpPr>
                  <a:spLocks noChangeArrowheads="1"/>
                </p:cNvSpPr>
                <p:nvPr/>
              </p:nvSpPr>
              <p:spPr bwMode="auto">
                <a:xfrm>
                  <a:off x="3606" y="3475"/>
                  <a:ext cx="1225" cy="227"/>
                </a:xfrm>
                <a:prstGeom prst="rect">
                  <a:avLst/>
                </a:prstGeom>
                <a:gradFill rotWithShape="1">
                  <a:gsLst>
                    <a:gs pos="0">
                      <a:srgbClr val="E7F4F5"/>
                    </a:gs>
                    <a:gs pos="50000">
                      <a:srgbClr val="BBE0E3"/>
                    </a:gs>
                    <a:gs pos="100000">
                      <a:srgbClr val="E7F4F5"/>
                    </a:gs>
                  </a:gsLst>
                  <a:lin ang="5400000" scaled="1"/>
                </a:gra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 defTabSz="324612">
                    <a:spcAft>
                      <a:spcPts val="600"/>
                    </a:spcAft>
                  </a:pPr>
                  <a:r>
                    <a:rPr lang="cs-CZ" sz="852" kern="1200">
                      <a:solidFill>
                        <a:srgbClr val="000000"/>
                      </a:solidFill>
                      <a:latin typeface="Trebuchet MS" pitchFamily="34" charset="0"/>
                      <a:ea typeface="+mn-ea"/>
                      <a:cs typeface="+mn-cs"/>
                    </a:rPr>
                    <a:t>bagatelizace</a:t>
                  </a:r>
                  <a:endParaRPr lang="cs-CZ">
                    <a:latin typeface="Trebuchet MS" pitchFamily="34" charset="0"/>
                  </a:endParaRPr>
                </a:p>
              </p:txBody>
            </p:sp>
            <p:sp>
              <p:nvSpPr>
                <p:cNvPr id="278558" name="Rectangle 38"/>
                <p:cNvSpPr>
                  <a:spLocks noChangeArrowheads="1"/>
                </p:cNvSpPr>
                <p:nvPr/>
              </p:nvSpPr>
              <p:spPr bwMode="auto">
                <a:xfrm>
                  <a:off x="3606" y="3838"/>
                  <a:ext cx="1225" cy="227"/>
                </a:xfrm>
                <a:prstGeom prst="rect">
                  <a:avLst/>
                </a:prstGeom>
                <a:gradFill rotWithShape="1">
                  <a:gsLst>
                    <a:gs pos="0">
                      <a:srgbClr val="E7F4F5"/>
                    </a:gs>
                    <a:gs pos="50000">
                      <a:srgbClr val="BBE0E3"/>
                    </a:gs>
                    <a:gs pos="100000">
                      <a:srgbClr val="E7F4F5"/>
                    </a:gs>
                  </a:gsLst>
                  <a:lin ang="5400000" scaled="1"/>
                </a:gra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 defTabSz="324612">
                    <a:spcAft>
                      <a:spcPts val="600"/>
                    </a:spcAft>
                  </a:pPr>
                  <a:r>
                    <a:rPr lang="cs-CZ" sz="852" kern="1200">
                      <a:solidFill>
                        <a:srgbClr val="000000"/>
                      </a:solidFill>
                      <a:latin typeface="Trebuchet MS" pitchFamily="34" charset="0"/>
                      <a:ea typeface="+mn-ea"/>
                      <a:cs typeface="+mn-cs"/>
                    </a:rPr>
                    <a:t>identifikace</a:t>
                  </a:r>
                  <a:endParaRPr lang="cs-CZ">
                    <a:latin typeface="Trebuchet MS" pitchFamily="34" charset="0"/>
                  </a:endParaRPr>
                </a:p>
              </p:txBody>
            </p:sp>
            <p:sp>
              <p:nvSpPr>
                <p:cNvPr id="278559" name="Line 39"/>
                <p:cNvSpPr>
                  <a:spLocks noChangeShapeType="1"/>
                </p:cNvSpPr>
                <p:nvPr/>
              </p:nvSpPr>
              <p:spPr bwMode="auto">
                <a:xfrm flipH="1">
                  <a:off x="4830" y="1389"/>
                  <a:ext cx="91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278560" name="Line 40"/>
                <p:cNvSpPr>
                  <a:spLocks noChangeShapeType="1"/>
                </p:cNvSpPr>
                <p:nvPr/>
              </p:nvSpPr>
              <p:spPr bwMode="auto">
                <a:xfrm flipH="1">
                  <a:off x="4830" y="1752"/>
                  <a:ext cx="91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278561" name="Line 41"/>
                <p:cNvSpPr>
                  <a:spLocks noChangeShapeType="1"/>
                </p:cNvSpPr>
                <p:nvPr/>
              </p:nvSpPr>
              <p:spPr bwMode="auto">
                <a:xfrm flipH="1">
                  <a:off x="4830" y="2115"/>
                  <a:ext cx="91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278562" name="Line 42"/>
                <p:cNvSpPr>
                  <a:spLocks noChangeShapeType="1"/>
                </p:cNvSpPr>
                <p:nvPr/>
              </p:nvSpPr>
              <p:spPr bwMode="auto">
                <a:xfrm flipH="1">
                  <a:off x="4830" y="2478"/>
                  <a:ext cx="91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278563" name="Line 43"/>
                <p:cNvSpPr>
                  <a:spLocks noChangeShapeType="1"/>
                </p:cNvSpPr>
                <p:nvPr/>
              </p:nvSpPr>
              <p:spPr bwMode="auto">
                <a:xfrm flipH="1">
                  <a:off x="4830" y="2840"/>
                  <a:ext cx="91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278564" name="Line 44"/>
                <p:cNvSpPr>
                  <a:spLocks noChangeShapeType="1"/>
                </p:cNvSpPr>
                <p:nvPr/>
              </p:nvSpPr>
              <p:spPr bwMode="auto">
                <a:xfrm flipH="1">
                  <a:off x="4830" y="3203"/>
                  <a:ext cx="91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278565" name="Line 45"/>
                <p:cNvSpPr>
                  <a:spLocks noChangeShapeType="1"/>
                </p:cNvSpPr>
                <p:nvPr/>
              </p:nvSpPr>
              <p:spPr bwMode="auto">
                <a:xfrm flipH="1">
                  <a:off x="4830" y="3566"/>
                  <a:ext cx="91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278566" name="Line 46"/>
                <p:cNvSpPr>
                  <a:spLocks noChangeShapeType="1"/>
                </p:cNvSpPr>
                <p:nvPr/>
              </p:nvSpPr>
              <p:spPr bwMode="auto">
                <a:xfrm flipH="1">
                  <a:off x="4830" y="3929"/>
                  <a:ext cx="91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cs-CZ"/>
                </a:p>
              </p:txBody>
            </p:sp>
          </p:grpSp>
          <p:sp>
            <p:nvSpPr>
              <p:cNvPr id="278549" name="Line 47"/>
              <p:cNvSpPr>
                <a:spLocks noChangeShapeType="1"/>
              </p:cNvSpPr>
              <p:nvPr/>
            </p:nvSpPr>
            <p:spPr bwMode="auto">
              <a:xfrm>
                <a:off x="11818" y="7673"/>
                <a:ext cx="1080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78550" name="Line 48"/>
              <p:cNvSpPr>
                <a:spLocks noChangeShapeType="1"/>
              </p:cNvSpPr>
              <p:nvPr/>
            </p:nvSpPr>
            <p:spPr bwMode="auto">
              <a:xfrm>
                <a:off x="12718" y="7673"/>
                <a:ext cx="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  <p:sp>
          <p:nvSpPr>
            <p:cNvPr id="278532" name="Line 49"/>
            <p:cNvSpPr>
              <a:spLocks noChangeShapeType="1"/>
            </p:cNvSpPr>
            <p:nvPr/>
          </p:nvSpPr>
          <p:spPr bwMode="auto">
            <a:xfrm flipH="1">
              <a:off x="4105" y="1162"/>
              <a:ext cx="0" cy="240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342667-1417-D6CF-12CF-326F32519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mozek hodnotí situaci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345747-0895-ABDF-461D-B15AA94A94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STRESOR</a:t>
            </a:r>
          </a:p>
          <a:p>
            <a:pPr marL="0" indent="0">
              <a:buNone/>
            </a:pPr>
            <a:r>
              <a:rPr lang="cs-CZ" dirty="0"/>
              <a:t>  ↓</a:t>
            </a:r>
          </a:p>
          <a:p>
            <a:pPr marL="0" indent="0">
              <a:buNone/>
            </a:pPr>
            <a:r>
              <a:rPr lang="cs-CZ" dirty="0"/>
              <a:t>PRIMÁRNÍ HODNOCENÍ (Je situace ohrožující?)</a:t>
            </a:r>
          </a:p>
          <a:p>
            <a:pPr marL="0" indent="0">
              <a:buNone/>
            </a:pPr>
            <a:r>
              <a:rPr lang="cs-CZ" dirty="0"/>
              <a:t>   ↓</a:t>
            </a:r>
          </a:p>
          <a:p>
            <a:pPr marL="0" indent="0">
              <a:buNone/>
            </a:pPr>
            <a:r>
              <a:rPr lang="cs-CZ" dirty="0"/>
              <a:t>SEKUNDÁRNÍ HODNOCENÍ (Mám zdroje, jak to zvládnu?)</a:t>
            </a:r>
          </a:p>
          <a:p>
            <a:pPr marL="0" indent="0">
              <a:buNone/>
            </a:pPr>
            <a:r>
              <a:rPr lang="cs-CZ" dirty="0"/>
              <a:t>   ↓</a:t>
            </a:r>
          </a:p>
          <a:p>
            <a:pPr marL="0" indent="0">
              <a:buNone/>
            </a:pPr>
            <a:r>
              <a:rPr lang="cs-CZ" dirty="0"/>
              <a:t>ZVLÁDÁNÍ (</a:t>
            </a:r>
            <a:r>
              <a:rPr lang="cs-CZ" dirty="0" err="1"/>
              <a:t>coping</a:t>
            </a:r>
            <a:r>
              <a:rPr lang="cs-CZ" dirty="0"/>
              <a:t>) → výsledek: úspěšné × neúspěšné</a:t>
            </a:r>
          </a:p>
          <a:p>
            <a:pPr marL="0" indent="0">
              <a:buNone/>
            </a:pPr>
            <a:r>
              <a:rPr lang="cs-CZ" dirty="0"/>
              <a:t>   ↓</a:t>
            </a:r>
          </a:p>
          <a:p>
            <a:pPr marL="0" indent="0">
              <a:buNone/>
            </a:pPr>
            <a:r>
              <a:rPr lang="cs-CZ" dirty="0"/>
              <a:t>PŘEHODNOCENÍ (co se změnilo, jak to zvládám nyní?)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5164748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5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Lazarusovo pojetí </a:t>
            </a:r>
          </a:p>
        </p:txBody>
      </p:sp>
      <p:sp>
        <p:nvSpPr>
          <p:cNvPr id="279555" name="Zástupný symbol pro obsah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/>
              <a:t>Lazarus položil ve svém pojetí zvládání stresu důraz na myšlenkové zpracování toho, co se děje: </a:t>
            </a:r>
          </a:p>
          <a:p>
            <a:pPr marL="0" indent="0">
              <a:buNone/>
            </a:pPr>
            <a:r>
              <a:rPr lang="cs-CZ" b="1"/>
              <a:t>Primární myšlenkové hodnocení (primary appraisal):</a:t>
            </a:r>
            <a:r>
              <a:rPr lang="cs-CZ"/>
              <a:t> </a:t>
            </a:r>
          </a:p>
          <a:p>
            <a:pPr lvl="1"/>
            <a:r>
              <a:rPr lang="cs-CZ"/>
              <a:t>První fáze styku se stresorem představuje pro jedince šok. </a:t>
            </a:r>
          </a:p>
          <a:p>
            <a:pPr lvl="1"/>
            <a:r>
              <a:rPr lang="cs-CZ"/>
              <a:t>Člověk zvažuje význam určité události s ohledem na to, jak moc ho ohrožuje. </a:t>
            </a:r>
          </a:p>
          <a:p>
            <a:pPr lvl="1"/>
            <a:r>
              <a:rPr lang="cs-CZ"/>
              <a:t>Toto posouzení je subjektivní, neexistuje žádné obecné kritérium rozlišující, zda je pro konkrétního jedince situace ohrožující, zatěžující. </a:t>
            </a:r>
          </a:p>
          <a:p>
            <a:pPr lvl="1"/>
            <a:r>
              <a:rPr lang="cs-CZ" b="1">
                <a:solidFill>
                  <a:schemeClr val="tx1"/>
                </a:solidFill>
              </a:rPr>
              <a:t>V této fázi je důležité, zda člověk považuje situaci za ovlivnitelnou (changeable) nebo neovlivnitelnou. </a:t>
            </a:r>
          </a:p>
          <a:p>
            <a:pPr marL="1828800" lvl="4" indent="0">
              <a:buNone/>
            </a:pPr>
            <a:endParaRPr lang="cs-CZ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7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Lazarusovo pojetí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marL="0" indent="0">
              <a:buNone/>
              <a:defRPr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Sekundární hodnocení (</a:t>
            </a:r>
            <a:r>
              <a:rPr lang="cs-CZ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secondery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appraisal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):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Tato fáze má kognitivní charakter, člověk hodnotí a aktivuje možnosti, které má a které by mohly pomoci při zvládání toho, co ho ohrožuje (přehled „zbraní“ a jejich účinnosti).</a:t>
            </a:r>
          </a:p>
          <a:p>
            <a:pPr lvl="1"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Člověk si klade otázku: „Co mohu v dané situaci dělat?“ Hledá dostupné zdroje zvládání. </a:t>
            </a:r>
          </a:p>
          <a:p>
            <a:pPr lvl="1"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Patří sem </a:t>
            </a:r>
          </a:p>
          <a:p>
            <a:pPr lvl="2">
              <a:buFont typeface="Wingdings 3" charset="2"/>
              <a:buChar char=""/>
              <a:defRPr/>
            </a:pPr>
            <a:r>
              <a:rPr lang="cs-CZ" sz="2000" b="1" i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zdroje fyzické</a:t>
            </a:r>
            <a:r>
              <a:rPr lang="cs-CZ" sz="20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(zdraví, vitalita), </a:t>
            </a:r>
          </a:p>
          <a:p>
            <a:pPr lvl="2">
              <a:buFont typeface="Wingdings 3" charset="2"/>
              <a:buChar char=""/>
              <a:defRPr/>
            </a:pPr>
            <a:r>
              <a:rPr lang="cs-CZ" sz="2000" b="1" i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zdroje psychologické</a:t>
            </a:r>
            <a:r>
              <a:rPr lang="cs-CZ" sz="20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(schopnosti, dovednosti), </a:t>
            </a:r>
          </a:p>
          <a:p>
            <a:pPr lvl="2">
              <a:buFont typeface="Wingdings 3" charset="2"/>
              <a:buChar char=""/>
              <a:defRPr/>
            </a:pPr>
            <a:r>
              <a:rPr lang="cs-CZ" sz="2000" b="1" i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zdroje sociální</a:t>
            </a:r>
            <a:r>
              <a:rPr lang="cs-CZ" sz="20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(vztahy k druhým lidem – tzv. </a:t>
            </a:r>
            <a:r>
              <a:rPr lang="cs-CZ" sz="2000" b="1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social</a:t>
            </a:r>
            <a:r>
              <a:rPr lang="cs-CZ" sz="20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cs-CZ" sz="2000" b="1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resources</a:t>
            </a:r>
            <a:r>
              <a:rPr lang="cs-CZ" sz="20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cs-CZ" sz="2000" b="1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social</a:t>
            </a:r>
            <a:r>
              <a:rPr lang="cs-CZ" sz="20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support, pomoc odborníků),</a:t>
            </a:r>
          </a:p>
          <a:p>
            <a:pPr lvl="2">
              <a:buFont typeface="Wingdings 3" charset="2"/>
              <a:buChar char=""/>
              <a:defRPr/>
            </a:pPr>
            <a:r>
              <a:rPr lang="cs-CZ" sz="2000" b="1" i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zdroje materiální. </a:t>
            </a:r>
            <a:endParaRPr lang="cs-CZ" sz="20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Lazarusovo pojetí </a:t>
            </a:r>
          </a:p>
        </p:txBody>
      </p:sp>
      <p:sp>
        <p:nvSpPr>
          <p:cNvPr id="281602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/>
              <a:t>Třetí fází hodnocení</a:t>
            </a:r>
            <a:r>
              <a:rPr lang="cs-CZ"/>
              <a:t> je </a:t>
            </a:r>
            <a:r>
              <a:rPr lang="cs-CZ" b="1"/>
              <a:t>„přehodnocování situace“</a:t>
            </a:r>
            <a:r>
              <a:rPr lang="cs-CZ"/>
              <a:t>. Člověk reflektuje předchozí kroky. Je třeba vědět, co se v důsledku použité strategie změnilo a podle toho je třeba měnit strategie</a:t>
            </a:r>
          </a:p>
          <a:p>
            <a:endParaRPr lang="cs-CZ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527EBB-C5D6-465B-E34E-B7DEC3600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Studijní literatura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66F9EED-65A4-22F9-5CC6-EB899D4443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119597"/>
          </a:xfrm>
        </p:spPr>
        <p:txBody>
          <a:bodyPr>
            <a:normAutofit fontScale="85000" lnSpcReduction="20000"/>
          </a:bodyPr>
          <a:lstStyle/>
          <a:p>
            <a:r>
              <a:rPr lang="cs-CZ" dirty="0" err="1"/>
              <a:t>Selye</a:t>
            </a:r>
            <a:r>
              <a:rPr lang="cs-CZ" dirty="0"/>
              <a:t>, H. (1974). </a:t>
            </a:r>
            <a:r>
              <a:rPr lang="cs-CZ" i="1" dirty="0"/>
              <a:t>Stress </a:t>
            </a:r>
            <a:r>
              <a:rPr lang="cs-CZ" i="1" dirty="0" err="1"/>
              <a:t>without</a:t>
            </a:r>
            <a:r>
              <a:rPr lang="cs-CZ" i="1" dirty="0"/>
              <a:t> </a:t>
            </a:r>
            <a:r>
              <a:rPr lang="cs-CZ" i="1" dirty="0" err="1"/>
              <a:t>distress</a:t>
            </a:r>
            <a:r>
              <a:rPr lang="cs-CZ" i="1" dirty="0"/>
              <a:t>.</a:t>
            </a:r>
            <a:r>
              <a:rPr lang="cs-CZ" dirty="0"/>
              <a:t> Philadelphia: </a:t>
            </a:r>
            <a:r>
              <a:rPr lang="cs-CZ" dirty="0" err="1"/>
              <a:t>Lippincott</a:t>
            </a:r>
            <a:r>
              <a:rPr lang="cs-CZ" dirty="0"/>
              <a:t>.</a:t>
            </a:r>
          </a:p>
          <a:p>
            <a:r>
              <a:rPr lang="cs-CZ" dirty="0" err="1"/>
              <a:t>Lazarus</a:t>
            </a:r>
            <a:r>
              <a:rPr lang="cs-CZ" dirty="0"/>
              <a:t>, R. S., &amp; </a:t>
            </a:r>
            <a:r>
              <a:rPr lang="cs-CZ" dirty="0" err="1"/>
              <a:t>Folkman</a:t>
            </a:r>
            <a:r>
              <a:rPr lang="cs-CZ" dirty="0"/>
              <a:t>, S. (1984). </a:t>
            </a:r>
            <a:r>
              <a:rPr lang="cs-CZ" i="1" dirty="0"/>
              <a:t>Stress, </a:t>
            </a:r>
            <a:r>
              <a:rPr lang="cs-CZ" i="1" dirty="0" err="1"/>
              <a:t>Appraisal</a:t>
            </a:r>
            <a:r>
              <a:rPr lang="cs-CZ" i="1" dirty="0"/>
              <a:t>, and </a:t>
            </a:r>
            <a:r>
              <a:rPr lang="cs-CZ" i="1" dirty="0" err="1"/>
              <a:t>Coping</a:t>
            </a:r>
            <a:r>
              <a:rPr lang="cs-CZ" i="1" dirty="0"/>
              <a:t>.</a:t>
            </a:r>
            <a:r>
              <a:rPr lang="cs-CZ" dirty="0"/>
              <a:t> New York: </a:t>
            </a:r>
            <a:r>
              <a:rPr lang="cs-CZ" dirty="0" err="1"/>
              <a:t>Springer</a:t>
            </a:r>
            <a:r>
              <a:rPr lang="cs-CZ" dirty="0"/>
              <a:t>.</a:t>
            </a:r>
          </a:p>
          <a:p>
            <a:r>
              <a:rPr lang="cs-CZ" dirty="0" err="1"/>
              <a:t>Antonovsky</a:t>
            </a:r>
            <a:r>
              <a:rPr lang="cs-CZ" dirty="0"/>
              <a:t>, A. (1979). </a:t>
            </a:r>
            <a:r>
              <a:rPr lang="cs-CZ" i="1" dirty="0" err="1"/>
              <a:t>Health</a:t>
            </a:r>
            <a:r>
              <a:rPr lang="cs-CZ" i="1" dirty="0"/>
              <a:t>, Stress and </a:t>
            </a:r>
            <a:r>
              <a:rPr lang="cs-CZ" i="1" dirty="0" err="1"/>
              <a:t>Coping</a:t>
            </a:r>
            <a:r>
              <a:rPr lang="cs-CZ" i="1" dirty="0"/>
              <a:t>.</a:t>
            </a:r>
            <a:r>
              <a:rPr lang="cs-CZ" dirty="0"/>
              <a:t> San Francisco: </a:t>
            </a:r>
            <a:r>
              <a:rPr lang="cs-CZ" dirty="0" err="1"/>
              <a:t>Jossey</a:t>
            </a:r>
            <a:r>
              <a:rPr lang="cs-CZ" dirty="0"/>
              <a:t>-Bass.</a:t>
            </a:r>
          </a:p>
          <a:p>
            <a:r>
              <a:rPr lang="cs-CZ" dirty="0" err="1"/>
              <a:t>Kobasa</a:t>
            </a:r>
            <a:r>
              <a:rPr lang="cs-CZ" dirty="0"/>
              <a:t>, S. C. (1979). </a:t>
            </a:r>
            <a:r>
              <a:rPr lang="cs-CZ" dirty="0" err="1"/>
              <a:t>Stressful</a:t>
            </a:r>
            <a:r>
              <a:rPr lang="cs-CZ" dirty="0"/>
              <a:t> </a:t>
            </a:r>
            <a:r>
              <a:rPr lang="cs-CZ" dirty="0" err="1"/>
              <a:t>life</a:t>
            </a:r>
            <a:r>
              <a:rPr lang="cs-CZ" dirty="0"/>
              <a:t> </a:t>
            </a:r>
            <a:r>
              <a:rPr lang="cs-CZ" dirty="0" err="1"/>
              <a:t>events</a:t>
            </a:r>
            <a:r>
              <a:rPr lang="cs-CZ" dirty="0"/>
              <a:t>, personality, and </a:t>
            </a:r>
            <a:r>
              <a:rPr lang="cs-CZ" dirty="0" err="1"/>
              <a:t>health</a:t>
            </a:r>
            <a:r>
              <a:rPr lang="cs-CZ" dirty="0"/>
              <a:t>. </a:t>
            </a:r>
            <a:r>
              <a:rPr lang="cs-CZ" i="1" dirty="0" err="1"/>
              <a:t>Journal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Personality and </a:t>
            </a:r>
            <a:r>
              <a:rPr lang="cs-CZ" i="1" dirty="0" err="1"/>
              <a:t>Social</a:t>
            </a:r>
            <a:r>
              <a:rPr lang="cs-CZ" i="1" dirty="0"/>
              <a:t> Psychology, 37</a:t>
            </a:r>
            <a:r>
              <a:rPr lang="cs-CZ" dirty="0"/>
              <a:t>(1), 1–11.</a:t>
            </a:r>
          </a:p>
          <a:p>
            <a:r>
              <a:rPr lang="cs-CZ" dirty="0"/>
              <a:t>Mareš, J. (2001). </a:t>
            </a:r>
            <a:r>
              <a:rPr lang="cs-CZ" i="1" dirty="0"/>
              <a:t>Psychologie pro učitele.</a:t>
            </a:r>
            <a:r>
              <a:rPr lang="cs-CZ" dirty="0"/>
              <a:t> Praha: Portál.</a:t>
            </a:r>
          </a:p>
          <a:p>
            <a:r>
              <a:rPr lang="cs-CZ" dirty="0"/>
              <a:t>Bandura, A. (1997). </a:t>
            </a:r>
            <a:r>
              <a:rPr lang="cs-CZ" i="1" dirty="0" err="1"/>
              <a:t>Self-efficacy</a:t>
            </a:r>
            <a:r>
              <a:rPr lang="cs-CZ" i="1" dirty="0"/>
              <a:t>: </a:t>
            </a:r>
            <a:r>
              <a:rPr lang="cs-CZ" i="1" dirty="0" err="1"/>
              <a:t>The</a:t>
            </a:r>
            <a:r>
              <a:rPr lang="cs-CZ" i="1" dirty="0"/>
              <a:t> </a:t>
            </a:r>
            <a:r>
              <a:rPr lang="cs-CZ" i="1" dirty="0" err="1"/>
              <a:t>exercise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control</a:t>
            </a:r>
            <a:r>
              <a:rPr lang="cs-CZ" i="1" dirty="0"/>
              <a:t>.</a:t>
            </a:r>
            <a:r>
              <a:rPr lang="cs-CZ" dirty="0"/>
              <a:t> New York: W.H. </a:t>
            </a:r>
            <a:r>
              <a:rPr lang="cs-CZ" dirty="0" err="1"/>
              <a:t>Freeman</a:t>
            </a:r>
            <a:r>
              <a:rPr lang="cs-CZ" dirty="0"/>
              <a:t>.</a:t>
            </a:r>
          </a:p>
          <a:p>
            <a:r>
              <a:rPr lang="cs-CZ" dirty="0" err="1"/>
              <a:t>Denollet</a:t>
            </a:r>
            <a:r>
              <a:rPr lang="cs-CZ" dirty="0"/>
              <a:t>, J. (2005). DS14: Standard </a:t>
            </a:r>
            <a:r>
              <a:rPr lang="cs-CZ" dirty="0" err="1"/>
              <a:t>assessment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negative </a:t>
            </a:r>
            <a:r>
              <a:rPr lang="cs-CZ" dirty="0" err="1"/>
              <a:t>affectivity</a:t>
            </a:r>
            <a:r>
              <a:rPr lang="cs-CZ" dirty="0"/>
              <a:t>, </a:t>
            </a:r>
            <a:r>
              <a:rPr lang="cs-CZ" dirty="0" err="1"/>
              <a:t>social</a:t>
            </a:r>
            <a:r>
              <a:rPr lang="cs-CZ" dirty="0"/>
              <a:t> </a:t>
            </a:r>
            <a:r>
              <a:rPr lang="cs-CZ" dirty="0" err="1"/>
              <a:t>inhibition</a:t>
            </a:r>
            <a:r>
              <a:rPr lang="cs-CZ" dirty="0"/>
              <a:t>, and Type D personality. </a:t>
            </a:r>
            <a:r>
              <a:rPr lang="cs-CZ" i="1" dirty="0" err="1"/>
              <a:t>Psychosomatic</a:t>
            </a:r>
            <a:r>
              <a:rPr lang="cs-CZ" i="1" dirty="0"/>
              <a:t> </a:t>
            </a:r>
            <a:r>
              <a:rPr lang="cs-CZ" i="1" dirty="0" err="1"/>
              <a:t>Medicine</a:t>
            </a:r>
            <a:r>
              <a:rPr lang="cs-CZ" i="1" dirty="0"/>
              <a:t>, 67</a:t>
            </a:r>
            <a:r>
              <a:rPr lang="cs-CZ" dirty="0"/>
              <a:t>(1), 89–97.</a:t>
            </a:r>
          </a:p>
          <a:p>
            <a:r>
              <a:rPr lang="cs-CZ" dirty="0" err="1"/>
              <a:t>Rutter</a:t>
            </a:r>
            <a:r>
              <a:rPr lang="cs-CZ" dirty="0"/>
              <a:t>, M. (1985). </a:t>
            </a:r>
            <a:r>
              <a:rPr lang="cs-CZ" dirty="0" err="1"/>
              <a:t>Resilience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face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adversity</a:t>
            </a:r>
            <a:r>
              <a:rPr lang="cs-CZ" dirty="0"/>
              <a:t>. </a:t>
            </a:r>
            <a:r>
              <a:rPr lang="cs-CZ" i="1" dirty="0" err="1"/>
              <a:t>British</a:t>
            </a:r>
            <a:r>
              <a:rPr lang="cs-CZ" i="1" dirty="0"/>
              <a:t> </a:t>
            </a:r>
            <a:r>
              <a:rPr lang="cs-CZ" i="1" dirty="0" err="1"/>
              <a:t>Journal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Psychiatry, 147</a:t>
            </a:r>
            <a:r>
              <a:rPr lang="cs-CZ" dirty="0"/>
              <a:t>, 598–611.</a:t>
            </a:r>
          </a:p>
          <a:p>
            <a:r>
              <a:rPr lang="cs-CZ" dirty="0"/>
              <a:t>Cooper, C. L., &amp; </a:t>
            </a:r>
            <a:r>
              <a:rPr lang="cs-CZ" dirty="0" err="1"/>
              <a:t>Dewe</a:t>
            </a:r>
            <a:r>
              <a:rPr lang="cs-CZ" dirty="0"/>
              <a:t>, P. J. (2004). </a:t>
            </a:r>
            <a:r>
              <a:rPr lang="cs-CZ" i="1" dirty="0"/>
              <a:t>Stress: A </a:t>
            </a:r>
            <a:r>
              <a:rPr lang="cs-CZ" i="1" dirty="0" err="1"/>
              <a:t>brief</a:t>
            </a:r>
            <a:r>
              <a:rPr lang="cs-CZ" i="1" dirty="0"/>
              <a:t> </a:t>
            </a:r>
            <a:r>
              <a:rPr lang="cs-CZ" i="1" dirty="0" err="1"/>
              <a:t>history</a:t>
            </a:r>
            <a:r>
              <a:rPr lang="cs-CZ" i="1" dirty="0"/>
              <a:t>.</a:t>
            </a:r>
            <a:r>
              <a:rPr lang="cs-CZ" dirty="0"/>
              <a:t> Oxford: </a:t>
            </a:r>
            <a:r>
              <a:rPr lang="cs-CZ" dirty="0" err="1"/>
              <a:t>Blackwell</a:t>
            </a:r>
            <a:r>
              <a:rPr lang="cs-CZ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160722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80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0988" y="-73025"/>
            <a:ext cx="9144000" cy="693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7810" name="Obdélník 6"/>
          <p:cNvSpPr>
            <a:spLocks noChangeArrowheads="1"/>
          </p:cNvSpPr>
          <p:nvPr/>
        </p:nvSpPr>
        <p:spPr bwMode="auto">
          <a:xfrm>
            <a:off x="1538288" y="333375"/>
            <a:ext cx="4572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dirty="0">
                <a:latin typeface="Trebuchet MS" pitchFamily="34" charset="0"/>
              </a:rPr>
              <a:t>Když smysly zachytí hrozbu (ránu,</a:t>
            </a:r>
          </a:p>
          <a:p>
            <a:r>
              <a:rPr lang="cs-CZ" dirty="0">
                <a:latin typeface="Trebuchet MS" pitchFamily="34" charset="0"/>
              </a:rPr>
              <a:t>výhružný pohled, hrůzný vjem),</a:t>
            </a:r>
          </a:p>
          <a:p>
            <a:r>
              <a:rPr lang="cs-CZ" dirty="0">
                <a:latin typeface="Trebuchet MS" pitchFamily="34" charset="0"/>
              </a:rPr>
              <a:t>informace se mozkem šíří dvěma</a:t>
            </a:r>
          </a:p>
          <a:p>
            <a:r>
              <a:rPr lang="pl-PL" dirty="0" err="1">
                <a:latin typeface="Trebuchet MS" pitchFamily="34" charset="0"/>
              </a:rPr>
              <a:t>různými</a:t>
            </a:r>
            <a:r>
              <a:rPr lang="pl-PL" dirty="0">
                <a:latin typeface="Trebuchet MS" pitchFamily="34" charset="0"/>
              </a:rPr>
              <a:t> </a:t>
            </a:r>
            <a:r>
              <a:rPr lang="pl-PL" dirty="0" err="1">
                <a:latin typeface="Trebuchet MS" pitchFamily="34" charset="0"/>
              </a:rPr>
              <a:t>cestami</a:t>
            </a:r>
            <a:r>
              <a:rPr lang="pl-PL" dirty="0">
                <a:latin typeface="Trebuchet MS" pitchFamily="34" charset="0"/>
              </a:rPr>
              <a:t> (</a:t>
            </a:r>
            <a:r>
              <a:rPr lang="pl-PL" dirty="0" err="1">
                <a:latin typeface="Trebuchet MS" pitchFamily="34" charset="0"/>
              </a:rPr>
              <a:t>zde</a:t>
            </a:r>
            <a:r>
              <a:rPr lang="pl-PL" dirty="0">
                <a:latin typeface="Trebuchet MS" pitchFamily="34" charset="0"/>
              </a:rPr>
              <a:t> A, B)</a:t>
            </a:r>
            <a:endParaRPr lang="cs-CZ" dirty="0">
              <a:latin typeface="Trebuchet MS" pitchFamily="34" charset="0"/>
            </a:endParaRPr>
          </a:p>
        </p:txBody>
      </p:sp>
      <p:sp>
        <p:nvSpPr>
          <p:cNvPr id="247811" name="Obdélník 7"/>
          <p:cNvSpPr>
            <a:spLocks noChangeArrowheads="1"/>
          </p:cNvSpPr>
          <p:nvPr/>
        </p:nvSpPr>
        <p:spPr bwMode="auto">
          <a:xfrm>
            <a:off x="1550988" y="4575176"/>
            <a:ext cx="3600450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dirty="0">
                <a:solidFill>
                  <a:schemeClr val="bg1"/>
                </a:solidFill>
                <a:latin typeface="Trebuchet MS" pitchFamily="34" charset="0"/>
              </a:rPr>
              <a:t> </a:t>
            </a:r>
            <a:r>
              <a:rPr lang="cs-CZ" sz="3200" b="1" dirty="0">
                <a:solidFill>
                  <a:srgbClr val="FF0000"/>
                </a:solidFill>
                <a:latin typeface="Trebuchet MS" pitchFamily="34" charset="0"/>
              </a:rPr>
              <a:t>A</a:t>
            </a:r>
            <a:r>
              <a:rPr lang="cs-CZ" dirty="0">
                <a:solidFill>
                  <a:schemeClr val="bg1"/>
                </a:solidFill>
                <a:latin typeface="Trebuchet MS" pitchFamily="34" charset="0"/>
              </a:rPr>
              <a:t> </a:t>
            </a:r>
            <a:r>
              <a:rPr lang="cs-CZ" sz="1600" dirty="0">
                <a:solidFill>
                  <a:schemeClr val="bg1"/>
                </a:solidFill>
                <a:latin typeface="Trebuchet MS" pitchFamily="34" charset="0"/>
              </a:rPr>
              <a:t>zkratka, horká linka do</a:t>
            </a:r>
          </a:p>
          <a:p>
            <a:r>
              <a:rPr lang="cs-CZ" sz="1600" dirty="0">
                <a:solidFill>
                  <a:schemeClr val="bg1"/>
                </a:solidFill>
                <a:latin typeface="Trebuchet MS" pitchFamily="34" charset="0"/>
              </a:rPr>
              <a:t>amygdaly. Ta zalarmuje ostatní</a:t>
            </a:r>
          </a:p>
          <a:p>
            <a:r>
              <a:rPr lang="cs-CZ" sz="1600" dirty="0">
                <a:solidFill>
                  <a:schemeClr val="bg1"/>
                </a:solidFill>
                <a:latin typeface="Trebuchet MS" pitchFamily="34" charset="0"/>
              </a:rPr>
              <a:t>části mozku. Důsledkem je</a:t>
            </a:r>
          </a:p>
          <a:p>
            <a:r>
              <a:rPr lang="cs-CZ" sz="1600" dirty="0">
                <a:solidFill>
                  <a:schemeClr val="bg1"/>
                </a:solidFill>
                <a:latin typeface="Trebuchet MS" pitchFamily="34" charset="0"/>
              </a:rPr>
              <a:t>úleková reakce, zpocené ruce,</a:t>
            </a:r>
          </a:p>
          <a:p>
            <a:r>
              <a:rPr lang="cs-CZ" sz="1600" dirty="0">
                <a:solidFill>
                  <a:schemeClr val="bg1"/>
                </a:solidFill>
                <a:latin typeface="Trebuchet MS" pitchFamily="34" charset="0"/>
              </a:rPr>
              <a:t>zrychlený puls, vzestup TK,</a:t>
            </a:r>
          </a:p>
          <a:p>
            <a:r>
              <a:rPr lang="cs-CZ" sz="1600" dirty="0">
                <a:solidFill>
                  <a:schemeClr val="bg1"/>
                </a:solidFill>
                <a:latin typeface="Trebuchet MS" pitchFamily="34" charset="0"/>
              </a:rPr>
              <a:t>výdej adrenalinu. To vše př</a:t>
            </a:r>
            <a:r>
              <a:rPr lang="cs-CZ" sz="1600" i="1" dirty="0">
                <a:solidFill>
                  <a:schemeClr val="bg1"/>
                </a:solidFill>
                <a:latin typeface="Trebuchet MS" pitchFamily="34" charset="0"/>
              </a:rPr>
              <a:t>ed</a:t>
            </a:r>
          </a:p>
          <a:p>
            <a:r>
              <a:rPr lang="cs-CZ" sz="1600" dirty="0">
                <a:solidFill>
                  <a:schemeClr val="bg1"/>
                </a:solidFill>
                <a:latin typeface="Trebuchet MS" pitchFamily="34" charset="0"/>
              </a:rPr>
              <a:t>uvědoměním si situace</a:t>
            </a:r>
          </a:p>
        </p:txBody>
      </p:sp>
      <p:sp>
        <p:nvSpPr>
          <p:cNvPr id="247812" name="Obdélník 8"/>
          <p:cNvSpPr>
            <a:spLocks noChangeArrowheads="1"/>
          </p:cNvSpPr>
          <p:nvPr/>
        </p:nvSpPr>
        <p:spPr bwMode="auto">
          <a:xfrm>
            <a:off x="5526088" y="4581525"/>
            <a:ext cx="4572000" cy="212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3600" b="1" dirty="0">
                <a:solidFill>
                  <a:schemeClr val="bg1"/>
                </a:solidFill>
                <a:latin typeface="Trebuchet MS" pitchFamily="34" charset="0"/>
              </a:rPr>
              <a:t>B </a:t>
            </a:r>
            <a:r>
              <a:rPr lang="cs-CZ" sz="1600" b="1" dirty="0">
                <a:solidFill>
                  <a:schemeClr val="bg1"/>
                </a:solidFill>
                <a:latin typeface="Trebuchet MS" pitchFamily="34" charset="0"/>
              </a:rPr>
              <a:t>hlavní dráha. Teprve </a:t>
            </a:r>
            <a:r>
              <a:rPr lang="cs-CZ" sz="1600" b="1" i="1" dirty="0">
                <a:solidFill>
                  <a:schemeClr val="bg1"/>
                </a:solidFill>
                <a:latin typeface="Trebuchet MS" pitchFamily="34" charset="0"/>
              </a:rPr>
              <a:t>po </a:t>
            </a:r>
            <a:r>
              <a:rPr lang="cs-CZ" sz="1600" b="1" dirty="0">
                <a:solidFill>
                  <a:schemeClr val="bg1"/>
                </a:solidFill>
                <a:latin typeface="Trebuchet MS" pitchFamily="34" charset="0"/>
              </a:rPr>
              <a:t>aktivaci</a:t>
            </a:r>
          </a:p>
          <a:p>
            <a:r>
              <a:rPr lang="cs-CZ" sz="1600" b="1" dirty="0">
                <a:solidFill>
                  <a:schemeClr val="bg1"/>
                </a:solidFill>
                <a:latin typeface="Trebuchet MS" pitchFamily="34" charset="0"/>
              </a:rPr>
              <a:t>strachu se zařadí vědomá mysl.</a:t>
            </a:r>
          </a:p>
          <a:p>
            <a:r>
              <a:rPr lang="cs-CZ" sz="1600" b="1" dirty="0">
                <a:solidFill>
                  <a:schemeClr val="bg1"/>
                </a:solidFill>
                <a:latin typeface="Trebuchet MS" pitchFamily="34" charset="0"/>
              </a:rPr>
              <a:t>Část senzorické informace putuje</a:t>
            </a:r>
          </a:p>
          <a:p>
            <a:r>
              <a:rPr lang="pt-BR" sz="1600" b="1" dirty="0">
                <a:solidFill>
                  <a:schemeClr val="bg1"/>
                </a:solidFill>
                <a:latin typeface="Trebuchet MS" pitchFamily="34" charset="0"/>
              </a:rPr>
              <a:t>do talamu (“processing hub“) a dál</a:t>
            </a:r>
          </a:p>
          <a:p>
            <a:r>
              <a:rPr lang="pl-PL" sz="1600" b="1" dirty="0">
                <a:solidFill>
                  <a:schemeClr val="bg1"/>
                </a:solidFill>
                <a:latin typeface="Trebuchet MS" pitchFamily="34" charset="0"/>
              </a:rPr>
              <a:t>do </a:t>
            </a:r>
            <a:r>
              <a:rPr lang="pl-PL" sz="1600" b="1" dirty="0" err="1">
                <a:solidFill>
                  <a:schemeClr val="bg1"/>
                </a:solidFill>
                <a:latin typeface="Trebuchet MS" pitchFamily="34" charset="0"/>
              </a:rPr>
              <a:t>kůry</a:t>
            </a:r>
            <a:r>
              <a:rPr lang="pl-PL" sz="1600" b="1" dirty="0">
                <a:solidFill>
                  <a:schemeClr val="bg1"/>
                </a:solidFill>
                <a:latin typeface="Trebuchet MS" pitchFamily="34" charset="0"/>
              </a:rPr>
              <a:t>. Ta je </a:t>
            </a:r>
            <a:r>
              <a:rPr lang="pl-PL" sz="1600" b="1" dirty="0" err="1">
                <a:solidFill>
                  <a:schemeClr val="bg1"/>
                </a:solidFill>
                <a:latin typeface="Trebuchet MS" pitchFamily="34" charset="0"/>
              </a:rPr>
              <a:t>zpracovává</a:t>
            </a:r>
            <a:r>
              <a:rPr lang="pl-PL" sz="1600" b="1" dirty="0">
                <a:solidFill>
                  <a:schemeClr val="bg1"/>
                </a:solidFill>
                <a:latin typeface="Trebuchet MS" pitchFamily="34" charset="0"/>
              </a:rPr>
              <a:t> a</a:t>
            </a:r>
          </a:p>
          <a:p>
            <a:r>
              <a:rPr lang="cs-CZ" sz="1600" b="1" dirty="0">
                <a:solidFill>
                  <a:schemeClr val="bg1"/>
                </a:solidFill>
                <a:latin typeface="Trebuchet MS" pitchFamily="34" charset="0"/>
              </a:rPr>
              <a:t>rozhoduje, zda vyžadují alarm.</a:t>
            </a:r>
          </a:p>
          <a:p>
            <a:r>
              <a:rPr lang="cs-CZ" sz="1600" b="1" dirty="0">
                <a:solidFill>
                  <a:schemeClr val="bg1"/>
                </a:solidFill>
                <a:latin typeface="Trebuchet MS" pitchFamily="34" charset="0"/>
              </a:rPr>
              <a:t>Jestliže ano, spustí amygdalu.</a:t>
            </a:r>
          </a:p>
        </p:txBody>
      </p:sp>
      <p:sp>
        <p:nvSpPr>
          <p:cNvPr id="11" name="Šipka doprava 10"/>
          <p:cNvSpPr/>
          <p:nvPr/>
        </p:nvSpPr>
        <p:spPr>
          <a:xfrm rot="7862781">
            <a:off x="8074026" y="2506663"/>
            <a:ext cx="527050" cy="320675"/>
          </a:xfrm>
          <a:prstGeom prst="rightArrow">
            <a:avLst/>
          </a:prstGeom>
          <a:solidFill>
            <a:srgbClr val="D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5AC13F65-DC0A-4F7A-50D4-F15E33233E13}"/>
              </a:ext>
            </a:extLst>
          </p:cNvPr>
          <p:cNvSpPr txBox="1"/>
          <p:nvPr/>
        </p:nvSpPr>
        <p:spPr>
          <a:xfrm>
            <a:off x="1543664" y="726172"/>
            <a:ext cx="8445910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STRESOR</a:t>
            </a:r>
          </a:p>
          <a:p>
            <a:r>
              <a:rPr lang="cs-CZ" dirty="0"/>
              <a:t>   ↓</a:t>
            </a:r>
          </a:p>
          <a:p>
            <a:r>
              <a:rPr lang="cs-CZ" dirty="0"/>
              <a:t>Hodnocení situace (mozek: thalamus – amygdala – kůra)</a:t>
            </a:r>
          </a:p>
          <a:p>
            <a:r>
              <a:rPr lang="cs-CZ" dirty="0"/>
              <a:t>   ↓</a:t>
            </a:r>
          </a:p>
          <a:p>
            <a:r>
              <a:rPr lang="cs-CZ" dirty="0"/>
              <a:t>Fyziologická reakce (aktivace sympatiku)</a:t>
            </a:r>
          </a:p>
          <a:p>
            <a:r>
              <a:rPr lang="cs-CZ" dirty="0"/>
              <a:t>   ↓</a:t>
            </a:r>
          </a:p>
          <a:p>
            <a:r>
              <a:rPr lang="cs-CZ" dirty="0"/>
              <a:t>Tělesné projevy (bušení srdce, napětí, pot, dech)</a:t>
            </a:r>
          </a:p>
          <a:p>
            <a:r>
              <a:rPr lang="cs-CZ" dirty="0"/>
              <a:t>   ↓</a:t>
            </a:r>
          </a:p>
          <a:p>
            <a:r>
              <a:rPr lang="cs-CZ" dirty="0"/>
              <a:t>Emoce (strach, úzkost, vztek)</a:t>
            </a:r>
          </a:p>
          <a:p>
            <a:r>
              <a:rPr lang="cs-CZ" dirty="0"/>
              <a:t>   ↓</a:t>
            </a:r>
          </a:p>
          <a:p>
            <a:r>
              <a:rPr lang="cs-CZ" dirty="0"/>
              <a:t>Chování (boj / útěk / ztuhnutí)</a:t>
            </a:r>
          </a:p>
          <a:p>
            <a:endParaRPr lang="cs-CZ" dirty="0"/>
          </a:p>
          <a:p>
            <a:pPr algn="ctr"/>
            <a:r>
              <a:rPr lang="cs-CZ" b="1" dirty="0">
                <a:solidFill>
                  <a:srgbClr val="FF0000"/>
                </a:solidFill>
              </a:rPr>
              <a:t>Amygdala reaguje okamžitě, zatímco mozková kůra situaci vyhodnocuje vědomě.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b="1" dirty="0">
                <a:solidFill>
                  <a:srgbClr val="FF0000"/>
                </a:solidFill>
              </a:rPr>
              <a:t>Výsledkem je buď aktivace „boje/útěku“, nebo návrat ke klidu.</a:t>
            </a:r>
          </a:p>
          <a:p>
            <a:pPr algn="ctr"/>
            <a:endParaRPr lang="cs-CZ" b="1" dirty="0">
              <a:solidFill>
                <a:srgbClr val="FF0000"/>
              </a:solidFill>
            </a:endParaRPr>
          </a:p>
          <a:p>
            <a:r>
              <a:rPr lang="cs-CZ" i="1" dirty="0"/>
              <a:t>(Autor inspirace: </a:t>
            </a:r>
            <a:r>
              <a:rPr lang="cs-CZ" i="1" dirty="0" err="1"/>
              <a:t>LeDoux</a:t>
            </a:r>
            <a:r>
              <a:rPr lang="cs-CZ" i="1" dirty="0"/>
              <a:t>, 1998 – „</a:t>
            </a:r>
            <a:r>
              <a:rPr lang="cs-CZ" i="1" dirty="0" err="1"/>
              <a:t>The</a:t>
            </a:r>
            <a:r>
              <a:rPr lang="cs-CZ" i="1" dirty="0"/>
              <a:t> </a:t>
            </a:r>
            <a:r>
              <a:rPr lang="cs-CZ" i="1" dirty="0" err="1"/>
              <a:t>Emotional</a:t>
            </a:r>
            <a:r>
              <a:rPr lang="cs-CZ" i="1" dirty="0"/>
              <a:t> Brain“)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761684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46FA9E-1CA4-30E0-1A22-9262D9D09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Stresory v porodní asistenci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94B8C5-7521-696E-459B-4488D9FD14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neočekávaný průběh porodu</a:t>
            </a:r>
          </a:p>
          <a:p>
            <a:r>
              <a:rPr lang="cs-CZ" altLang="cs-CZ" dirty="0">
                <a:latin typeface="Arial" panose="020B0604020202020204" pitchFamily="34" charset="0"/>
              </a:rPr>
              <a:t>komplikace u matky nebo dítěte</a:t>
            </a:r>
          </a:p>
          <a:p>
            <a:r>
              <a:rPr lang="cs-CZ" altLang="cs-CZ" dirty="0">
                <a:latin typeface="Arial" panose="020B0604020202020204" pitchFamily="34" charset="0"/>
              </a:rPr>
              <a:t>komunikace s úzkostnými rodičkami</a:t>
            </a:r>
          </a:p>
          <a:p>
            <a:r>
              <a:rPr lang="cs-CZ" altLang="cs-CZ" dirty="0">
                <a:latin typeface="Arial" panose="020B0604020202020204" pitchFamily="34" charset="0"/>
              </a:rPr>
              <a:t>směnný provoz, nedostatek spánku</a:t>
            </a:r>
          </a:p>
          <a:p>
            <a:r>
              <a:rPr lang="cs-CZ" altLang="cs-CZ" dirty="0">
                <a:latin typeface="Arial" panose="020B0604020202020204" pitchFamily="34" charset="0"/>
              </a:rPr>
              <a:t>tlak na výkon, nedostatek personálu</a:t>
            </a:r>
          </a:p>
          <a:p>
            <a:endParaRPr lang="cs-CZ" altLang="cs-CZ" dirty="0">
              <a:latin typeface="Arial" panose="020B0604020202020204" pitchFamily="34" charset="0"/>
            </a:endParaRPr>
          </a:p>
          <a:p>
            <a:endParaRPr lang="cs-CZ" altLang="cs-CZ" dirty="0">
              <a:latin typeface="Arial" panose="020B0604020202020204" pitchFamily="34" charset="0"/>
            </a:endParaRPr>
          </a:p>
          <a:p>
            <a:endParaRPr lang="cs-CZ" altLang="cs-CZ" dirty="0">
              <a:latin typeface="Arial" panose="020B0604020202020204" pitchFamily="34" charset="0"/>
            </a:endParaRPr>
          </a:p>
          <a:p>
            <a:endParaRPr lang="cs-CZ" dirty="0"/>
          </a:p>
          <a:p>
            <a:endParaRPr lang="cs-CZ" dirty="0"/>
          </a:p>
        </p:txBody>
      </p:sp>
      <p:pic>
        <p:nvPicPr>
          <p:cNvPr id="10" name="Picture 6" descr="Otazník Otázka - Obrázek zdarma na Pixabay - Pixabay">
            <a:extLst>
              <a:ext uri="{FF2B5EF4-FFF2-40B4-BE49-F238E27FC236}">
                <a16:creationId xmlns:a16="http://schemas.microsoft.com/office/drawing/2014/main" id="{8E73C561-3222-26C9-FE14-942DCB81C9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0934" y="2125001"/>
            <a:ext cx="2607997" cy="2607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74307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8833" name="Group 2"/>
          <p:cNvGrpSpPr>
            <a:grpSpLocks/>
          </p:cNvGrpSpPr>
          <p:nvPr/>
        </p:nvGrpSpPr>
        <p:grpSpPr bwMode="auto">
          <a:xfrm>
            <a:off x="2063750" y="836614"/>
            <a:ext cx="7777162" cy="5545137"/>
            <a:chOff x="340" y="527"/>
            <a:chExt cx="4989" cy="3478"/>
          </a:xfrm>
        </p:grpSpPr>
        <p:sp>
          <p:nvSpPr>
            <p:cNvPr id="248835" name="Text Box 3"/>
            <p:cNvSpPr txBox="1">
              <a:spLocks noChangeArrowheads="1"/>
            </p:cNvSpPr>
            <p:nvPr/>
          </p:nvSpPr>
          <p:spPr bwMode="auto">
            <a:xfrm>
              <a:off x="2577" y="915"/>
              <a:ext cx="911" cy="193"/>
            </a:xfrm>
            <a:prstGeom prst="rect">
              <a:avLst/>
            </a:prstGeom>
            <a:solidFill>
              <a:srgbClr val="B2B2B2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cs-CZ" sz="1400"/>
                <a:t>HYPOTALAMUS</a:t>
              </a:r>
            </a:p>
          </p:txBody>
        </p:sp>
        <p:sp>
          <p:nvSpPr>
            <p:cNvPr id="248836" name="Line 4"/>
            <p:cNvSpPr>
              <a:spLocks noChangeShapeType="1"/>
            </p:cNvSpPr>
            <p:nvPr/>
          </p:nvSpPr>
          <p:spPr bwMode="auto">
            <a:xfrm>
              <a:off x="2812" y="1146"/>
              <a:ext cx="0" cy="270"/>
            </a:xfrm>
            <a:prstGeom prst="line">
              <a:avLst/>
            </a:prstGeom>
            <a:noFill/>
            <a:ln w="28575">
              <a:solidFill>
                <a:srgbClr val="BD7B79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48837" name="Line 5"/>
            <p:cNvSpPr>
              <a:spLocks noChangeShapeType="1"/>
            </p:cNvSpPr>
            <p:nvPr/>
          </p:nvSpPr>
          <p:spPr bwMode="auto">
            <a:xfrm>
              <a:off x="863" y="1416"/>
              <a:ext cx="0" cy="271"/>
            </a:xfrm>
            <a:prstGeom prst="line">
              <a:avLst/>
            </a:prstGeom>
            <a:noFill/>
            <a:ln w="28575">
              <a:solidFill>
                <a:srgbClr val="BD7B79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48838" name="Text Box 6"/>
            <p:cNvSpPr txBox="1">
              <a:spLocks noChangeArrowheads="1"/>
            </p:cNvSpPr>
            <p:nvPr/>
          </p:nvSpPr>
          <p:spPr bwMode="auto">
            <a:xfrm>
              <a:off x="1433" y="1298"/>
              <a:ext cx="248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cs-CZ">
                  <a:sym typeface="Wingdings" pitchFamily="2" charset="2"/>
                </a:rPr>
                <a:t></a:t>
              </a:r>
            </a:p>
          </p:txBody>
        </p:sp>
        <p:sp>
          <p:nvSpPr>
            <p:cNvPr id="248839" name="Text Box 7"/>
            <p:cNvSpPr txBox="1">
              <a:spLocks noChangeArrowheads="1"/>
            </p:cNvSpPr>
            <p:nvPr/>
          </p:nvSpPr>
          <p:spPr bwMode="auto">
            <a:xfrm>
              <a:off x="340" y="1803"/>
              <a:ext cx="770" cy="463"/>
            </a:xfrm>
            <a:prstGeom prst="rect">
              <a:avLst/>
            </a:prstGeom>
            <a:solidFill>
              <a:srgbClr val="BD7B79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cs-CZ" sz="1400"/>
                <a:t>SYMPATICKÝ</a:t>
              </a:r>
            </a:p>
            <a:p>
              <a:r>
                <a:rPr lang="cs-CZ" sz="1400"/>
                <a:t>NERVOVÝ </a:t>
              </a:r>
            </a:p>
            <a:p>
              <a:r>
                <a:rPr lang="cs-CZ" sz="1400"/>
                <a:t>SYSTÉM</a:t>
              </a:r>
            </a:p>
          </p:txBody>
        </p:sp>
        <p:sp>
          <p:nvSpPr>
            <p:cNvPr id="248840" name="Line 8"/>
            <p:cNvSpPr>
              <a:spLocks noChangeShapeType="1"/>
            </p:cNvSpPr>
            <p:nvPr/>
          </p:nvSpPr>
          <p:spPr bwMode="auto">
            <a:xfrm>
              <a:off x="863" y="2266"/>
              <a:ext cx="0" cy="194"/>
            </a:xfrm>
            <a:prstGeom prst="line">
              <a:avLst/>
            </a:prstGeom>
            <a:noFill/>
            <a:ln w="28575">
              <a:solidFill>
                <a:srgbClr val="BD7B79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48841" name="Text Box 9"/>
            <p:cNvSpPr txBox="1">
              <a:spLocks noChangeArrowheads="1"/>
            </p:cNvSpPr>
            <p:nvPr/>
          </p:nvSpPr>
          <p:spPr bwMode="auto">
            <a:xfrm>
              <a:off x="719" y="2430"/>
              <a:ext cx="196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cs-CZ">
                  <a:sym typeface="Wingdings" pitchFamily="2" charset="2"/>
                </a:rPr>
                <a:t></a:t>
              </a:r>
            </a:p>
          </p:txBody>
        </p:sp>
        <p:sp>
          <p:nvSpPr>
            <p:cNvPr id="248842" name="Line 10"/>
            <p:cNvSpPr>
              <a:spLocks noChangeShapeType="1"/>
            </p:cNvSpPr>
            <p:nvPr/>
          </p:nvSpPr>
          <p:spPr bwMode="auto">
            <a:xfrm>
              <a:off x="863" y="2615"/>
              <a:ext cx="0" cy="154"/>
            </a:xfrm>
            <a:prstGeom prst="line">
              <a:avLst/>
            </a:prstGeom>
            <a:noFill/>
            <a:ln w="28575">
              <a:solidFill>
                <a:srgbClr val="BD7B79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48843" name="Line 11"/>
            <p:cNvSpPr>
              <a:spLocks noChangeShapeType="1"/>
            </p:cNvSpPr>
            <p:nvPr/>
          </p:nvSpPr>
          <p:spPr bwMode="auto">
            <a:xfrm>
              <a:off x="863" y="2769"/>
              <a:ext cx="476" cy="0"/>
            </a:xfrm>
            <a:prstGeom prst="line">
              <a:avLst/>
            </a:prstGeom>
            <a:noFill/>
            <a:ln w="28575">
              <a:solidFill>
                <a:srgbClr val="BD7B79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48844" name="Text Box 12"/>
            <p:cNvSpPr txBox="1">
              <a:spLocks noChangeArrowheads="1"/>
            </p:cNvSpPr>
            <p:nvPr/>
          </p:nvSpPr>
          <p:spPr bwMode="auto">
            <a:xfrm>
              <a:off x="1482" y="2693"/>
              <a:ext cx="1110" cy="463"/>
            </a:xfrm>
            <a:prstGeom prst="rect">
              <a:avLst/>
            </a:prstGeom>
            <a:solidFill>
              <a:srgbClr val="B2B2B2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cs-CZ" sz="1400"/>
                <a:t>Nervové impulzy</a:t>
              </a:r>
            </a:p>
            <a:p>
              <a:r>
                <a:rPr lang="cs-CZ" sz="1400"/>
                <a:t>aktivují různé žlázy a </a:t>
              </a:r>
            </a:p>
            <a:p>
              <a:r>
                <a:rPr lang="cs-CZ" sz="1400"/>
                <a:t>hladké svalstvo</a:t>
              </a:r>
            </a:p>
          </p:txBody>
        </p:sp>
        <p:sp>
          <p:nvSpPr>
            <p:cNvPr id="248845" name="Line 13"/>
            <p:cNvSpPr>
              <a:spLocks noChangeShapeType="1"/>
            </p:cNvSpPr>
            <p:nvPr/>
          </p:nvSpPr>
          <p:spPr bwMode="auto">
            <a:xfrm>
              <a:off x="1243" y="1957"/>
              <a:ext cx="191" cy="0"/>
            </a:xfrm>
            <a:prstGeom prst="line">
              <a:avLst/>
            </a:prstGeom>
            <a:noFill/>
            <a:ln w="28575">
              <a:solidFill>
                <a:srgbClr val="BD7B79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48846" name="Text Box 14"/>
            <p:cNvSpPr txBox="1">
              <a:spLocks noChangeArrowheads="1"/>
            </p:cNvSpPr>
            <p:nvPr/>
          </p:nvSpPr>
          <p:spPr bwMode="auto">
            <a:xfrm>
              <a:off x="1385" y="1840"/>
              <a:ext cx="248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cs-CZ">
                  <a:sym typeface="Wingdings" pitchFamily="2" charset="2"/>
                </a:rPr>
                <a:t></a:t>
              </a:r>
            </a:p>
          </p:txBody>
        </p:sp>
        <p:sp>
          <p:nvSpPr>
            <p:cNvPr id="248847" name="Line 15"/>
            <p:cNvSpPr>
              <a:spLocks noChangeShapeType="1"/>
            </p:cNvSpPr>
            <p:nvPr/>
          </p:nvSpPr>
          <p:spPr bwMode="auto">
            <a:xfrm>
              <a:off x="1577" y="1957"/>
              <a:ext cx="189" cy="0"/>
            </a:xfrm>
            <a:prstGeom prst="line">
              <a:avLst/>
            </a:prstGeom>
            <a:noFill/>
            <a:ln w="9525">
              <a:solidFill>
                <a:srgbClr val="BD7B79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48848" name="Text Box 16"/>
            <p:cNvSpPr txBox="1">
              <a:spLocks noChangeArrowheads="1"/>
            </p:cNvSpPr>
            <p:nvPr/>
          </p:nvSpPr>
          <p:spPr bwMode="auto">
            <a:xfrm>
              <a:off x="1814" y="1840"/>
              <a:ext cx="997" cy="392"/>
            </a:xfrm>
            <a:prstGeom prst="rect">
              <a:avLst/>
            </a:prstGeom>
            <a:solidFill>
              <a:srgbClr val="BD7B79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cs-CZ" sz="1400"/>
                <a:t>DŘEŇ</a:t>
              </a:r>
            </a:p>
            <a:p>
              <a:pPr algn="ctr">
                <a:spcBef>
                  <a:spcPct val="50000"/>
                </a:spcBef>
              </a:pPr>
              <a:r>
                <a:rPr lang="cs-CZ" sz="1400"/>
                <a:t>NADLEDVINEK</a:t>
              </a:r>
            </a:p>
          </p:txBody>
        </p:sp>
        <p:sp>
          <p:nvSpPr>
            <p:cNvPr id="248849" name="Line 17"/>
            <p:cNvSpPr>
              <a:spLocks noChangeShapeType="1"/>
            </p:cNvSpPr>
            <p:nvPr/>
          </p:nvSpPr>
          <p:spPr bwMode="auto">
            <a:xfrm>
              <a:off x="2337" y="2150"/>
              <a:ext cx="0" cy="194"/>
            </a:xfrm>
            <a:prstGeom prst="line">
              <a:avLst/>
            </a:prstGeom>
            <a:noFill/>
            <a:ln w="28575">
              <a:solidFill>
                <a:srgbClr val="BD7B79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48850" name="Line 18"/>
            <p:cNvSpPr>
              <a:spLocks noChangeShapeType="1"/>
            </p:cNvSpPr>
            <p:nvPr/>
          </p:nvSpPr>
          <p:spPr bwMode="auto">
            <a:xfrm>
              <a:off x="3810" y="2344"/>
              <a:ext cx="0" cy="271"/>
            </a:xfrm>
            <a:prstGeom prst="line">
              <a:avLst/>
            </a:prstGeom>
            <a:noFill/>
            <a:ln w="28575">
              <a:solidFill>
                <a:srgbClr val="BD7B79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48851" name="Text Box 19"/>
            <p:cNvSpPr txBox="1">
              <a:spLocks noChangeArrowheads="1"/>
            </p:cNvSpPr>
            <p:nvPr/>
          </p:nvSpPr>
          <p:spPr bwMode="auto">
            <a:xfrm>
              <a:off x="3667" y="2693"/>
              <a:ext cx="1662" cy="464"/>
            </a:xfrm>
            <a:prstGeom prst="rect">
              <a:avLst/>
            </a:prstGeom>
            <a:solidFill>
              <a:srgbClr val="B2B2B2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cs-CZ" sz="1400"/>
                <a:t>Stresové hormony </a:t>
              </a:r>
            </a:p>
            <a:p>
              <a:r>
                <a:rPr lang="cs-CZ" sz="1400"/>
                <a:t>jsou krví přenášeny do</a:t>
              </a:r>
            </a:p>
            <a:p>
              <a:r>
                <a:rPr lang="cs-CZ" sz="1400"/>
                <a:t>důležitých orgánů a svalů</a:t>
              </a:r>
            </a:p>
          </p:txBody>
        </p:sp>
        <p:sp>
          <p:nvSpPr>
            <p:cNvPr id="248852" name="Text Box 20"/>
            <p:cNvSpPr txBox="1">
              <a:spLocks noChangeArrowheads="1"/>
            </p:cNvSpPr>
            <p:nvPr/>
          </p:nvSpPr>
          <p:spPr bwMode="auto">
            <a:xfrm>
              <a:off x="2909" y="2229"/>
              <a:ext cx="249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cs-CZ">
                  <a:sym typeface="Wingdings" pitchFamily="2" charset="2"/>
                </a:rPr>
                <a:t></a:t>
              </a:r>
            </a:p>
          </p:txBody>
        </p:sp>
        <p:sp>
          <p:nvSpPr>
            <p:cNvPr id="248853" name="Line 21"/>
            <p:cNvSpPr>
              <a:spLocks noChangeShapeType="1"/>
            </p:cNvSpPr>
            <p:nvPr/>
          </p:nvSpPr>
          <p:spPr bwMode="auto">
            <a:xfrm>
              <a:off x="3240" y="1146"/>
              <a:ext cx="0" cy="270"/>
            </a:xfrm>
            <a:prstGeom prst="line">
              <a:avLst/>
            </a:prstGeom>
            <a:noFill/>
            <a:ln w="28575">
              <a:solidFill>
                <a:srgbClr val="A0BF77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48854" name="Text Box 22"/>
            <p:cNvSpPr txBox="1">
              <a:spLocks noChangeArrowheads="1"/>
            </p:cNvSpPr>
            <p:nvPr/>
          </p:nvSpPr>
          <p:spPr bwMode="auto">
            <a:xfrm>
              <a:off x="4571" y="1840"/>
              <a:ext cx="755" cy="325"/>
            </a:xfrm>
            <a:prstGeom prst="rect">
              <a:avLst/>
            </a:prstGeom>
            <a:solidFill>
              <a:srgbClr val="A0BF77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cs-CZ" sz="1400"/>
                <a:t>HYPOFÝZA</a:t>
              </a:r>
            </a:p>
            <a:p>
              <a:endParaRPr lang="cs-CZ" sz="1400"/>
            </a:p>
          </p:txBody>
        </p:sp>
        <p:sp>
          <p:nvSpPr>
            <p:cNvPr id="248855" name="Line 23"/>
            <p:cNvSpPr>
              <a:spLocks noChangeShapeType="1"/>
            </p:cNvSpPr>
            <p:nvPr/>
          </p:nvSpPr>
          <p:spPr bwMode="auto">
            <a:xfrm>
              <a:off x="4809" y="1416"/>
              <a:ext cx="0" cy="348"/>
            </a:xfrm>
            <a:prstGeom prst="line">
              <a:avLst/>
            </a:prstGeom>
            <a:noFill/>
            <a:ln w="28575">
              <a:solidFill>
                <a:srgbClr val="A0BF77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48856" name="Text Box 24"/>
            <p:cNvSpPr txBox="1">
              <a:spLocks noChangeArrowheads="1"/>
            </p:cNvSpPr>
            <p:nvPr/>
          </p:nvSpPr>
          <p:spPr bwMode="auto">
            <a:xfrm>
              <a:off x="3144" y="1832"/>
              <a:ext cx="887" cy="328"/>
            </a:xfrm>
            <a:prstGeom prst="rect">
              <a:avLst/>
            </a:prstGeom>
            <a:solidFill>
              <a:srgbClr val="A0BF77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cs-CZ" sz="1400"/>
                <a:t>KŮRA </a:t>
              </a:r>
            </a:p>
            <a:p>
              <a:r>
                <a:rPr lang="cs-CZ" sz="1400"/>
                <a:t>NADLEDVINEK</a:t>
              </a:r>
            </a:p>
          </p:txBody>
        </p:sp>
        <p:sp>
          <p:nvSpPr>
            <p:cNvPr id="248857" name="Text Box 25"/>
            <p:cNvSpPr txBox="1">
              <a:spLocks noChangeArrowheads="1"/>
            </p:cNvSpPr>
            <p:nvPr/>
          </p:nvSpPr>
          <p:spPr bwMode="auto">
            <a:xfrm>
              <a:off x="4190" y="1840"/>
              <a:ext cx="249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cs-CZ">
                  <a:sym typeface="Wingdings" pitchFamily="2" charset="2"/>
                </a:rPr>
                <a:t></a:t>
              </a:r>
            </a:p>
          </p:txBody>
        </p:sp>
        <p:sp>
          <p:nvSpPr>
            <p:cNvPr id="248858" name="Text Box 26"/>
            <p:cNvSpPr txBox="1">
              <a:spLocks noChangeArrowheads="1"/>
            </p:cNvSpPr>
            <p:nvPr/>
          </p:nvSpPr>
          <p:spPr bwMode="auto">
            <a:xfrm>
              <a:off x="3812" y="1298"/>
              <a:ext cx="248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cs-CZ">
                  <a:sym typeface="Wingdings" pitchFamily="2" charset="2"/>
                </a:rPr>
                <a:t></a:t>
              </a:r>
            </a:p>
          </p:txBody>
        </p:sp>
        <p:sp>
          <p:nvSpPr>
            <p:cNvPr id="248859" name="Text Box 27"/>
            <p:cNvSpPr txBox="1">
              <a:spLocks noChangeArrowheads="1"/>
            </p:cNvSpPr>
            <p:nvPr/>
          </p:nvSpPr>
          <p:spPr bwMode="auto">
            <a:xfrm>
              <a:off x="3844" y="2199"/>
              <a:ext cx="249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cs-CZ">
                  <a:sym typeface="Wingdings" pitchFamily="2" charset="2"/>
                </a:rPr>
                <a:t></a:t>
              </a:r>
            </a:p>
          </p:txBody>
        </p:sp>
        <p:sp>
          <p:nvSpPr>
            <p:cNvPr id="248860" name="Line 28"/>
            <p:cNvSpPr>
              <a:spLocks noChangeShapeType="1"/>
            </p:cNvSpPr>
            <p:nvPr/>
          </p:nvSpPr>
          <p:spPr bwMode="auto">
            <a:xfrm>
              <a:off x="2064" y="3158"/>
              <a:ext cx="0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48861" name="Line 29"/>
            <p:cNvSpPr>
              <a:spLocks noChangeShapeType="1"/>
            </p:cNvSpPr>
            <p:nvPr/>
          </p:nvSpPr>
          <p:spPr bwMode="auto">
            <a:xfrm>
              <a:off x="4332" y="3203"/>
              <a:ext cx="0" cy="2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48862" name="Line 30"/>
            <p:cNvSpPr>
              <a:spLocks noChangeShapeType="1"/>
            </p:cNvSpPr>
            <p:nvPr/>
          </p:nvSpPr>
          <p:spPr bwMode="auto">
            <a:xfrm>
              <a:off x="2064" y="3430"/>
              <a:ext cx="226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48863" name="Line 31"/>
            <p:cNvSpPr>
              <a:spLocks noChangeShapeType="1"/>
            </p:cNvSpPr>
            <p:nvPr/>
          </p:nvSpPr>
          <p:spPr bwMode="auto">
            <a:xfrm>
              <a:off x="3198" y="3430"/>
              <a:ext cx="0" cy="19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48864" name="Oval 32"/>
            <p:cNvSpPr>
              <a:spLocks noChangeArrowheads="1"/>
            </p:cNvSpPr>
            <p:nvPr/>
          </p:nvSpPr>
          <p:spPr bwMode="auto">
            <a:xfrm>
              <a:off x="2562" y="3657"/>
              <a:ext cx="1332" cy="348"/>
            </a:xfrm>
            <a:prstGeom prst="ellipse">
              <a:avLst/>
            </a:prstGeom>
            <a:solidFill>
              <a:srgbClr val="F7AFFD"/>
            </a:solidFill>
            <a:ln w="9525">
              <a:solidFill>
                <a:srgbClr val="F7AFFD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cs-CZ" b="1">
                <a:latin typeface="Trebuchet MS" pitchFamily="34" charset="0"/>
              </a:endParaRPr>
            </a:p>
            <a:p>
              <a:pPr algn="ctr"/>
              <a:r>
                <a:rPr lang="cs-CZ" b="1">
                  <a:latin typeface="Trebuchet MS" pitchFamily="34" charset="0"/>
                </a:rPr>
                <a:t>ÚTOK, ÚTĚK</a:t>
              </a:r>
            </a:p>
            <a:p>
              <a:pPr algn="ctr"/>
              <a:endParaRPr lang="cs-CZ" b="1">
                <a:latin typeface="Trebuchet MS" pitchFamily="34" charset="0"/>
              </a:endParaRPr>
            </a:p>
          </p:txBody>
        </p:sp>
        <p:sp>
          <p:nvSpPr>
            <p:cNvPr id="248865" name="Oval 33"/>
            <p:cNvSpPr>
              <a:spLocks noChangeArrowheads="1"/>
            </p:cNvSpPr>
            <p:nvPr/>
          </p:nvSpPr>
          <p:spPr bwMode="auto">
            <a:xfrm>
              <a:off x="2622" y="527"/>
              <a:ext cx="902" cy="309"/>
            </a:xfrm>
            <a:prstGeom prst="ellipse">
              <a:avLst/>
            </a:prstGeom>
            <a:solidFill>
              <a:srgbClr val="F7AFFD"/>
            </a:solidFill>
            <a:ln w="9525">
              <a:solidFill>
                <a:srgbClr val="F7AFFD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cs-CZ" b="1">
                  <a:latin typeface="Trebuchet MS" pitchFamily="34" charset="0"/>
                </a:rPr>
                <a:t>STRESOR</a:t>
              </a:r>
            </a:p>
          </p:txBody>
        </p:sp>
        <p:sp>
          <p:nvSpPr>
            <p:cNvPr id="248866" name="Line 34"/>
            <p:cNvSpPr>
              <a:spLocks noChangeShapeType="1"/>
            </p:cNvSpPr>
            <p:nvPr/>
          </p:nvSpPr>
          <p:spPr bwMode="auto">
            <a:xfrm>
              <a:off x="1671" y="1416"/>
              <a:ext cx="1141" cy="0"/>
            </a:xfrm>
            <a:prstGeom prst="line">
              <a:avLst/>
            </a:prstGeom>
            <a:noFill/>
            <a:ln w="28575">
              <a:solidFill>
                <a:srgbClr val="BD7B79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48867" name="Line 35"/>
            <p:cNvSpPr>
              <a:spLocks noChangeShapeType="1"/>
            </p:cNvSpPr>
            <p:nvPr/>
          </p:nvSpPr>
          <p:spPr bwMode="auto">
            <a:xfrm>
              <a:off x="863" y="1416"/>
              <a:ext cx="618" cy="0"/>
            </a:xfrm>
            <a:prstGeom prst="line">
              <a:avLst/>
            </a:prstGeom>
            <a:noFill/>
            <a:ln w="28575">
              <a:solidFill>
                <a:srgbClr val="BD7B79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48868" name="Line 36"/>
            <p:cNvSpPr>
              <a:spLocks noChangeShapeType="1"/>
            </p:cNvSpPr>
            <p:nvPr/>
          </p:nvSpPr>
          <p:spPr bwMode="auto">
            <a:xfrm>
              <a:off x="3240" y="1416"/>
              <a:ext cx="619" cy="0"/>
            </a:xfrm>
            <a:prstGeom prst="line">
              <a:avLst/>
            </a:prstGeom>
            <a:noFill/>
            <a:ln w="28575">
              <a:solidFill>
                <a:srgbClr val="A0BF77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48869" name="Line 37"/>
            <p:cNvSpPr>
              <a:spLocks noChangeShapeType="1"/>
            </p:cNvSpPr>
            <p:nvPr/>
          </p:nvSpPr>
          <p:spPr bwMode="auto">
            <a:xfrm>
              <a:off x="4048" y="1416"/>
              <a:ext cx="761" cy="0"/>
            </a:xfrm>
            <a:prstGeom prst="line">
              <a:avLst/>
            </a:prstGeom>
            <a:noFill/>
            <a:ln w="28575">
              <a:solidFill>
                <a:srgbClr val="A0BF77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48870" name="Line 38"/>
            <p:cNvSpPr>
              <a:spLocks noChangeShapeType="1"/>
            </p:cNvSpPr>
            <p:nvPr/>
          </p:nvSpPr>
          <p:spPr bwMode="auto">
            <a:xfrm flipH="1">
              <a:off x="4382" y="1957"/>
              <a:ext cx="189" cy="0"/>
            </a:xfrm>
            <a:prstGeom prst="line">
              <a:avLst/>
            </a:prstGeom>
            <a:noFill/>
            <a:ln w="28575">
              <a:solidFill>
                <a:srgbClr val="A0BF77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48871" name="Line 39"/>
            <p:cNvSpPr>
              <a:spLocks noChangeShapeType="1"/>
            </p:cNvSpPr>
            <p:nvPr/>
          </p:nvSpPr>
          <p:spPr bwMode="auto">
            <a:xfrm flipH="1">
              <a:off x="4096" y="1957"/>
              <a:ext cx="143" cy="0"/>
            </a:xfrm>
            <a:prstGeom prst="line">
              <a:avLst/>
            </a:prstGeom>
            <a:noFill/>
            <a:ln w="28575">
              <a:solidFill>
                <a:srgbClr val="A0BF77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48872" name="Line 40"/>
            <p:cNvSpPr>
              <a:spLocks noChangeShapeType="1"/>
            </p:cNvSpPr>
            <p:nvPr/>
          </p:nvSpPr>
          <p:spPr bwMode="auto">
            <a:xfrm>
              <a:off x="2337" y="2344"/>
              <a:ext cx="618" cy="0"/>
            </a:xfrm>
            <a:prstGeom prst="line">
              <a:avLst/>
            </a:prstGeom>
            <a:noFill/>
            <a:ln w="28575">
              <a:solidFill>
                <a:srgbClr val="BD7B79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48873" name="Line 41"/>
            <p:cNvSpPr>
              <a:spLocks noChangeShapeType="1"/>
            </p:cNvSpPr>
            <p:nvPr/>
          </p:nvSpPr>
          <p:spPr bwMode="auto">
            <a:xfrm>
              <a:off x="3145" y="2344"/>
              <a:ext cx="665" cy="0"/>
            </a:xfrm>
            <a:prstGeom prst="line">
              <a:avLst/>
            </a:prstGeom>
            <a:noFill/>
            <a:ln w="28575">
              <a:solidFill>
                <a:srgbClr val="BD7B79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48874" name="Line 42"/>
            <p:cNvSpPr>
              <a:spLocks noChangeShapeType="1"/>
            </p:cNvSpPr>
            <p:nvPr/>
          </p:nvSpPr>
          <p:spPr bwMode="auto">
            <a:xfrm>
              <a:off x="3953" y="2112"/>
              <a:ext cx="0" cy="116"/>
            </a:xfrm>
            <a:prstGeom prst="line">
              <a:avLst/>
            </a:prstGeom>
            <a:noFill/>
            <a:ln w="28575">
              <a:solidFill>
                <a:srgbClr val="A0BF77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48875" name="Line 43"/>
            <p:cNvSpPr>
              <a:spLocks noChangeShapeType="1"/>
            </p:cNvSpPr>
            <p:nvPr/>
          </p:nvSpPr>
          <p:spPr bwMode="auto">
            <a:xfrm>
              <a:off x="3953" y="2382"/>
              <a:ext cx="0" cy="233"/>
            </a:xfrm>
            <a:prstGeom prst="line">
              <a:avLst/>
            </a:prstGeom>
            <a:noFill/>
            <a:ln w="28575">
              <a:solidFill>
                <a:srgbClr val="A0BF77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9219" name="Rectangle 45"/>
          <p:cNvSpPr>
            <a:spLocks noGrp="1" noChangeArrowheads="1"/>
          </p:cNvSpPr>
          <p:nvPr>
            <p:ph type="title" idx="4294967295"/>
          </p:nvPr>
        </p:nvSpPr>
        <p:spPr>
          <a:xfrm>
            <a:off x="2168859" y="275019"/>
            <a:ext cx="9604375" cy="1049337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cs-CZ" sz="4000" dirty="0"/>
              <a:t>Stres z fyziologického hlediska</a:t>
            </a:r>
            <a:br>
              <a:rPr lang="cs-CZ" sz="4000" dirty="0"/>
            </a:br>
            <a:endParaRPr lang="cs-CZ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cs-CZ" dirty="0"/>
              <a:t>Antagonistický vztah mezi sympatikem a parasympatikem</a:t>
            </a:r>
          </a:p>
        </p:txBody>
      </p:sp>
      <p:sp>
        <p:nvSpPr>
          <p:cNvPr id="249858" name="Zástupný symbol pro tex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sympatikus</a:t>
            </a:r>
          </a:p>
        </p:txBody>
      </p:sp>
      <p:sp>
        <p:nvSpPr>
          <p:cNvPr id="249859" name="Zástupný symbol pro obsah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/>
              <a:t>Působí nediferencovanĕ</a:t>
            </a:r>
          </a:p>
          <a:p>
            <a:r>
              <a:rPr lang="cs-CZ"/>
              <a:t>Rychlý nástup aktivity</a:t>
            </a:r>
          </a:p>
          <a:p>
            <a:r>
              <a:rPr lang="cs-CZ"/>
              <a:t>Rychlý ústup aktivity</a:t>
            </a:r>
          </a:p>
          <a:p>
            <a:r>
              <a:rPr lang="cs-CZ"/>
              <a:t>Spotřebovává zdroje</a:t>
            </a:r>
          </a:p>
        </p:txBody>
      </p:sp>
      <p:sp>
        <p:nvSpPr>
          <p:cNvPr id="249860" name="Zástupný symbol pro text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/>
              <a:t>parasympatikus</a:t>
            </a:r>
          </a:p>
        </p:txBody>
      </p:sp>
      <p:sp>
        <p:nvSpPr>
          <p:cNvPr id="249861" name="Zástupný symbol pro obsah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cs-CZ"/>
              <a:t>Působí diferencovanĕ</a:t>
            </a:r>
          </a:p>
          <a:p>
            <a:r>
              <a:rPr lang="cs-CZ"/>
              <a:t>Pomalý nástup aktivity</a:t>
            </a:r>
          </a:p>
          <a:p>
            <a:r>
              <a:rPr lang="cs-CZ"/>
              <a:t>Pomalý ústup aktivity</a:t>
            </a:r>
          </a:p>
          <a:p>
            <a:r>
              <a:rPr lang="cs-CZ"/>
              <a:t>Uchovává zdroje</a:t>
            </a:r>
          </a:p>
          <a:p>
            <a:r>
              <a:rPr lang="cs-CZ"/>
              <a:t>Obnovuje zdroje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alerie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{E7C28660-353B-4F45-8538-2D165B4F910D}TFc986dd65-aaf0-4d5c-bef9-9c391ee05f7bb0532bc9-f331158f2aee</Template>
  <TotalTime>52</TotalTime>
  <Words>3084</Words>
  <Application>Microsoft Office PowerPoint</Application>
  <PresentationFormat>Širokoúhlá obrazovka</PresentationFormat>
  <Paragraphs>410</Paragraphs>
  <Slides>45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9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45</vt:i4>
      </vt:variant>
    </vt:vector>
  </HeadingPairs>
  <TitlesOfParts>
    <vt:vector size="55" baseType="lpstr">
      <vt:lpstr>Aptos</vt:lpstr>
      <vt:lpstr>Arial</vt:lpstr>
      <vt:lpstr>Arial Black</vt:lpstr>
      <vt:lpstr>Gill Sans MT</vt:lpstr>
      <vt:lpstr>Impact</vt:lpstr>
      <vt:lpstr>Trebuchet MS</vt:lpstr>
      <vt:lpstr>Wingdings</vt:lpstr>
      <vt:lpstr>Wingdings 2</vt:lpstr>
      <vt:lpstr>Wingdings 3</vt:lpstr>
      <vt:lpstr>Galerie</vt:lpstr>
      <vt:lpstr>Stres, jeho projevy, důsledky, determinanty</vt:lpstr>
      <vt:lpstr>Stres v porodní asistenci</vt:lpstr>
      <vt:lpstr>Stres</vt:lpstr>
      <vt:lpstr>Prezentace aplikace PowerPoint</vt:lpstr>
      <vt:lpstr>Prezentace aplikace PowerPoint</vt:lpstr>
      <vt:lpstr>Prezentace aplikace PowerPoint</vt:lpstr>
      <vt:lpstr>Stresory v porodní asistenci</vt:lpstr>
      <vt:lpstr>Stres z fyziologického hlediska </vt:lpstr>
      <vt:lpstr>Antagonistický vztah mezi sympatikem a parasympatikem</vt:lpstr>
      <vt:lpstr>Stres z fyziologického hlediska</vt:lpstr>
      <vt:lpstr>Funkce autonomního nervstva</vt:lpstr>
      <vt:lpstr>Důsledky trvalé činnosti sympaticu – civilizační choroby</vt:lpstr>
      <vt:lpstr>Prezentace aplikace PowerPoint</vt:lpstr>
      <vt:lpstr>Prezentace aplikace PowerPoint</vt:lpstr>
      <vt:lpstr>Prezentace aplikace PowerPoint</vt:lpstr>
      <vt:lpstr>Stresové signály</vt:lpstr>
      <vt:lpstr>Fáze stresu</vt:lpstr>
      <vt:lpstr>Druhy stresu, Lazarus &amp; Folkman (1984) –podle trvání a způsobu hodnocení stresoru. </vt:lpstr>
      <vt:lpstr>Osobní a osobnostní determinanty zvládání stresu </vt:lpstr>
      <vt:lpstr>Individuální osobnostní vlastnosti</vt:lpstr>
      <vt:lpstr>Proaktivní a reaktivní osobnost</vt:lpstr>
      <vt:lpstr>Proaktivní a reaktivní osobnost</vt:lpstr>
      <vt:lpstr>Chování typu A</vt:lpstr>
      <vt:lpstr>Chování typu B</vt:lpstr>
      <vt:lpstr>Chování typu C</vt:lpstr>
      <vt:lpstr>Chování typu D</vt:lpstr>
      <vt:lpstr>Osobnostní determinanty stresu</vt:lpstr>
      <vt:lpstr>Resilience</vt:lpstr>
      <vt:lpstr>Koncepce hardiness</vt:lpstr>
      <vt:lpstr>Sense of coherence</vt:lpstr>
      <vt:lpstr>Místo kontroly – Locus of control</vt:lpstr>
      <vt:lpstr>Self – efficacy (sebeúčinnost, osobní zdatnost)</vt:lpstr>
      <vt:lpstr>Optimismus a pesimismus</vt:lpstr>
      <vt:lpstr>Kladné sebehodnocení selfesteem</vt:lpstr>
      <vt:lpstr>Smysluplnost života a smysl pro humor</vt:lpstr>
      <vt:lpstr>Zvládání stresu</vt:lpstr>
      <vt:lpstr>Coping </vt:lpstr>
      <vt:lpstr>Rozdělení reakcí na zátěž</vt:lpstr>
      <vt:lpstr>Prezentace aplikace PowerPoint</vt:lpstr>
      <vt:lpstr>Obranné mechanismy</vt:lpstr>
      <vt:lpstr>Jak mozek hodnotí situaci</vt:lpstr>
      <vt:lpstr>Lazarusovo pojetí </vt:lpstr>
      <vt:lpstr>Lazarusovo pojetí </vt:lpstr>
      <vt:lpstr>Lazarusovo pojetí </vt:lpstr>
      <vt:lpstr>Studijní literatura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Emrova, Lenka</dc:creator>
  <cp:lastModifiedBy>Emrova, Lenka</cp:lastModifiedBy>
  <cp:revision>4</cp:revision>
  <dcterms:created xsi:type="dcterms:W3CDTF">2025-11-11T17:56:28Z</dcterms:created>
  <dcterms:modified xsi:type="dcterms:W3CDTF">2025-11-11T18:48:47Z</dcterms:modified>
</cp:coreProperties>
</file>