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64" r:id="rId15"/>
    <p:sldId id="269" r:id="rId16"/>
    <p:sldId id="1167" r:id="rId17"/>
    <p:sldId id="116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1088" r:id="rId26"/>
    <p:sldId id="1089" r:id="rId27"/>
    <p:sldId id="1090" r:id="rId28"/>
    <p:sldId id="1091" r:id="rId29"/>
    <p:sldId id="1092" r:id="rId30"/>
    <p:sldId id="1093" r:id="rId31"/>
    <p:sldId id="1094" r:id="rId32"/>
    <p:sldId id="1169" r:id="rId33"/>
    <p:sldId id="1170" r:id="rId34"/>
    <p:sldId id="1171" r:id="rId35"/>
    <p:sldId id="1172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1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8C0D-3BDD-4FAC-A3E9-8500AC0418F3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6F0C-6E8E-4612-8504-94F4CF36D1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6F0C-6E8E-4612-8504-94F4CF36D18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2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666351"/>
            <a:ext cx="7918803" cy="3044335"/>
          </a:xfrm>
        </p:spPr>
        <p:txBody>
          <a:bodyPr anchor="b">
            <a:normAutofit/>
          </a:bodyPr>
          <a:lstStyle/>
          <a:p>
            <a:r>
              <a:rPr lang="cs-CZ" sz="4200">
                <a:solidFill>
                  <a:schemeClr val="bg1"/>
                </a:solidFill>
              </a:rPr>
              <a:t>Vývojová psychologie pro porodní asistentky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866064"/>
            <a:ext cx="7918803" cy="2234485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Od početí po stáří – s důrazem na prenatální vývoj, </a:t>
            </a:r>
            <a:r>
              <a:rPr lang="cs-CZ" dirty="0" err="1">
                <a:solidFill>
                  <a:schemeClr val="bg1"/>
                </a:solidFill>
              </a:rPr>
              <a:t>bonding</a:t>
            </a:r>
            <a:r>
              <a:rPr lang="cs-CZ" dirty="0">
                <a:solidFill>
                  <a:schemeClr val="bg1"/>
                </a:solidFill>
              </a:rPr>
              <a:t> a předčasné narození</a:t>
            </a:r>
          </a:p>
          <a:p>
            <a:r>
              <a:rPr lang="cs-CZ" dirty="0">
                <a:solidFill>
                  <a:schemeClr val="bg1"/>
                </a:solidFill>
              </a:rPr>
              <a:t>PhDr. Lenka Emrová,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cs-CZ" sz="3100"/>
              <a:t>Stupně nezralosti</a:t>
            </a:r>
          </a:p>
        </p:txBody>
      </p:sp>
      <p:pic>
        <p:nvPicPr>
          <p:cNvPr id="2050" name="Picture 2" descr="baby lying in incubator">
            <a:extLst>
              <a:ext uri="{FF2B5EF4-FFF2-40B4-BE49-F238E27FC236}">
                <a16:creationId xmlns:a16="http://schemas.microsoft.com/office/drawing/2014/main" id="{C4FF5DF8-D09C-4CD1-1320-E71F5659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7" b="9149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lnSpcReduction="10000"/>
          </a:bodyPr>
          <a:lstStyle/>
          <a:p>
            <a:r>
              <a:rPr lang="cs-CZ" sz="2800" dirty="0"/>
              <a:t>Extrémní: &lt;28. týden, &lt;1000 g.</a:t>
            </a:r>
          </a:p>
          <a:p>
            <a:r>
              <a:rPr lang="cs-CZ" sz="2800" dirty="0"/>
              <a:t>Těžká: 28–31. týden, 1000–1500 g.</a:t>
            </a:r>
          </a:p>
          <a:p>
            <a:r>
              <a:rPr lang="cs-CZ" sz="2800" dirty="0"/>
              <a:t>Střední: 32–34. týden, 1500–2000 g.</a:t>
            </a:r>
          </a:p>
          <a:p>
            <a:r>
              <a:rPr lang="cs-CZ" sz="2800" dirty="0"/>
              <a:t>Lehká: 35–36. týden, &gt;2000 g.</a:t>
            </a:r>
          </a:p>
          <a:p>
            <a:pPr marL="0" indent="0"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Psychická rizika nezralosti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Vazba</a:t>
            </a:r>
            <a:r>
              <a:rPr dirty="0"/>
              <a:t>: </a:t>
            </a:r>
            <a:r>
              <a:rPr dirty="0" err="1"/>
              <a:t>oddělení</a:t>
            </a:r>
            <a:r>
              <a:rPr dirty="0"/>
              <a:t>, </a:t>
            </a:r>
            <a:r>
              <a:rPr dirty="0" err="1"/>
              <a:t>chybějící</a:t>
            </a:r>
            <a:r>
              <a:rPr dirty="0"/>
              <a:t> </a:t>
            </a:r>
            <a:r>
              <a:rPr dirty="0" err="1"/>
              <a:t>dotek</a:t>
            </a:r>
            <a:r>
              <a:rPr dirty="0"/>
              <a:t> → </a:t>
            </a:r>
            <a:r>
              <a:rPr dirty="0" err="1"/>
              <a:t>hlas</a:t>
            </a:r>
            <a:r>
              <a:rPr dirty="0"/>
              <a:t>, </a:t>
            </a:r>
            <a:r>
              <a:rPr dirty="0" err="1"/>
              <a:t>klokánkování</a:t>
            </a:r>
            <a:r>
              <a:rPr dirty="0"/>
              <a:t>.</a:t>
            </a:r>
          </a:p>
          <a:p>
            <a:r>
              <a:rPr dirty="0" err="1"/>
              <a:t>Regulace</a:t>
            </a:r>
            <a:r>
              <a:rPr dirty="0"/>
              <a:t>: </a:t>
            </a:r>
            <a:r>
              <a:rPr dirty="0" err="1"/>
              <a:t>smyslové</a:t>
            </a:r>
            <a:r>
              <a:rPr dirty="0"/>
              <a:t> </a:t>
            </a:r>
            <a:r>
              <a:rPr dirty="0" err="1"/>
              <a:t>přetížení</a:t>
            </a:r>
            <a:r>
              <a:rPr dirty="0"/>
              <a:t> → </a:t>
            </a:r>
            <a:r>
              <a:rPr dirty="0" err="1"/>
              <a:t>tlumené</a:t>
            </a:r>
            <a:r>
              <a:rPr dirty="0"/>
              <a:t> </a:t>
            </a:r>
            <a:r>
              <a:rPr dirty="0" err="1"/>
              <a:t>světlo</a:t>
            </a:r>
            <a:r>
              <a:rPr dirty="0"/>
              <a:t>, </a:t>
            </a:r>
            <a:r>
              <a:rPr dirty="0" err="1"/>
              <a:t>rytmus</a:t>
            </a:r>
            <a:r>
              <a:rPr dirty="0"/>
              <a:t>.</a:t>
            </a:r>
          </a:p>
          <a:p>
            <a:r>
              <a:rPr dirty="0" err="1"/>
              <a:t>Emoce</a:t>
            </a:r>
            <a:r>
              <a:rPr dirty="0"/>
              <a:t>: </a:t>
            </a:r>
            <a:r>
              <a:rPr dirty="0" err="1"/>
              <a:t>úzkost</a:t>
            </a:r>
            <a:r>
              <a:rPr dirty="0"/>
              <a:t>, </a:t>
            </a:r>
            <a:r>
              <a:rPr dirty="0" err="1"/>
              <a:t>podrážděnost</a:t>
            </a:r>
            <a:r>
              <a:rPr dirty="0"/>
              <a:t> → </a:t>
            </a:r>
            <a:r>
              <a:rPr dirty="0" err="1"/>
              <a:t>přítomnost</a:t>
            </a:r>
            <a:r>
              <a:rPr dirty="0"/>
              <a:t> </a:t>
            </a:r>
            <a:r>
              <a:rPr dirty="0" err="1"/>
              <a:t>rodičů</a:t>
            </a:r>
            <a:r>
              <a:rPr dirty="0"/>
              <a:t>.</a:t>
            </a:r>
          </a:p>
          <a:p>
            <a:r>
              <a:rPr dirty="0" err="1"/>
              <a:t>Kognice</a:t>
            </a:r>
            <a:r>
              <a:rPr dirty="0"/>
              <a:t>: </a:t>
            </a:r>
            <a:r>
              <a:rPr dirty="0" err="1"/>
              <a:t>opoždění</a:t>
            </a:r>
            <a:r>
              <a:rPr dirty="0"/>
              <a:t> → </a:t>
            </a:r>
            <a:r>
              <a:rPr dirty="0" err="1"/>
              <a:t>jemná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, </a:t>
            </a:r>
            <a:r>
              <a:rPr dirty="0" err="1"/>
              <a:t>stabilita</a:t>
            </a:r>
            <a:r>
              <a:rPr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Role porodní asistentky u nedonošených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Podpora </a:t>
            </a:r>
            <a:r>
              <a:rPr dirty="0" err="1"/>
              <a:t>rodičů</a:t>
            </a:r>
            <a:r>
              <a:rPr dirty="0"/>
              <a:t>, </a:t>
            </a:r>
            <a:r>
              <a:rPr dirty="0" err="1"/>
              <a:t>vysvětlení</a:t>
            </a:r>
            <a:r>
              <a:rPr dirty="0"/>
              <a:t> </a:t>
            </a:r>
            <a:r>
              <a:rPr dirty="0" err="1"/>
              <a:t>významu</a:t>
            </a:r>
            <a:r>
              <a:rPr dirty="0"/>
              <a:t>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přítomnosti</a:t>
            </a:r>
            <a:r>
              <a:rPr dirty="0"/>
              <a:t>.</a:t>
            </a:r>
          </a:p>
          <a:p>
            <a:r>
              <a:rPr dirty="0" err="1"/>
              <a:t>Pomoc</a:t>
            </a:r>
            <a:r>
              <a:rPr dirty="0"/>
              <a:t> se </a:t>
            </a:r>
            <a:r>
              <a:rPr dirty="0" err="1"/>
              <a:t>strachem</a:t>
            </a:r>
            <a:r>
              <a:rPr dirty="0"/>
              <a:t> a </a:t>
            </a:r>
            <a:r>
              <a:rPr dirty="0" err="1"/>
              <a:t>vinou</a:t>
            </a:r>
            <a:r>
              <a:rPr dirty="0"/>
              <a:t>.</a:t>
            </a:r>
          </a:p>
          <a:p>
            <a:r>
              <a:rPr dirty="0" err="1"/>
              <a:t>Umožnit</a:t>
            </a:r>
            <a:r>
              <a:rPr dirty="0"/>
              <a:t> </a:t>
            </a:r>
            <a:r>
              <a:rPr dirty="0" err="1"/>
              <a:t>kontakt</a:t>
            </a:r>
            <a:r>
              <a:rPr dirty="0"/>
              <a:t> –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přes</a:t>
            </a:r>
            <a:r>
              <a:rPr dirty="0"/>
              <a:t> </a:t>
            </a:r>
            <a:r>
              <a:rPr dirty="0" err="1"/>
              <a:t>inkubátor</a:t>
            </a:r>
            <a:r>
              <a:rPr dirty="0"/>
              <a:t>.</a:t>
            </a:r>
          </a:p>
          <a:p>
            <a:r>
              <a:rPr dirty="0" err="1"/>
              <a:t>Spolupráce</a:t>
            </a:r>
            <a:r>
              <a:rPr dirty="0"/>
              <a:t> s </a:t>
            </a:r>
            <a:r>
              <a:rPr dirty="0" err="1"/>
              <a:t>týmem</a:t>
            </a:r>
            <a:r>
              <a:rPr dirty="0"/>
              <a:t> – </a:t>
            </a:r>
            <a:r>
              <a:rPr dirty="0" err="1"/>
              <a:t>respekt</a:t>
            </a:r>
            <a:r>
              <a:rPr dirty="0"/>
              <a:t> k </a:t>
            </a:r>
            <a:r>
              <a:rPr dirty="0" err="1"/>
              <a:t>potřebám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adpis 3">
            <a:extLst>
              <a:ext uri="{FF2B5EF4-FFF2-40B4-BE49-F238E27FC236}">
                <a16:creationId xmlns:a16="http://schemas.microsoft.com/office/drawing/2014/main" id="{D7D8877A-2AF7-1F90-D346-8958C4F2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err="1"/>
              <a:t>Erikson</a:t>
            </a:r>
            <a:r>
              <a:rPr lang="cs-CZ" sz="3200" b="1" dirty="0"/>
              <a:t> (1902–1994)</a:t>
            </a:r>
            <a:r>
              <a:rPr lang="cs-CZ" sz="2800" dirty="0"/>
              <a:t> - popisuje 8 vývojových stádií, každé s určitou </a:t>
            </a:r>
            <a:r>
              <a:rPr lang="cs-CZ" sz="2800" i="1" dirty="0"/>
              <a:t>krizí</a:t>
            </a:r>
            <a:r>
              <a:rPr lang="cs-CZ" sz="2800" dirty="0"/>
              <a:t> (konfliktem), kterou člověk musí vyřešit, aby se mohl zdravě vyvíjet dál</a:t>
            </a:r>
            <a:endParaRPr lang="cs-CZ" sz="2800" dirty="0">
              <a:solidFill>
                <a:schemeClr val="bg1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4C0FA4C-F691-9144-6673-6AB475910D90}"/>
              </a:ext>
            </a:extLst>
          </p:cNvPr>
          <p:cNvGrpSpPr/>
          <p:nvPr/>
        </p:nvGrpSpPr>
        <p:grpSpPr>
          <a:xfrm>
            <a:off x="172122" y="1501377"/>
            <a:ext cx="8724452" cy="4775059"/>
            <a:chOff x="373227" y="1459795"/>
            <a:chExt cx="10924519" cy="5979199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6549B3D-510E-3D1A-09F4-013FE74A3AF6}"/>
                </a:ext>
              </a:extLst>
            </p:cNvPr>
            <p:cNvSpPr/>
            <p:nvPr/>
          </p:nvSpPr>
          <p:spPr>
            <a:xfrm>
              <a:off x="373227" y="1600377"/>
              <a:ext cx="2807507" cy="322315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1. Kojenecké období (0–1 rok)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Důvěra × Nedůvěra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Naučit se věřit, že svět je bezpečné místo.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Pečující reagují citlivě, dávají jistotu (krmení, dotek, teplo).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Naděje</a:t>
              </a:r>
            </a:p>
            <a:p>
              <a:pPr algn="ctr">
                <a:spcAft>
                  <a:spcPts val="600"/>
                </a:spcAft>
              </a:pPr>
              <a:endParaRPr lang="cs-CZ" dirty="0"/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911B4274-C46A-632C-A0B5-9C3440CFDF2E}"/>
                </a:ext>
              </a:extLst>
            </p:cNvPr>
            <p:cNvSpPr/>
            <p:nvPr/>
          </p:nvSpPr>
          <p:spPr>
            <a:xfrm>
              <a:off x="2513070" y="1558852"/>
              <a:ext cx="2576092" cy="322315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sz="948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2. Batolecí období (1–3 roky)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Autonomie × Stud a pochybnost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Naučit se samostatnosti – „já sám!“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Nechat dítě zkoušet, ale s hranicemi.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Vůle</a:t>
              </a:r>
            </a:p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dirty="0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B60C9FB0-6147-19C7-E6F9-06A2A19D88DA}"/>
                </a:ext>
              </a:extLst>
            </p:cNvPr>
            <p:cNvSpPr/>
            <p:nvPr/>
          </p:nvSpPr>
          <p:spPr>
            <a:xfrm>
              <a:off x="4484438" y="1600377"/>
              <a:ext cx="2576092" cy="320974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sz="948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3. Předškolní věk (3–6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Iniciativa × Vina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Zkoušet nové věci, hrát si na „dospělého“.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Podporovat nápady, ne trestat za zvídavost.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Záměr</a:t>
              </a:r>
            </a:p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dirty="0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49ACC0DD-D6A8-F2FE-DF57-0D1B1C0DA3E9}"/>
                </a:ext>
              </a:extLst>
            </p:cNvPr>
            <p:cNvSpPr/>
            <p:nvPr/>
          </p:nvSpPr>
          <p:spPr>
            <a:xfrm>
              <a:off x="6455804" y="1600377"/>
              <a:ext cx="2607565" cy="287063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sz="948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4. Mladší školní věk (6–12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Snaživost × Méněcennost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Naučit se být schopný a úspěšný.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Učit se dovednostem, zažít úspěch i neúspěch.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Kompetence</a:t>
              </a:r>
            </a:p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dirty="0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E2F43D09-FE75-7AF0-F142-A174392097A3}"/>
                </a:ext>
              </a:extLst>
            </p:cNvPr>
            <p:cNvSpPr/>
            <p:nvPr/>
          </p:nvSpPr>
          <p:spPr>
            <a:xfrm>
              <a:off x="8584529" y="1459795"/>
              <a:ext cx="2713217" cy="320974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endParaRPr lang="cs-CZ" sz="948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5. Dospívání (12–19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Identita × Zmatek rolí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Najít odpověď na „Kdo jsem?“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Zkoušet různé role, hledat směr.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Věrnost (autenticita, stabilita)</a:t>
              </a:r>
              <a:endParaRPr lang="cs-CZ" sz="1200" dirty="0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FF60C405-609D-EED7-E14B-926AA38035BB}"/>
                </a:ext>
              </a:extLst>
            </p:cNvPr>
            <p:cNvSpPr/>
            <p:nvPr/>
          </p:nvSpPr>
          <p:spPr>
            <a:xfrm>
              <a:off x="989070" y="4187724"/>
              <a:ext cx="2890722" cy="322315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6. </a:t>
              </a: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Raná dospělost (20–40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Intimita × Izolace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Umět vytvořit blízký, důvěrný vztah.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Sdílet sebe, ale neztratit vlastní identitu.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Láska</a:t>
              </a:r>
              <a:endParaRPr lang="cs-CZ" sz="1200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FA9ACE19-3D68-9E07-9EB5-99458D3798F6}"/>
                </a:ext>
              </a:extLst>
            </p:cNvPr>
            <p:cNvSpPr/>
            <p:nvPr/>
          </p:nvSpPr>
          <p:spPr>
            <a:xfrm>
              <a:off x="3463897" y="4187722"/>
              <a:ext cx="2708747" cy="32512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b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7. Střední dospělost (40–65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cs-CZ" sz="948" kern="1200" err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Generativita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× Stagnace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Pečovat o další (děti, práci, společnost).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Předávat zkušenosti, tvořit hodnoty.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Péče</a:t>
              </a:r>
              <a:endParaRPr lang="cs-CZ" sz="1200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9FE25F83-7B77-819E-B7FE-D96CE7144027}"/>
                </a:ext>
              </a:extLst>
            </p:cNvPr>
            <p:cNvSpPr/>
            <p:nvPr/>
          </p:nvSpPr>
          <p:spPr>
            <a:xfrm>
              <a:off x="5882633" y="4163136"/>
              <a:ext cx="2418734" cy="32097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8. Pozdní dospělost (65+ let)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Krize: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Integrita × Zoufalství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Úkol: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Smířit se s vlastním životem.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Jak: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Přijmout, že život měl smysl – i s chybami.</a:t>
              </a:r>
            </a:p>
            <a:p>
              <a:pPr defTabSz="361188">
                <a:spcAft>
                  <a:spcPts val="600"/>
                </a:spcAft>
              </a:pPr>
              <a:r>
                <a:rPr lang="cs-CZ" sz="948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Ctnost:</a:t>
              </a:r>
              <a:r>
                <a:rPr lang="cs-CZ" sz="94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Moudrost</a:t>
              </a:r>
              <a:endParaRPr lang="cs-CZ" sz="1200"/>
            </a:p>
          </p:txBody>
        </p:sp>
      </p:grpSp>
    </p:spTree>
    <p:extLst>
      <p:ext uri="{BB962C8B-B14F-4D97-AF65-F5344CB8AC3E}">
        <p14:creationId xmlns:p14="http://schemas.microsoft.com/office/powerpoint/2010/main" val="118608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Novorozenec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Rozpozná</a:t>
            </a:r>
            <a:r>
              <a:rPr dirty="0"/>
              <a:t> </a:t>
            </a:r>
            <a:r>
              <a:rPr dirty="0" err="1"/>
              <a:t>hlas</a:t>
            </a:r>
            <a:r>
              <a:rPr dirty="0"/>
              <a:t> a </a:t>
            </a:r>
            <a:r>
              <a:rPr dirty="0" err="1"/>
              <a:t>vůni</a:t>
            </a:r>
            <a:r>
              <a:rPr dirty="0"/>
              <a:t> </a:t>
            </a:r>
            <a:r>
              <a:rPr dirty="0" err="1"/>
              <a:t>matky</a:t>
            </a:r>
            <a:r>
              <a:rPr dirty="0"/>
              <a:t>.</a:t>
            </a:r>
          </a:p>
          <a:p>
            <a:r>
              <a:rPr dirty="0" err="1"/>
              <a:t>Vyhledává</a:t>
            </a:r>
            <a:r>
              <a:rPr dirty="0"/>
              <a:t> </a:t>
            </a:r>
            <a:r>
              <a:rPr dirty="0" err="1"/>
              <a:t>lidskou</a:t>
            </a:r>
            <a:r>
              <a:rPr dirty="0"/>
              <a:t> </a:t>
            </a:r>
            <a:r>
              <a:rPr dirty="0" err="1"/>
              <a:t>tvář</a:t>
            </a:r>
            <a:r>
              <a:rPr dirty="0"/>
              <a:t>.</a:t>
            </a:r>
          </a:p>
          <a:p>
            <a:r>
              <a:rPr dirty="0" err="1"/>
              <a:t>Potřebuje</a:t>
            </a:r>
            <a:r>
              <a:rPr dirty="0"/>
              <a:t> </a:t>
            </a:r>
            <a:r>
              <a:rPr dirty="0" err="1"/>
              <a:t>dotek</a:t>
            </a:r>
            <a:r>
              <a:rPr dirty="0"/>
              <a:t>, </a:t>
            </a:r>
            <a:r>
              <a:rPr dirty="0" err="1"/>
              <a:t>klid</a:t>
            </a:r>
            <a:r>
              <a:rPr dirty="0"/>
              <a:t>, </a:t>
            </a:r>
            <a:r>
              <a:rPr dirty="0" err="1"/>
              <a:t>rytmus</a:t>
            </a:r>
            <a:r>
              <a:rPr dirty="0"/>
              <a:t>.</a:t>
            </a:r>
          </a:p>
          <a:p>
            <a:r>
              <a:rPr dirty="0" err="1"/>
              <a:t>Formuje</a:t>
            </a:r>
            <a:r>
              <a:rPr dirty="0"/>
              <a:t> se </a:t>
            </a:r>
            <a:r>
              <a:rPr dirty="0" err="1"/>
              <a:t>vazba</a:t>
            </a:r>
            <a:r>
              <a:rPr dirty="0"/>
              <a:t> – </a:t>
            </a:r>
            <a:r>
              <a:rPr dirty="0" err="1"/>
              <a:t>jistota</a:t>
            </a:r>
            <a:r>
              <a:rPr dirty="0"/>
              <a:t> a </a:t>
            </a:r>
            <a:r>
              <a:rPr dirty="0" err="1"/>
              <a:t>důvěra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Kojenecké a batolecí období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Důvěra</a:t>
            </a:r>
            <a:r>
              <a:rPr dirty="0"/>
              <a:t> vs. </a:t>
            </a:r>
            <a:r>
              <a:rPr dirty="0" err="1"/>
              <a:t>nedůvěra</a:t>
            </a:r>
            <a:r>
              <a:rPr lang="cs-CZ" dirty="0"/>
              <a:t> – naučit se věřit, že svět je bezpečné místo</a:t>
            </a:r>
            <a:r>
              <a:rPr dirty="0"/>
              <a:t> (Erikson).</a:t>
            </a:r>
          </a:p>
          <a:p>
            <a:r>
              <a:rPr dirty="0" err="1"/>
              <a:t>Reagování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potřeby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 = </a:t>
            </a:r>
            <a:r>
              <a:rPr dirty="0" err="1"/>
              <a:t>základ</a:t>
            </a:r>
            <a:r>
              <a:rPr dirty="0"/>
              <a:t> </a:t>
            </a:r>
            <a:r>
              <a:rPr dirty="0" err="1"/>
              <a:t>jistoty</a:t>
            </a:r>
            <a:r>
              <a:rPr dirty="0"/>
              <a:t>.</a:t>
            </a:r>
          </a:p>
          <a:p>
            <a:r>
              <a:rPr dirty="0" err="1"/>
              <a:t>Vzdor</a:t>
            </a:r>
            <a:r>
              <a:rPr dirty="0"/>
              <a:t> a </a:t>
            </a:r>
            <a:r>
              <a:rPr dirty="0" err="1"/>
              <a:t>samostatnost</a:t>
            </a:r>
            <a:r>
              <a:rPr dirty="0"/>
              <a:t> (</a:t>
            </a:r>
            <a:r>
              <a:rPr dirty="0" err="1"/>
              <a:t>batolecí</a:t>
            </a:r>
            <a:r>
              <a:rPr dirty="0"/>
              <a:t> </a:t>
            </a:r>
            <a:r>
              <a:rPr dirty="0" err="1"/>
              <a:t>období</a:t>
            </a:r>
            <a:r>
              <a:rPr dirty="0"/>
              <a:t>).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A9268-BC4F-B19B-A871-C24C23F8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Předškolní a školní období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9FE8D-CA30-18C7-0014-36F56F5D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Předškolní věk:</a:t>
            </a:r>
            <a:r>
              <a:rPr lang="cs-CZ" dirty="0"/>
              <a:t> fantazie, hra, iniciativa, učení se pravidlům.</a:t>
            </a:r>
          </a:p>
          <a:p>
            <a:r>
              <a:rPr lang="cs-CZ" b="1" dirty="0"/>
              <a:t>Mladší školní věk:</a:t>
            </a:r>
            <a:r>
              <a:rPr lang="cs-CZ" dirty="0"/>
              <a:t> snaživost, spolupráce, vztahy s vrstevníky.</a:t>
            </a:r>
          </a:p>
          <a:p>
            <a:r>
              <a:rPr lang="cs-CZ" dirty="0"/>
              <a:t>Dítě napodobuje rodiče – klíčové období pro rozvoj empatie a péče.</a:t>
            </a:r>
          </a:p>
          <a:p>
            <a:r>
              <a:rPr lang="cs-CZ" dirty="0"/>
              <a:t>Porodní asistentky mohou vnímat, jak sourozenci reagují na narození nového dítěte – strach, žárlivost, zvědavost.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47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E9D57-F0C9-F651-B7A5-4EAEAC2E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Puberta a Adolescence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A98F1-C96D-E837-D0BF-868FE7EA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b="1" dirty="0"/>
              <a:t>hormonálních změn, hledání identity, vztahů a hodnot.</a:t>
            </a:r>
            <a:endParaRPr lang="cs-CZ" dirty="0"/>
          </a:p>
          <a:p>
            <a:r>
              <a:rPr lang="cs-CZ" dirty="0"/>
              <a:t>Vývoj sexuality, utváření odpovědnosti.</a:t>
            </a:r>
          </a:p>
          <a:p>
            <a:r>
              <a:rPr lang="cs-CZ" dirty="0"/>
              <a:t>Dospívající rodičky – často větší zranitelnost, potřebují respekt a vedení.</a:t>
            </a:r>
          </a:p>
          <a:p>
            <a:r>
              <a:rPr lang="cs-CZ" dirty="0"/>
              <a:t>Porodní asistentka má roli </a:t>
            </a:r>
            <a:r>
              <a:rPr lang="cs-CZ" b="1" dirty="0"/>
              <a:t>průvodkyně, nikoli soudce.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31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05053-13E6-2ABB-9BD7-5328A2A3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Vynořená</a:t>
            </a:r>
            <a:r>
              <a:rPr lang="en-US" dirty="0"/>
              <a:t> a </a:t>
            </a:r>
            <a:r>
              <a:rPr lang="en-US" dirty="0" err="1"/>
              <a:t>raná</a:t>
            </a:r>
            <a:r>
              <a:rPr lang="en-US" dirty="0"/>
              <a:t> </a:t>
            </a:r>
            <a:r>
              <a:rPr lang="en-US" dirty="0" err="1"/>
              <a:t>dospělost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cca</a:t>
            </a:r>
            <a:r>
              <a:rPr lang="en-US" dirty="0"/>
              <a:t> 18–30 let)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92055-7F92-EE8D-3DBF-B2BE90F0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Biologický vývoj</a:t>
            </a:r>
          </a:p>
          <a:p>
            <a:r>
              <a:rPr lang="cs-CZ" dirty="0"/>
              <a:t>Vrchol </a:t>
            </a:r>
            <a:r>
              <a:rPr lang="cs-CZ" b="1" dirty="0"/>
              <a:t>fyzické kondice a reprodukční zralosti.</a:t>
            </a:r>
            <a:endParaRPr lang="cs-CZ" dirty="0"/>
          </a:p>
          <a:p>
            <a:r>
              <a:rPr lang="cs-CZ" dirty="0"/>
              <a:t>Nejvyšší </a:t>
            </a:r>
            <a:r>
              <a:rPr lang="cs-CZ" b="1" dirty="0"/>
              <a:t>plodnost</a:t>
            </a:r>
            <a:r>
              <a:rPr lang="cs-CZ" dirty="0"/>
              <a:t> – optimální období pro těhotenství a porod.</a:t>
            </a:r>
          </a:p>
          <a:p>
            <a:r>
              <a:rPr lang="cs-CZ" dirty="0"/>
              <a:t>Dobrá regenerace organismu, vyšší pružnost tkání, menší rizika komplikací.</a:t>
            </a:r>
          </a:p>
          <a:p>
            <a:r>
              <a:rPr lang="cs-CZ" dirty="0"/>
              <a:t>Hormonální systém stabilní, imunita silná.</a:t>
            </a:r>
          </a:p>
          <a:p>
            <a:r>
              <a:rPr lang="cs-CZ" dirty="0"/>
              <a:t>Rizikem může být </a:t>
            </a:r>
            <a:r>
              <a:rPr lang="cs-CZ" b="1" dirty="0"/>
              <a:t>životní styl</a:t>
            </a:r>
            <a:r>
              <a:rPr lang="cs-CZ" dirty="0"/>
              <a:t> – kouření, alkohol, nedostatek spánku, nepravidelná výživa.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9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8C717-43F6-7A7E-B297-2C9D3D49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Vynořená</a:t>
            </a:r>
            <a:r>
              <a:rPr lang="en-US" dirty="0"/>
              <a:t> a </a:t>
            </a:r>
            <a:r>
              <a:rPr lang="en-US" dirty="0" err="1"/>
              <a:t>raná</a:t>
            </a:r>
            <a:r>
              <a:rPr lang="en-US" dirty="0"/>
              <a:t> </a:t>
            </a:r>
            <a:r>
              <a:rPr lang="en-US" dirty="0" err="1"/>
              <a:t>dospělost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cca</a:t>
            </a:r>
            <a:r>
              <a:rPr lang="en-US" dirty="0"/>
              <a:t> 18–30 let)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22505A-B5F5-F415-1692-8BB9BAA0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Psychosociální vývoj</a:t>
            </a:r>
          </a:p>
          <a:p>
            <a:r>
              <a:rPr lang="cs-CZ" b="1" dirty="0" err="1"/>
              <a:t>Erikson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i="1" dirty="0"/>
              <a:t>Intimita vs. izolace</a:t>
            </a:r>
            <a:r>
              <a:rPr lang="cs-CZ" dirty="0"/>
              <a:t> – potřeba vytvořit trvalý, důvěrný vztah – hranice mezi já a ty</a:t>
            </a:r>
          </a:p>
          <a:p>
            <a:r>
              <a:rPr lang="cs-CZ" dirty="0"/>
              <a:t>Formování identity dospělého, hledání profesního i partnerského zakotvení.</a:t>
            </a:r>
          </a:p>
          <a:p>
            <a:r>
              <a:rPr lang="cs-CZ" dirty="0"/>
              <a:t>Těhotenství často znamená </a:t>
            </a:r>
            <a:r>
              <a:rPr lang="cs-CZ" b="1" dirty="0"/>
              <a:t>přechod z role dcery do role matky</a:t>
            </a:r>
            <a:r>
              <a:rPr lang="cs-CZ" dirty="0"/>
              <a:t> – významná psychická změna.</a:t>
            </a:r>
          </a:p>
          <a:p>
            <a:r>
              <a:rPr lang="cs-CZ" dirty="0"/>
              <a:t>Zralost osobnosti ovlivňuje, jak žena prožívá těhotenství a adaptuje se na mateřství.</a:t>
            </a:r>
          </a:p>
          <a:p>
            <a:r>
              <a:rPr lang="cs-CZ" dirty="0"/>
              <a:t>V této fázi může být klíčová podpora partnera a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45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000"/>
              <a:t>Co zkoumá vývojová psychologie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cs-CZ" sz="1700"/>
              <a:t>Studium změn v chování, emocích, myšlení a vztazích během života.</a:t>
            </a:r>
          </a:p>
          <a:p>
            <a:r>
              <a:rPr lang="cs-CZ" sz="1700"/>
              <a:t>Vývoj je bio-psycho-sociální proces.</a:t>
            </a:r>
          </a:p>
          <a:p>
            <a:r>
              <a:rPr lang="cs-CZ" sz="1700"/>
              <a:t>Každé období má svá kritická vývojová okna.</a:t>
            </a:r>
          </a:p>
          <a:p>
            <a:r>
              <a:rPr lang="cs-CZ" sz="1700"/>
              <a:t>Rané zkušenosti ovlivňují celý další život.</a:t>
            </a:r>
          </a:p>
          <a:p>
            <a:pPr marL="0" indent="0">
              <a:buNone/>
            </a:pPr>
            <a:endParaRPr lang="cs-CZ" sz="170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regnant woman in a blue dress holding her belly">
            <a:extLst>
              <a:ext uri="{FF2B5EF4-FFF2-40B4-BE49-F238E27FC236}">
                <a16:creationId xmlns:a16="http://schemas.microsoft.com/office/drawing/2014/main" id="{0FF96BC2-8C8D-46F3-4FC4-5B10D9E3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r="26692" b="1"/>
          <a:stretch>
            <a:fillRect/>
          </a:stretch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C5CB8-57D3-AFA8-E52B-92997DE8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Vynořená</a:t>
            </a:r>
            <a:r>
              <a:rPr lang="en-US" dirty="0"/>
              <a:t> a </a:t>
            </a:r>
            <a:r>
              <a:rPr lang="en-US" dirty="0" err="1"/>
              <a:t>raná</a:t>
            </a:r>
            <a:r>
              <a:rPr lang="en-US" dirty="0"/>
              <a:t> </a:t>
            </a:r>
            <a:r>
              <a:rPr lang="en-US" dirty="0" err="1"/>
              <a:t>dospělost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cca</a:t>
            </a:r>
            <a:r>
              <a:rPr lang="en-US" dirty="0"/>
              <a:t> 18–30 let)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DF173-D5C3-787D-8F8F-CFB3BB2C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Pro porodní asistentku:</a:t>
            </a:r>
          </a:p>
          <a:p>
            <a:r>
              <a:rPr lang="cs-CZ" dirty="0"/>
              <a:t>U mladých prvorodiček často obavy, ale dobrá fyzická adaptace.</a:t>
            </a:r>
          </a:p>
          <a:p>
            <a:r>
              <a:rPr lang="cs-CZ" dirty="0"/>
              <a:t>Pomáhat posilovat </a:t>
            </a:r>
            <a:r>
              <a:rPr lang="cs-CZ" b="1" dirty="0"/>
              <a:t>sebedůvěru a kompetenci</a:t>
            </a:r>
            <a:r>
              <a:rPr lang="cs-CZ" dirty="0"/>
              <a:t> („zvládnu to, moje tělo ví, co má dělat“).</a:t>
            </a:r>
          </a:p>
          <a:p>
            <a:r>
              <a:rPr lang="cs-CZ" dirty="0"/>
              <a:t>Vnímat individuální přístup – některé ženy ještě řeší vlastní dozrávání, jiné jsou zralé a připravené.</a:t>
            </a:r>
          </a:p>
          <a:p>
            <a:r>
              <a:rPr lang="cs-CZ" dirty="0"/>
              <a:t>Důležité téma: </a:t>
            </a:r>
            <a:r>
              <a:rPr lang="cs-CZ" b="1" dirty="0"/>
              <a:t>vztahová stabilita a přijetí rodičovské role.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171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2D176-903A-3592-F8DB-5E309D29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dospělost (cca 30–45 let)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54D20-F49C-5F5B-883E-0467EF85A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Biologický vývoj</a:t>
            </a:r>
          </a:p>
          <a:p>
            <a:r>
              <a:rPr lang="cs-CZ" dirty="0"/>
              <a:t>Postupné </a:t>
            </a:r>
            <a:r>
              <a:rPr lang="cs-CZ" b="1" dirty="0"/>
              <a:t>zpomalování metabolismu a hormonálních funkcí</a:t>
            </a:r>
            <a:r>
              <a:rPr lang="cs-CZ" dirty="0"/>
              <a:t>, ale stále dobrá tělesná zdatnost.</a:t>
            </a:r>
          </a:p>
          <a:p>
            <a:r>
              <a:rPr lang="cs-CZ" b="1" dirty="0"/>
              <a:t>Plodnost klesá po 30. roce, výrazněji po 35. roce</a:t>
            </a:r>
            <a:r>
              <a:rPr lang="cs-CZ" dirty="0"/>
              <a:t>, vyšší riziko komplikací (preeklampsie, diabetes, genetické vady).</a:t>
            </a:r>
          </a:p>
          <a:p>
            <a:r>
              <a:rPr lang="cs-CZ" dirty="0"/>
              <a:t>Těhotenství bývá více sledované, často vědomě plánované.</a:t>
            </a:r>
          </a:p>
          <a:p>
            <a:r>
              <a:rPr lang="cs-CZ" dirty="0"/>
              <a:t>Fyziologicky náročnější adaptace – únava, delší rekonvalescence po porodu.</a:t>
            </a:r>
          </a:p>
          <a:p>
            <a:r>
              <a:rPr lang="cs-CZ" dirty="0"/>
              <a:t>Přesto bývá psychická zralost výhodou – žena ví, co chce, zvládá stres lépe.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4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1ADD2-16CA-CAF9-0420-E8807209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dospělost (cca 30–45 let)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D459E-5AE8-2A1F-4440-349F097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Psychosociální vývoj</a:t>
            </a:r>
          </a:p>
          <a:p>
            <a:r>
              <a:rPr lang="cs-CZ" b="1" dirty="0" err="1"/>
              <a:t>Erikson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i="1" dirty="0" err="1"/>
              <a:t>Generativita</a:t>
            </a:r>
            <a:r>
              <a:rPr lang="cs-CZ" i="1" dirty="0"/>
              <a:t> vs. stagnace</a:t>
            </a:r>
            <a:r>
              <a:rPr lang="cs-CZ" dirty="0"/>
              <a:t> – potřeba pečovat o druhé, předávat zkušenost, být užitečná.</a:t>
            </a:r>
          </a:p>
          <a:p>
            <a:r>
              <a:rPr lang="cs-CZ" dirty="0"/>
              <a:t>Těhotenství a mateřství zde bývá součástí širší životní identity – žena kombinuje roli matky, partnerky, pracovnice.</a:t>
            </a:r>
          </a:p>
          <a:p>
            <a:r>
              <a:rPr lang="cs-CZ" dirty="0"/>
              <a:t>Často větší </a:t>
            </a:r>
            <a:r>
              <a:rPr lang="cs-CZ" b="1" dirty="0"/>
              <a:t>tlak na výkon a dokonalost</a:t>
            </a:r>
            <a:r>
              <a:rPr lang="cs-CZ" dirty="0"/>
              <a:t>, riziko vyčerpání.</a:t>
            </a:r>
          </a:p>
          <a:p>
            <a:r>
              <a:rPr lang="cs-CZ" dirty="0"/>
              <a:t>U žen, které dlouho čekaly na dítě, se může objevit </a:t>
            </a:r>
            <a:r>
              <a:rPr lang="cs-CZ" b="1" dirty="0"/>
              <a:t>silná citová investice</a:t>
            </a:r>
            <a:r>
              <a:rPr lang="cs-CZ" dirty="0"/>
              <a:t> i přehnaná úzkost o dítě.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82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6FAB5-2C61-3C46-BDFA-CB4FEC0F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17D48-F1B0-9B5E-564C-C757DD672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Pro porodní asistentku:</a:t>
            </a:r>
          </a:p>
          <a:p>
            <a:r>
              <a:rPr lang="cs-CZ" dirty="0"/>
              <a:t>Klíčová je </a:t>
            </a:r>
            <a:r>
              <a:rPr lang="cs-CZ" b="1" dirty="0"/>
              <a:t>respektující komunikace</a:t>
            </a:r>
            <a:r>
              <a:rPr lang="cs-CZ" dirty="0"/>
              <a:t> – tyto ženy bývají informované, samostatné, chtějí rozhodovat.</a:t>
            </a:r>
          </a:p>
          <a:p>
            <a:r>
              <a:rPr lang="cs-CZ" dirty="0"/>
              <a:t>Pomoci s </a:t>
            </a:r>
            <a:r>
              <a:rPr lang="cs-CZ" b="1" dirty="0"/>
              <a:t>realistickým očekáváním</a:t>
            </a:r>
            <a:r>
              <a:rPr lang="cs-CZ" dirty="0"/>
              <a:t> – přijmout, že ne vše lze mít pod kontrolou.</a:t>
            </a:r>
          </a:p>
          <a:p>
            <a:r>
              <a:rPr lang="cs-CZ" dirty="0"/>
              <a:t>Vnímat téma </a:t>
            </a:r>
            <a:r>
              <a:rPr lang="cs-CZ" b="1" dirty="0"/>
              <a:t>rovnováhy mezi mateřstvím a profesní rolí.</a:t>
            </a:r>
            <a:endParaRPr lang="cs-CZ" dirty="0"/>
          </a:p>
          <a:p>
            <a:r>
              <a:rPr lang="cs-CZ" dirty="0"/>
              <a:t>Podpořit i partnera – u starších párů často sdílené obavy o zdraví a zvládnutí nové etapy.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94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D6C26-5085-E76B-568C-0FFA1CEB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E2B2227-976E-4B7E-ED38-B3FA7BDF1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48155"/>
              </p:ext>
            </p:extLst>
          </p:nvPr>
        </p:nvGraphicFramePr>
        <p:xfrm>
          <a:off x="457200" y="1622901"/>
          <a:ext cx="8229600" cy="44805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8600094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29848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2283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Aspekt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Vynořená (mladá) dospělost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Střední dospělost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13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Biologická zralost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Vrchol plodnosti, rychlá regenerace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Mírný pokles plodnosti, větší únava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53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Psychická zralost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Formování identity, hledání vztahu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Stabilita, generativita, péče o druhé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8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Těhotenství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Často první, přirozené, méně plánované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Spíše plánované, vědomé rozhodnutí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19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Rizika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Nezralost, finanční či vztahová nejistota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Věk matky, vyšší riziko komplikací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Potřeba podpory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Posílení jistoty a kompetence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Uklidnění, respekt, informovanost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5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/>
                        <a:t>Role porodní asistentky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/>
                        <a:t>Učit, podporovat, být průvodcem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Respektovat zkušenost, poskytnout klid a důvěru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15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7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Nadpis 1"/>
          <p:cNvSpPr>
            <a:spLocks noGrp="1"/>
          </p:cNvSpPr>
          <p:nvPr>
            <p:ph type="title"/>
          </p:nvPr>
        </p:nvSpPr>
        <p:spPr>
          <a:xfrm>
            <a:off x="1298089" y="0"/>
            <a:ext cx="6348413" cy="1320800"/>
          </a:xfrm>
        </p:spPr>
        <p:txBody>
          <a:bodyPr/>
          <a:lstStyle/>
          <a:p>
            <a:r>
              <a:rPr lang="cs-CZ" dirty="0"/>
              <a:t>Typologie rodičky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657600" cy="4929336"/>
          </a:xfr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marL="82296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800" dirty="0">
                <a:solidFill>
                  <a:srgbClr val="FF6600"/>
                </a:solidFill>
              </a:rPr>
              <a:t>Typologie současné rodičky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Žena 30 – 34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Minimálně SŠ vzdělaná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Větší město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Často svobodná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Těhotenství je plánované a chtěné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83968" y="2221260"/>
            <a:ext cx="3606552" cy="3744416"/>
          </a:xfrm>
          <a:solidFill>
            <a:schemeClr val="tx1">
              <a:lumMod val="75000"/>
            </a:schemeClr>
          </a:solidFill>
        </p:spPr>
        <p:txBody>
          <a:bodyPr rtlCol="0"/>
          <a:lstStyle/>
          <a:p>
            <a:pPr marL="82296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Typologie rodičky </a:t>
            </a:r>
          </a:p>
          <a:p>
            <a:pPr marL="82296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60. - 90. léta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Žena 20 – 24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Vyučená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Vdaná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40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Těhotenství je neplánované, často nechtěné</a:t>
            </a:r>
            <a:endParaRPr lang="cs-CZ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Osobnost současné rodičky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Zralá žena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Samostatná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Nezávislá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Informovaná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životní zkušenosti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Asertivní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Zvyklá o sobě rozhodovat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Mít vše pod kontrolou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Ví, co chce a jde si za tím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frustraci spíše reaguje útokem, než útěkem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6" name="Rectangle 186375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78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80" name="Rectangle 186379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69" name="Nadpis 1"/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/>
              <a:t>2 typy žen – dvojí přístup k těhotenství a mateřství</a:t>
            </a:r>
          </a:p>
        </p:txBody>
      </p:sp>
      <p:sp>
        <p:nvSpPr>
          <p:cNvPr id="186370" name="Zástupný symbol pro obsah 3"/>
          <p:cNvSpPr>
            <a:spLocks noGrp="1"/>
          </p:cNvSpPr>
          <p:nvPr>
            <p:ph sz="half" idx="1"/>
          </p:nvPr>
        </p:nvSpPr>
        <p:spPr>
          <a:xfrm>
            <a:off x="1089492" y="2701427"/>
            <a:ext cx="3362493" cy="2699968"/>
          </a:xfrm>
        </p:spPr>
        <p:txBody>
          <a:bodyPr>
            <a:normAutofit/>
          </a:bodyPr>
          <a:lstStyle/>
          <a:p>
            <a:r>
              <a:rPr lang="cs-CZ" sz="1700"/>
              <a:t>Výkonově orientovaná</a:t>
            </a:r>
          </a:p>
          <a:p>
            <a:pPr lvl="1"/>
            <a:r>
              <a:rPr lang="cs-CZ" sz="1700"/>
              <a:t>Logická</a:t>
            </a:r>
          </a:p>
          <a:p>
            <a:pPr lvl="1"/>
            <a:r>
              <a:rPr lang="cs-CZ" sz="1700"/>
              <a:t>Potřeba podat výkon</a:t>
            </a:r>
          </a:p>
          <a:p>
            <a:pPr lvl="1"/>
            <a:r>
              <a:rPr lang="cs-CZ" sz="1700"/>
              <a:t>Neselhat</a:t>
            </a:r>
          </a:p>
          <a:p>
            <a:pPr lvl="1"/>
            <a:r>
              <a:rPr lang="cs-CZ" sz="1700"/>
              <a:t>Strach z bolesti a emocionálních projevů</a:t>
            </a:r>
          </a:p>
          <a:p>
            <a:pPr lvl="1"/>
            <a:r>
              <a:rPr lang="cs-CZ" sz="1700"/>
              <a:t>Strategie zvládání stresu zaměřená na racionální řešení</a:t>
            </a:r>
          </a:p>
        </p:txBody>
      </p:sp>
      <p:sp>
        <p:nvSpPr>
          <p:cNvPr id="186371" name="Zástupný symbol pro obsah 4"/>
          <p:cNvSpPr>
            <a:spLocks noGrp="1"/>
          </p:cNvSpPr>
          <p:nvPr>
            <p:ph sz="half" idx="2"/>
          </p:nvPr>
        </p:nvSpPr>
        <p:spPr>
          <a:xfrm>
            <a:off x="4692015" y="2701427"/>
            <a:ext cx="3415875" cy="2699968"/>
          </a:xfrm>
        </p:spPr>
        <p:txBody>
          <a:bodyPr>
            <a:normAutofit/>
          </a:bodyPr>
          <a:lstStyle/>
          <a:p>
            <a:r>
              <a:rPr lang="cs-CZ" sz="1600"/>
              <a:t>Emocionálně orientovaná</a:t>
            </a:r>
          </a:p>
          <a:p>
            <a:pPr lvl="1"/>
            <a:r>
              <a:rPr lang="cs-CZ" sz="1600"/>
              <a:t>Citlivá, zranitelná, empatická</a:t>
            </a:r>
          </a:p>
          <a:p>
            <a:pPr lvl="1"/>
            <a:r>
              <a:rPr lang="cs-CZ" sz="1600"/>
              <a:t>Důvěra ve vlastní instinkt a intuici</a:t>
            </a:r>
          </a:p>
          <a:p>
            <a:pPr lvl="1"/>
            <a:r>
              <a:rPr lang="cs-CZ" sz="1600"/>
              <a:t>Intenzivně prožívá těhotenství i mateřství</a:t>
            </a:r>
          </a:p>
          <a:p>
            <a:pPr lvl="1"/>
            <a:r>
              <a:rPr lang="cs-CZ" sz="1600"/>
              <a:t>Pocit výlučnosti a jedinečnosti</a:t>
            </a:r>
          </a:p>
          <a:p>
            <a:pPr lvl="1"/>
            <a:r>
              <a:rPr lang="cs-CZ" sz="1600"/>
              <a:t>Emotivní strategie zvládání stresu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200"/>
              <a:t>Emocionálně orientovaná matka</a:t>
            </a:r>
            <a:br>
              <a:rPr lang="cs-CZ" sz="4200"/>
            </a:br>
            <a:r>
              <a:rPr lang="cs-CZ" sz="4200"/>
              <a:t>a těhotenství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cs-CZ" sz="180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Intenzivně prožívání těhotenství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Těhotenství vnímá jako tvůrčí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Všechny strasti těhotenství přijímá jako potvrzení své mateřské role.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Naslouchá řeči svého dítěte, snaží se jí porozumět,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Nerada se loučí z těhotenstvím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Porod očekává jako jedinečnou a silnou událost,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Věří ve své tělo a v aktivní spolupráci při přirozeném porodu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/>
              <a:t>Usiluje o to, aby mohla své dítě kojit co nejdříve, pokud možno již na porodním sále.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423" name="Rectangle 18842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425" name="Group 1884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8426" name="Rectangle 1884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27" name="Rectangle 1884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28" name="Rectangle 1884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430" name="Rectangle 1884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200"/>
              <a:t>Emocionálně orientovaná matka</a:t>
            </a:r>
            <a:br>
              <a:rPr lang="cs-CZ" sz="4200"/>
            </a:br>
            <a:r>
              <a:rPr lang="cs-CZ" sz="4200"/>
              <a:t>a mateřství</a:t>
            </a:r>
          </a:p>
        </p:txBody>
      </p:sp>
      <p:sp>
        <p:nvSpPr>
          <p:cNvPr id="188418" name="Zástupný symbol pro obsah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100"/>
              <a:t>Dítě je středobodem jejího světa, jejím pokračováním,</a:t>
            </a:r>
          </a:p>
          <a:p>
            <a:pPr>
              <a:lnSpc>
                <a:spcPct val="90000"/>
              </a:lnSpc>
            </a:pPr>
            <a:r>
              <a:rPr lang="cs-CZ" sz="2100"/>
              <a:t>Jedině ona má zvláštní schopnost být s dítětem v opravdovém kontaktu</a:t>
            </a:r>
          </a:p>
          <a:p>
            <a:pPr>
              <a:lnSpc>
                <a:spcPct val="90000"/>
              </a:lnSpc>
            </a:pPr>
            <a:r>
              <a:rPr lang="cs-CZ" sz="2100"/>
              <a:t>Je přesvědčena o nutnosti výlučné a stálé mateřské péče </a:t>
            </a:r>
          </a:p>
          <a:p>
            <a:pPr>
              <a:lnSpc>
                <a:spcPct val="90000"/>
              </a:lnSpc>
            </a:pPr>
            <a:r>
              <a:rPr lang="cs-CZ" sz="2100"/>
              <a:t>Musí zabezpečovat přání dítěte skrze spontánní porozumění a vhled do jeho potřeb.</a:t>
            </a:r>
          </a:p>
          <a:p>
            <a:pPr>
              <a:lnSpc>
                <a:spcPct val="90000"/>
              </a:lnSpc>
            </a:pPr>
            <a:r>
              <a:rPr lang="cs-CZ" sz="2100"/>
              <a:t>Ona sama je prostředníkem mezi dítětem a ostatními lidmi a také ona sama jej chrání před přívalem nežádoucích podnětů. </a:t>
            </a:r>
          </a:p>
          <a:p>
            <a:pPr>
              <a:lnSpc>
                <a:spcPct val="90000"/>
              </a:lnSpc>
            </a:pPr>
            <a:r>
              <a:rPr lang="cs-CZ" sz="2100"/>
              <a:t>Dítě ví vše nejlépe</a:t>
            </a:r>
          </a:p>
          <a:p>
            <a:pPr>
              <a:lnSpc>
                <a:spcPct val="90000"/>
              </a:lnSpc>
            </a:pPr>
            <a:endParaRPr lang="cs-CZ" sz="2100"/>
          </a:p>
        </p:txBody>
      </p:sp>
      <p:cxnSp>
        <p:nvCxnSpPr>
          <p:cNvPr id="188432" name="Straight Connector 1884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Přehled vývojových období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Prenatální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Novorozenecké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Kojenecké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Batolecí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Předškolní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Školní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Puberta, Adolescence, Vynořená dospělost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Dospělost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• Stáří</a:t>
            </a:r>
          </a:p>
          <a:p>
            <a:pPr>
              <a:lnSpc>
                <a:spcPct val="90000"/>
              </a:lnSpc>
            </a:pPr>
            <a:endParaRPr lang="cs-CZ" sz="2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9447" name="Rectangle 18944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449" name="Group 18944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9450" name="Rectangle 18944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51" name="Rectangle 18945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52" name="Rectangle 18945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454" name="Rectangle 18945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441" name="Nadpis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Výkonově orientovaná matka a těhotenství</a:t>
            </a:r>
          </a:p>
        </p:txBody>
      </p:sp>
      <p:sp>
        <p:nvSpPr>
          <p:cNvPr id="189442" name="Zástupný symbol pro obsah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Těhotenství je pro ni prostředkem k opatření si dítěte. </a:t>
            </a:r>
          </a:p>
          <a:p>
            <a:pPr>
              <a:lnSpc>
                <a:spcPct val="90000"/>
              </a:lnSpc>
            </a:pPr>
            <a:r>
              <a:rPr lang="cs-CZ" sz="1800"/>
              <a:t>Je resistentní vůči emoční dysbalanci, nebo </a:t>
            </a:r>
          </a:p>
          <a:p>
            <a:pPr>
              <a:lnSpc>
                <a:spcPct val="90000"/>
              </a:lnSpc>
            </a:pPr>
            <a:r>
              <a:rPr lang="cs-CZ" sz="1800"/>
              <a:t>Pokračuje ve své profesní činnosti tak dlouho, jak je to jen možné. </a:t>
            </a:r>
          </a:p>
          <a:p>
            <a:pPr>
              <a:lnSpc>
                <a:spcPct val="90000"/>
              </a:lnSpc>
            </a:pPr>
            <a:r>
              <a:rPr lang="cs-CZ" sz="1800"/>
              <a:t>Snaží se zachovat si svůj styl oblékání tak dlouho, jak je to jen možné</a:t>
            </a:r>
          </a:p>
          <a:p>
            <a:pPr>
              <a:lnSpc>
                <a:spcPct val="90000"/>
              </a:lnSpc>
            </a:pPr>
            <a:r>
              <a:rPr lang="cs-CZ" sz="1800"/>
              <a:t>Počátek pohybů vnímá jako cizí sílu, kterou nemá pod svojí kontrolou</a:t>
            </a:r>
          </a:p>
          <a:p>
            <a:pPr>
              <a:lnSpc>
                <a:spcPct val="90000"/>
              </a:lnSpc>
            </a:pPr>
            <a:r>
              <a:rPr lang="cs-CZ" sz="1800"/>
              <a:t>Nesnaží se navázat se svým dítětem kontakt </a:t>
            </a:r>
          </a:p>
          <a:p>
            <a:pPr>
              <a:lnSpc>
                <a:spcPct val="90000"/>
              </a:lnSpc>
            </a:pPr>
            <a:r>
              <a:rPr lang="cs-CZ" sz="1800"/>
              <a:t>Během těhotenství se vyzbrojí potřebnými vědomostmi o dítěti i péči o něj, a o porodu</a:t>
            </a:r>
          </a:p>
          <a:p>
            <a:pPr>
              <a:lnSpc>
                <a:spcPct val="90000"/>
              </a:lnSpc>
            </a:pPr>
            <a:r>
              <a:rPr lang="cs-CZ" sz="1800"/>
              <a:t>Těhotenství je pro ni únavnou cestou, jejímž cílem je vyprodukovat dítě.</a:t>
            </a:r>
          </a:p>
          <a:p>
            <a:pPr>
              <a:lnSpc>
                <a:spcPct val="90000"/>
              </a:lnSpc>
            </a:pPr>
            <a:r>
              <a:rPr lang="cs-CZ" sz="1800"/>
              <a:t>Porod vnímá jako bolestivý a pokořující zážitek. </a:t>
            </a:r>
          </a:p>
        </p:txBody>
      </p:sp>
      <p:cxnSp>
        <p:nvCxnSpPr>
          <p:cNvPr id="189456" name="Straight Connector 18945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471" name="Rectangle 19047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473" name="Group 1904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0474" name="Rectangle 1904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75" name="Rectangle 1904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76" name="Rectangle 1904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478" name="Rectangle 1904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65" name="Nadpis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Výkonově orientovaná matka a mateřství</a:t>
            </a:r>
          </a:p>
        </p:txBody>
      </p:sp>
      <p:sp>
        <p:nvSpPr>
          <p:cNvPr id="190466" name="Zástupný symbol pro obsah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cs-CZ" sz="2100"/>
              <a:t>Po příchodu z porodnice si vytváří řád, aby mohla co nejlépe pečovat o dítě </a:t>
            </a:r>
          </a:p>
          <a:p>
            <a:r>
              <a:rPr lang="cs-CZ" sz="2100"/>
              <a:t>Péči vnímá jako úkol, kterého se musí zhostit co nejlépe</a:t>
            </a:r>
          </a:p>
          <a:p>
            <a:r>
              <a:rPr lang="cs-CZ" sz="2100"/>
              <a:t>Dodržuje přesná pravidla</a:t>
            </a:r>
          </a:p>
          <a:p>
            <a:r>
              <a:rPr lang="cs-CZ" sz="2100"/>
              <a:t>Stálý tlak mateřských povinností ohrožuje její osobní identitu </a:t>
            </a:r>
          </a:p>
          <a:p>
            <a:r>
              <a:rPr lang="cs-CZ" sz="2100"/>
              <a:t>Nevnímá mateřství jako něco úžasného a snaží se brzy vrátit zpět do práce</a:t>
            </a:r>
          </a:p>
          <a:p>
            <a:r>
              <a:rPr lang="cs-CZ" sz="2100"/>
              <a:t>Matka ví vše nejlépe</a:t>
            </a:r>
          </a:p>
        </p:txBody>
      </p:sp>
      <p:cxnSp>
        <p:nvCxnSpPr>
          <p:cNvPr id="190480" name="Straight Connector 1904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85F9E-32BE-C58F-3373-4D3E93A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Pozdní dospělost (45–65 let)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4E5D1-4171-235C-032D-EDD9B9AE3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Biologické / gynekologické změny</a:t>
            </a:r>
          </a:p>
          <a:p>
            <a:r>
              <a:rPr lang="cs-CZ" b="1" dirty="0"/>
              <a:t>Menopauza (kolem 50 let):</a:t>
            </a:r>
            <a:r>
              <a:rPr lang="cs-CZ" dirty="0"/>
              <a:t> útlum činnosti vaječníků, pokles estrogenu.</a:t>
            </a:r>
          </a:p>
          <a:p>
            <a:r>
              <a:rPr lang="cs-CZ" b="1" dirty="0"/>
              <a:t>Somatické projevy:</a:t>
            </a:r>
            <a:r>
              <a:rPr lang="cs-CZ" dirty="0"/>
              <a:t> návaly horka, poruchy spánku, podrážděnost, suchost sliznic, změny kůže a kostí.</a:t>
            </a:r>
          </a:p>
          <a:p>
            <a:r>
              <a:rPr lang="cs-CZ" b="1" dirty="0"/>
              <a:t>Změny reprodukčního systému:</a:t>
            </a:r>
            <a:r>
              <a:rPr lang="cs-CZ" dirty="0"/>
              <a:t> zánik plodnosti, možné gynekologické potíže (myomy, inkontinence).</a:t>
            </a:r>
          </a:p>
          <a:p>
            <a:r>
              <a:rPr lang="cs-CZ" b="1" dirty="0"/>
              <a:t>Zvýšené riziko osteoporózy, kardiovaskulárních onemocnění.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455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602FC-584D-2459-2C51-99B77C95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Pozdní dospělost (45–65 let)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47AEB-FD74-7EBD-4019-CC4496561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281"/>
            <a:ext cx="7865807" cy="49026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Psychosociální vývoj</a:t>
            </a:r>
          </a:p>
          <a:p>
            <a:r>
              <a:rPr lang="cs-CZ" b="1" dirty="0" err="1"/>
              <a:t>Sebehodnota</a:t>
            </a:r>
            <a:r>
              <a:rPr lang="cs-CZ" b="1" dirty="0"/>
              <a:t> a tělesný obraz</a:t>
            </a:r>
            <a:r>
              <a:rPr lang="cs-CZ" dirty="0"/>
              <a:t> – přijímání změn vzhledu i sexuality.</a:t>
            </a:r>
          </a:p>
          <a:p>
            <a:r>
              <a:rPr lang="cs-CZ" dirty="0"/>
              <a:t>Může se objevit </a:t>
            </a:r>
            <a:r>
              <a:rPr lang="cs-CZ" b="1" dirty="0"/>
              <a:t>„syndrom prázdného hnízda“</a:t>
            </a:r>
            <a:r>
              <a:rPr lang="cs-CZ" dirty="0"/>
              <a:t>, přehodnocení rolí (matka, partnerka, žena).</a:t>
            </a:r>
          </a:p>
          <a:p>
            <a:r>
              <a:rPr lang="cs-CZ" dirty="0"/>
              <a:t>Vztah k sexualitě – kvalitní partnerský vztah pomáhá zachovat pohodu.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Pro porodní asistentku / zdravotní péči:</a:t>
            </a:r>
          </a:p>
          <a:p>
            <a:r>
              <a:rPr lang="cs-CZ" dirty="0"/>
              <a:t>Umět </a:t>
            </a:r>
            <a:r>
              <a:rPr lang="cs-CZ" b="1" dirty="0"/>
              <a:t>otevřeně a citlivě mluvit o menopauze, sexualitě, tělesných změnách.</a:t>
            </a:r>
            <a:endParaRPr lang="cs-CZ" dirty="0"/>
          </a:p>
          <a:p>
            <a:r>
              <a:rPr lang="cs-CZ" dirty="0"/>
              <a:t>Edukovat o prevenci gynekologických onemocnění.</a:t>
            </a:r>
          </a:p>
          <a:p>
            <a:r>
              <a:rPr lang="cs-CZ" dirty="0"/>
              <a:t>Vnímat, že i ženy v tomto věku potřebují </a:t>
            </a:r>
            <a:r>
              <a:rPr lang="cs-CZ" b="1" dirty="0"/>
              <a:t>respekt a důstojnost v péči.</a:t>
            </a:r>
            <a:endParaRPr lang="cs-CZ" dirty="0"/>
          </a:p>
          <a:p>
            <a:r>
              <a:rPr lang="cs-CZ" dirty="0"/>
              <a:t>Podpora přijetí ženského těla v nové etapě života.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69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14DFE-AFFE-FC2F-D925-2C306B71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Stáří (65+ let)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2844D9-F76C-7B15-D9A5-BCDC0DD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2776"/>
            <a:ext cx="8534401" cy="49191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Biologické / gynekologické aspekty</a:t>
            </a:r>
          </a:p>
          <a:p>
            <a:r>
              <a:rPr lang="cs-CZ" b="1" dirty="0"/>
              <a:t>Pokračující hormonální útlum</a:t>
            </a:r>
            <a:r>
              <a:rPr lang="cs-CZ" dirty="0"/>
              <a:t>, snížené prokrvení pánve, změny tkání.</a:t>
            </a:r>
          </a:p>
          <a:p>
            <a:r>
              <a:rPr lang="cs-CZ" b="1" dirty="0"/>
              <a:t>Vaginální atrofie, suchost, zvýšené riziko infekcí.</a:t>
            </a:r>
            <a:endParaRPr lang="cs-CZ" dirty="0"/>
          </a:p>
          <a:p>
            <a:r>
              <a:rPr lang="cs-CZ" dirty="0"/>
              <a:t>Méně často, ale stále přítomná </a:t>
            </a:r>
            <a:r>
              <a:rPr lang="cs-CZ" b="1" dirty="0"/>
              <a:t>sexualita a potřeba blízkosti.</a:t>
            </a:r>
            <a:endParaRPr lang="cs-CZ" dirty="0"/>
          </a:p>
          <a:p>
            <a:r>
              <a:rPr lang="cs-CZ" dirty="0"/>
              <a:t>Zvýšená potřeba preventivních prohlídek, sledování nádorových onemocnění.</a:t>
            </a:r>
          </a:p>
          <a:p>
            <a:r>
              <a:rPr lang="cs-CZ" dirty="0"/>
              <a:t>Možná inkontinence, pokles pánevního dna.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45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886BC-AA5B-2A52-7174-96565A18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6348413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Stáří (65+ let)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29FFD-D4DE-CA50-8C28-A2D9FFC6A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017695" cy="51384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Psychosociální vývoj</a:t>
            </a:r>
          </a:p>
          <a:p>
            <a:r>
              <a:rPr lang="cs-CZ" dirty="0"/>
              <a:t>Potřeba </a:t>
            </a:r>
            <a:r>
              <a:rPr lang="cs-CZ" b="1" dirty="0"/>
              <a:t>úcty, bezpečí a kontinuity vztahů.</a:t>
            </a:r>
            <a:endParaRPr lang="cs-CZ" dirty="0"/>
          </a:p>
          <a:p>
            <a:r>
              <a:rPr lang="cs-CZ" dirty="0"/>
              <a:t>Časté ztráty (partner, role, zdraví) → riziko osamělosti a deprese.</a:t>
            </a:r>
          </a:p>
          <a:p>
            <a:r>
              <a:rPr lang="cs-CZ" dirty="0"/>
              <a:t>Sexualita v seniorském věku může přetrvávat, ale bývá tabuizována.</a:t>
            </a:r>
          </a:p>
          <a:p>
            <a:r>
              <a:rPr lang="cs-CZ" dirty="0"/>
              <a:t>U žen, které byly celý život pečovatelkami, se mění role – potřebují samy péči a </a:t>
            </a:r>
            <a:r>
              <a:rPr lang="cs-CZ"/>
              <a:t>respekt.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 porodní asistentku / zdravotní tým:</a:t>
            </a:r>
          </a:p>
          <a:p>
            <a:r>
              <a:rPr lang="cs-CZ" dirty="0"/>
              <a:t>Citlivý přístup – zachovat </a:t>
            </a:r>
            <a:r>
              <a:rPr lang="cs-CZ" b="1" dirty="0"/>
              <a:t>intimitu, důstojnost a možnost mluvit o těle.</a:t>
            </a:r>
            <a:endParaRPr lang="cs-CZ" dirty="0"/>
          </a:p>
          <a:p>
            <a:r>
              <a:rPr lang="cs-CZ" dirty="0"/>
              <a:t>Pomáhat ženám přijmout změny těla bez studu.</a:t>
            </a:r>
          </a:p>
          <a:p>
            <a:r>
              <a:rPr lang="cs-CZ" dirty="0"/>
              <a:t>Podporovat komunikaci mezi generacemi (např. matka–dcera–vnučka).</a:t>
            </a:r>
          </a:p>
          <a:p>
            <a:r>
              <a:rPr lang="cs-CZ" dirty="0"/>
              <a:t>Udržovat vědomí, že </a:t>
            </a:r>
            <a:r>
              <a:rPr lang="cs-CZ" b="1" dirty="0"/>
              <a:t>ženskost není vázaná jen na plodnost.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360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C0020A-12E6-5363-4A92-E684B063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/>
              <a:t>Shrnutí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E59BB54-6B35-1733-BCC4-BFE63721A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26801"/>
              </p:ext>
            </p:extLst>
          </p:nvPr>
        </p:nvGraphicFramePr>
        <p:xfrm>
          <a:off x="628650" y="1986309"/>
          <a:ext cx="7884410" cy="41685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419909">
                  <a:extLst>
                    <a:ext uri="{9D8B030D-6E8A-4147-A177-3AD203B41FA5}">
                      <a16:colId xmlns:a16="http://schemas.microsoft.com/office/drawing/2014/main" val="3938998731"/>
                    </a:ext>
                  </a:extLst>
                </a:gridCol>
                <a:gridCol w="2693870">
                  <a:extLst>
                    <a:ext uri="{9D8B030D-6E8A-4147-A177-3AD203B41FA5}">
                      <a16:colId xmlns:a16="http://schemas.microsoft.com/office/drawing/2014/main" val="1778137573"/>
                    </a:ext>
                  </a:extLst>
                </a:gridCol>
                <a:gridCol w="2770631">
                  <a:extLst>
                    <a:ext uri="{9D8B030D-6E8A-4147-A177-3AD203B41FA5}">
                      <a16:colId xmlns:a16="http://schemas.microsoft.com/office/drawing/2014/main" val="3156862267"/>
                    </a:ext>
                  </a:extLst>
                </a:gridCol>
              </a:tblGrid>
              <a:tr h="568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 b="1">
                          <a:solidFill>
                            <a:srgbClr val="002060"/>
                          </a:solidFill>
                        </a:rPr>
                        <a:t>Období života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 b="1">
                          <a:solidFill>
                            <a:srgbClr val="002060"/>
                          </a:solidFill>
                        </a:rPr>
                        <a:t>Klíčové rysy vývoje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 b="1">
                          <a:solidFill>
                            <a:srgbClr val="002060"/>
                          </a:solidFill>
                        </a:rPr>
                        <a:t>Význam pro porodní asistentku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2088679991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Prenatální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Vývoj CNS, smyslů, emoční vliv matky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Podpora klidu, vztahu matka–plod, prevence stresu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853624704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Novorozenecké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Adaptace, bonding, první vztah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Kontakt kůže na kůži, respekt k rytmu dítěte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459711187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Kojenecké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Důvěra, základy vazby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Podpora mateřské jistoty, vysvětlení potřeb dítěte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2831733902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Batolecí a předškolní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Autonomie, hra, iniciativa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Citlivá komunikace s rodiči o vývoji dítěte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1729319600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Školní a dospívání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Rozvoj identity, vztahů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Respekt k mladým rodičkám, vedení bez hodnocení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21233361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Raná dospělost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Vrchol plodnosti, intimita, hledání rovnováhy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Posílení sebedůvěry, průvodce přechodem do mateřství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742383881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Střední dospělost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Generativita, zralost, péče o druhé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Respekt, informovanost, podpora rovnováhy a klidu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3146228403"/>
                  </a:ext>
                </a:extLst>
              </a:tr>
              <a:tr h="45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b="1"/>
                        <a:t>Stáří</a:t>
                      </a:r>
                      <a:endParaRPr lang="cs-CZ" sz="1200"/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/>
                        <a:t>Bilance, přenos zkušeností</a:t>
                      </a:r>
                    </a:p>
                  </a:txBody>
                  <a:tcPr marL="60816" marR="60816" marT="30408" marB="304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200" dirty="0"/>
                        <a:t>Vnímání mezigeneračního kontextu mateřství</a:t>
                      </a:r>
                    </a:p>
                  </a:txBody>
                  <a:tcPr marL="60816" marR="60816" marT="30408" marB="30408" anchor="ctr"/>
                </a:tc>
                <a:extLst>
                  <a:ext uri="{0D108BD9-81ED-4DB2-BD59-A6C34878D82A}">
                    <a16:rowId xmlns:a16="http://schemas.microsoft.com/office/drawing/2014/main" val="304542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3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Prenatální období – fáze vývoje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Zárodečné</a:t>
            </a:r>
            <a:r>
              <a:rPr dirty="0"/>
              <a:t> (0–2 </a:t>
            </a:r>
            <a:r>
              <a:rPr dirty="0" err="1"/>
              <a:t>týdny</a:t>
            </a:r>
            <a:r>
              <a:rPr dirty="0"/>
              <a:t>): </a:t>
            </a:r>
            <a:r>
              <a:rPr dirty="0" err="1"/>
              <a:t>oplození</a:t>
            </a:r>
            <a:r>
              <a:rPr dirty="0"/>
              <a:t>, </a:t>
            </a:r>
            <a:r>
              <a:rPr dirty="0" err="1"/>
              <a:t>uhnízdění</a:t>
            </a:r>
            <a:r>
              <a:rPr dirty="0"/>
              <a:t>.</a:t>
            </a:r>
          </a:p>
          <a:p>
            <a:r>
              <a:rPr dirty="0" err="1"/>
              <a:t>Embryonální</a:t>
            </a:r>
            <a:r>
              <a:rPr dirty="0"/>
              <a:t> (3.–8. </a:t>
            </a:r>
            <a:r>
              <a:rPr dirty="0" err="1"/>
              <a:t>týden</a:t>
            </a:r>
            <a:r>
              <a:rPr dirty="0"/>
              <a:t>): </a:t>
            </a:r>
            <a:r>
              <a:rPr dirty="0" err="1"/>
              <a:t>vývoj</a:t>
            </a:r>
            <a:r>
              <a:rPr dirty="0"/>
              <a:t> CNS.</a:t>
            </a:r>
          </a:p>
          <a:p>
            <a:r>
              <a:rPr dirty="0" err="1"/>
              <a:t>Fetální</a:t>
            </a:r>
            <a:r>
              <a:rPr dirty="0"/>
              <a:t> (9. </a:t>
            </a:r>
            <a:r>
              <a:rPr dirty="0" err="1"/>
              <a:t>týden</a:t>
            </a:r>
            <a:r>
              <a:rPr dirty="0"/>
              <a:t>–</a:t>
            </a:r>
            <a:r>
              <a:rPr dirty="0" err="1"/>
              <a:t>porod</a:t>
            </a:r>
            <a:r>
              <a:rPr dirty="0"/>
              <a:t>): </a:t>
            </a:r>
            <a:r>
              <a:rPr dirty="0" err="1"/>
              <a:t>vývoj</a:t>
            </a:r>
            <a:r>
              <a:rPr dirty="0"/>
              <a:t> </a:t>
            </a:r>
            <a:r>
              <a:rPr dirty="0" err="1"/>
              <a:t>smyslů</a:t>
            </a:r>
            <a:r>
              <a:rPr dirty="0"/>
              <a:t>, </a:t>
            </a:r>
            <a:r>
              <a:rPr dirty="0" err="1"/>
              <a:t>pohybů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Vývoj smyslů plodu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Hmat</a:t>
            </a:r>
            <a:r>
              <a:rPr dirty="0"/>
              <a:t> – od 8. </a:t>
            </a:r>
            <a:r>
              <a:rPr dirty="0" err="1"/>
              <a:t>týdne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Chuť</a:t>
            </a:r>
            <a:r>
              <a:rPr dirty="0"/>
              <a:t> a </a:t>
            </a:r>
            <a:r>
              <a:rPr dirty="0" err="1"/>
              <a:t>čich</a:t>
            </a:r>
            <a:r>
              <a:rPr dirty="0"/>
              <a:t> – </a:t>
            </a:r>
            <a:r>
              <a:rPr dirty="0" err="1"/>
              <a:t>reaguje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plodovou</a:t>
            </a:r>
            <a:r>
              <a:rPr dirty="0"/>
              <a:t> </a:t>
            </a:r>
            <a:r>
              <a:rPr dirty="0" err="1"/>
              <a:t>vodu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Sluch</a:t>
            </a:r>
            <a:r>
              <a:rPr dirty="0"/>
              <a:t> – </a:t>
            </a:r>
            <a:r>
              <a:rPr dirty="0" err="1"/>
              <a:t>kolem</a:t>
            </a:r>
            <a:r>
              <a:rPr dirty="0"/>
              <a:t> 20. </a:t>
            </a:r>
            <a:r>
              <a:rPr dirty="0" err="1"/>
              <a:t>týdne</a:t>
            </a:r>
            <a:r>
              <a:rPr dirty="0"/>
              <a:t> </a:t>
            </a:r>
            <a:r>
              <a:rPr dirty="0" err="1"/>
              <a:t>slyší</a:t>
            </a:r>
            <a:r>
              <a:rPr dirty="0"/>
              <a:t> </a:t>
            </a:r>
            <a:r>
              <a:rPr dirty="0" err="1"/>
              <a:t>hlas</a:t>
            </a:r>
            <a:r>
              <a:rPr dirty="0"/>
              <a:t> </a:t>
            </a:r>
            <a:r>
              <a:rPr dirty="0" err="1"/>
              <a:t>matky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Zrak</a:t>
            </a:r>
            <a:r>
              <a:rPr dirty="0"/>
              <a:t> – </a:t>
            </a:r>
            <a:r>
              <a:rPr dirty="0" err="1"/>
              <a:t>reaguje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světlo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Paměť</a:t>
            </a:r>
            <a:r>
              <a:rPr dirty="0"/>
              <a:t> – </a:t>
            </a:r>
            <a:r>
              <a:rPr dirty="0" err="1"/>
              <a:t>rozpoznává</a:t>
            </a:r>
            <a:r>
              <a:rPr dirty="0"/>
              <a:t> </a:t>
            </a:r>
            <a:r>
              <a:rPr dirty="0" err="1"/>
              <a:t>rytmus</a:t>
            </a:r>
            <a:r>
              <a:rPr dirty="0"/>
              <a:t> a </a:t>
            </a:r>
            <a:r>
              <a:rPr dirty="0" err="1"/>
              <a:t>hlas</a:t>
            </a:r>
            <a:r>
              <a:rPr dirty="0"/>
              <a:t> po </a:t>
            </a:r>
            <a:r>
              <a:rPr dirty="0" err="1"/>
              <a:t>porodu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Psychologické souvislosti prenatálního vývoje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Emoční propojení matky s dítětem (prenatální </a:t>
            </a:r>
            <a:r>
              <a:rPr lang="cs-CZ" dirty="0" err="1"/>
              <a:t>attachment</a:t>
            </a:r>
            <a:r>
              <a:rPr lang="cs-CZ" dirty="0"/>
              <a:t>).</a:t>
            </a:r>
          </a:p>
          <a:p>
            <a:r>
              <a:rPr lang="cs-CZ" dirty="0"/>
              <a:t>Stres matky ovlivňuje vývoj nervové soustavy.</a:t>
            </a:r>
          </a:p>
          <a:p>
            <a:r>
              <a:rPr lang="cs-CZ" dirty="0"/>
              <a:t>Komunikace hlasem, dotekem, dechem.</a:t>
            </a:r>
          </a:p>
          <a:p>
            <a:r>
              <a:rPr lang="cs-CZ" dirty="0"/>
              <a:t>Matka tvoří první prostředí bezpečí.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Rizikové faktory v těhotenství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Dlouhodobý</a:t>
            </a:r>
            <a:r>
              <a:rPr dirty="0"/>
              <a:t> </a:t>
            </a:r>
            <a:r>
              <a:rPr dirty="0" err="1"/>
              <a:t>stres</a:t>
            </a:r>
            <a:r>
              <a:rPr dirty="0"/>
              <a:t>, </a:t>
            </a:r>
            <a:r>
              <a:rPr dirty="0" err="1"/>
              <a:t>deprese</a:t>
            </a:r>
            <a:r>
              <a:rPr dirty="0"/>
              <a:t>, </a:t>
            </a:r>
            <a:r>
              <a:rPr dirty="0" err="1"/>
              <a:t>násilí</a:t>
            </a:r>
            <a:r>
              <a:rPr dirty="0"/>
              <a:t>.</a:t>
            </a:r>
          </a:p>
          <a:p>
            <a:r>
              <a:rPr dirty="0" err="1"/>
              <a:t>Kouření</a:t>
            </a:r>
            <a:r>
              <a:rPr dirty="0"/>
              <a:t>, </a:t>
            </a:r>
            <a:r>
              <a:rPr dirty="0" err="1"/>
              <a:t>alkohol</a:t>
            </a:r>
            <a:r>
              <a:rPr dirty="0"/>
              <a:t>, </a:t>
            </a:r>
            <a:r>
              <a:rPr dirty="0" err="1"/>
              <a:t>drogy</a:t>
            </a:r>
            <a:r>
              <a:rPr dirty="0"/>
              <a:t>.</a:t>
            </a:r>
          </a:p>
          <a:p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izolace</a:t>
            </a:r>
            <a:r>
              <a:rPr dirty="0"/>
              <a:t>, </a:t>
            </a:r>
            <a:r>
              <a:rPr dirty="0" err="1"/>
              <a:t>chybějící</a:t>
            </a:r>
            <a:r>
              <a:rPr dirty="0"/>
              <a:t> </a:t>
            </a:r>
            <a:r>
              <a:rPr dirty="0" err="1"/>
              <a:t>podpora</a:t>
            </a:r>
            <a:r>
              <a:rPr dirty="0"/>
              <a:t> </a:t>
            </a:r>
            <a:r>
              <a:rPr dirty="0" err="1"/>
              <a:t>partnera</a:t>
            </a:r>
            <a:r>
              <a:rPr dirty="0"/>
              <a:t>.</a:t>
            </a:r>
          </a:p>
          <a:p>
            <a:r>
              <a:rPr dirty="0" err="1"/>
              <a:t>Ambivalentní</a:t>
            </a:r>
            <a:r>
              <a:rPr dirty="0"/>
              <a:t> </a:t>
            </a:r>
            <a:r>
              <a:rPr dirty="0" err="1"/>
              <a:t>vztah</a:t>
            </a:r>
            <a:r>
              <a:rPr dirty="0"/>
              <a:t> k </a:t>
            </a:r>
            <a:r>
              <a:rPr dirty="0" err="1"/>
              <a:t>těhotenství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Porod jako psychický přechod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Intenzivní</a:t>
            </a:r>
            <a:r>
              <a:rPr dirty="0"/>
              <a:t> </a:t>
            </a:r>
            <a:r>
              <a:rPr dirty="0" err="1"/>
              <a:t>tělesný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emoční</a:t>
            </a:r>
            <a:r>
              <a:rPr dirty="0"/>
              <a:t> </a:t>
            </a:r>
            <a:r>
              <a:rPr dirty="0" err="1"/>
              <a:t>prožitek</a:t>
            </a:r>
            <a:r>
              <a:rPr dirty="0"/>
              <a:t>.</a:t>
            </a:r>
          </a:p>
          <a:p>
            <a:r>
              <a:rPr dirty="0"/>
              <a:t>U </a:t>
            </a:r>
            <a:r>
              <a:rPr dirty="0" err="1"/>
              <a:t>matky</a:t>
            </a:r>
            <a:r>
              <a:rPr dirty="0"/>
              <a:t>: </a:t>
            </a:r>
            <a:r>
              <a:rPr dirty="0" err="1"/>
              <a:t>přechod</a:t>
            </a:r>
            <a:r>
              <a:rPr dirty="0"/>
              <a:t> do </a:t>
            </a:r>
            <a:r>
              <a:rPr dirty="0" err="1"/>
              <a:t>mateřské</a:t>
            </a:r>
            <a:r>
              <a:rPr dirty="0"/>
              <a:t> identity.</a:t>
            </a:r>
          </a:p>
          <a:p>
            <a:r>
              <a:rPr dirty="0"/>
              <a:t>U </a:t>
            </a:r>
            <a:r>
              <a:rPr dirty="0" err="1"/>
              <a:t>dítěte</a:t>
            </a:r>
            <a:r>
              <a:rPr dirty="0"/>
              <a:t>: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separace</a:t>
            </a:r>
            <a:r>
              <a:rPr dirty="0"/>
              <a:t>,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dotek</a:t>
            </a:r>
            <a:r>
              <a:rPr dirty="0"/>
              <a:t>.</a:t>
            </a:r>
          </a:p>
          <a:p>
            <a:r>
              <a:rPr dirty="0"/>
              <a:t>Bonding = </a:t>
            </a:r>
            <a:r>
              <a:rPr dirty="0" err="1"/>
              <a:t>navázání</a:t>
            </a:r>
            <a:r>
              <a:rPr dirty="0"/>
              <a:t> </a:t>
            </a:r>
            <a:r>
              <a:rPr dirty="0" err="1"/>
              <a:t>kontaktu</a:t>
            </a:r>
            <a:r>
              <a:rPr dirty="0"/>
              <a:t> po </a:t>
            </a:r>
            <a:r>
              <a:rPr dirty="0" err="1"/>
              <a:t>porodu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3D08A-503B-2D82-3209-3C443FD8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95" r="30724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cs-CZ" sz="3500"/>
              <a:t>Předčasné narození – 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370671"/>
            <a:ext cx="3935505" cy="3869407"/>
          </a:xfrm>
        </p:spPr>
        <p:txBody>
          <a:bodyPr anchor="ctr">
            <a:normAutofit/>
          </a:bodyPr>
          <a:lstStyle/>
          <a:p>
            <a:r>
              <a:rPr lang="cs-CZ" sz="2800" dirty="0"/>
              <a:t>Dítě se rodí dříve, než je nervová soustava připravena.</a:t>
            </a:r>
          </a:p>
          <a:p>
            <a:r>
              <a:rPr lang="cs-CZ" sz="2800" dirty="0"/>
              <a:t>Smysly jsou přetížené – světlo, hluk, dotek.</a:t>
            </a:r>
          </a:p>
          <a:p>
            <a:r>
              <a:rPr lang="cs-CZ" sz="2800" dirty="0"/>
              <a:t>Oddělení od matky, narušení vazby.</a:t>
            </a:r>
          </a:p>
          <a:p>
            <a:pPr marL="0" indent="0">
              <a:buNone/>
            </a:pPr>
            <a:endParaRPr lang="cs-CZ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1B4F8E-85DC-4E5E-B801-C55C2AECC4CF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2370</Words>
  <Application>Microsoft Office PowerPoint</Application>
  <PresentationFormat>Předvádění na obrazovce (4:3)</PresentationFormat>
  <Paragraphs>325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Wingdings 3</vt:lpstr>
      <vt:lpstr>Office Theme</vt:lpstr>
      <vt:lpstr>Vývojová psychologie pro porodní asistentky</vt:lpstr>
      <vt:lpstr>Co zkoumá vývojová psychologie</vt:lpstr>
      <vt:lpstr>Přehled vývojových období</vt:lpstr>
      <vt:lpstr>Prenatální období – fáze vývoje</vt:lpstr>
      <vt:lpstr>Vývoj smyslů plodu</vt:lpstr>
      <vt:lpstr>Psychologické souvislosti prenatálního vývoje</vt:lpstr>
      <vt:lpstr>Rizikové faktory v těhotenství</vt:lpstr>
      <vt:lpstr>Porod jako psychický přechod</vt:lpstr>
      <vt:lpstr>Předčasné narození – úvod</vt:lpstr>
      <vt:lpstr>Stupně nezralosti</vt:lpstr>
      <vt:lpstr>Psychická rizika nezralosti</vt:lpstr>
      <vt:lpstr>Role porodní asistentky u nedonošených</vt:lpstr>
      <vt:lpstr>Erikson (1902–1994) - popisuje 8 vývojových stádií, každé s určitou krizí (konfliktem), kterou člověk musí vyřešit, aby se mohl zdravě vyvíjet dál</vt:lpstr>
      <vt:lpstr>Novorozenec</vt:lpstr>
      <vt:lpstr>Kojenecké a batolecí období</vt:lpstr>
      <vt:lpstr>Předškolní a školní období </vt:lpstr>
      <vt:lpstr>Puberta a Adolescence </vt:lpstr>
      <vt:lpstr>Vynořená a raná dospělost  (cca 18–30 let)</vt:lpstr>
      <vt:lpstr>Vynořená a raná dospělost  (cca 18–30 let)</vt:lpstr>
      <vt:lpstr>Vynořená a raná dospělost  (cca 18–30 let)</vt:lpstr>
      <vt:lpstr>Střední dospělost (cca 30–45 let)</vt:lpstr>
      <vt:lpstr>Střední dospělost (cca 30–45 let)</vt:lpstr>
      <vt:lpstr>Prezentace aplikace PowerPoint</vt:lpstr>
      <vt:lpstr>Srovnání </vt:lpstr>
      <vt:lpstr>Typologie rodičky</vt:lpstr>
      <vt:lpstr>Osobnost současné rodičky</vt:lpstr>
      <vt:lpstr>2 typy žen – dvojí přístup k těhotenství a mateřství</vt:lpstr>
      <vt:lpstr>Emocionálně orientovaná matka a těhotenství </vt:lpstr>
      <vt:lpstr>Emocionálně orientovaná matka a mateřství</vt:lpstr>
      <vt:lpstr>Výkonově orientovaná matka a těhotenství</vt:lpstr>
      <vt:lpstr>Výkonově orientovaná matka a mateřství</vt:lpstr>
      <vt:lpstr>Pozdní dospělost (45–65 let) </vt:lpstr>
      <vt:lpstr>Pozdní dospělost (45–65 let) </vt:lpstr>
      <vt:lpstr>Stáří (65+ let) </vt:lpstr>
      <vt:lpstr>Stáří (65+ let) </vt:lpstr>
      <vt:lpstr>Shrnutí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Lenka Emrova</dc:creator>
  <cp:keywords/>
  <dc:description>generated using python-pptx</dc:description>
  <cp:lastModifiedBy>Emrova, Lenka</cp:lastModifiedBy>
  <cp:revision>3</cp:revision>
  <dcterms:created xsi:type="dcterms:W3CDTF">2013-01-27T09:14:16Z</dcterms:created>
  <dcterms:modified xsi:type="dcterms:W3CDTF">2025-10-22T08:51:09Z</dcterms:modified>
  <cp:category/>
</cp:coreProperties>
</file>