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2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6" r:id="rId16"/>
    <p:sldId id="290" r:id="rId17"/>
    <p:sldId id="284" r:id="rId18"/>
    <p:sldId id="272" r:id="rId19"/>
    <p:sldId id="273" r:id="rId20"/>
    <p:sldId id="274" r:id="rId21"/>
    <p:sldId id="275" r:id="rId22"/>
    <p:sldId id="277" r:id="rId23"/>
    <p:sldId id="293" r:id="rId24"/>
    <p:sldId id="278" r:id="rId25"/>
    <p:sldId id="291" r:id="rId26"/>
    <p:sldId id="292" r:id="rId27"/>
    <p:sldId id="286" r:id="rId28"/>
    <p:sldId id="288" r:id="rId29"/>
    <p:sldId id="287" r:id="rId30"/>
    <p:sldId id="279" r:id="rId31"/>
    <p:sldId id="280" r:id="rId32"/>
    <p:sldId id="281" r:id="rId33"/>
    <p:sldId id="304" r:id="rId34"/>
    <p:sldId id="305" r:id="rId35"/>
    <p:sldId id="294" r:id="rId36"/>
    <p:sldId id="306" r:id="rId37"/>
    <p:sldId id="295" r:id="rId38"/>
    <p:sldId id="307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76F67-EC7B-4DE5-9A9E-EADCAA289FA3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74124-BF98-43C0-AEE2-18D9D087B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44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4124-BF98-43C0-AEE2-18D9D087B41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39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4124-BF98-43C0-AEE2-18D9D087B41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61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4124-BF98-43C0-AEE2-18D9D087B41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FA851E-E13B-4D26-A1A5-C41285ED25A6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9F58BD-E510-43DA-8C53-2EF92D6A1A2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7.wdp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microsoft.com/office/2007/relationships/hdphoto" Target="../media/hdphoto14.wdp"/><Relationship Id="rId3" Type="http://schemas.openxmlformats.org/officeDocument/2006/relationships/image" Target="../media/image36.jpeg"/><Relationship Id="rId7" Type="http://schemas.microsoft.com/office/2007/relationships/hdphoto" Target="../media/hdphoto11.wdp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microsoft.com/office/2007/relationships/hdphoto" Target="../media/hdphoto13.wdp"/><Relationship Id="rId5" Type="http://schemas.openxmlformats.org/officeDocument/2006/relationships/image" Target="../media/image37.gif"/><Relationship Id="rId10" Type="http://schemas.openxmlformats.org/officeDocument/2006/relationships/image" Target="../media/image40.jpe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16.wdp"/><Relationship Id="rId4" Type="http://schemas.openxmlformats.org/officeDocument/2006/relationships/image" Target="../media/image43.jpeg"/><Relationship Id="rId9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microsoft.com/office/2007/relationships/hdphoto" Target="../media/hdphoto28.wdp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microsoft.com/office/2007/relationships/hdphoto" Target="../media/hdphoto29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10" Type="http://schemas.microsoft.com/office/2007/relationships/hdphoto" Target="../media/hdphoto32.wdp"/><Relationship Id="rId4" Type="http://schemas.microsoft.com/office/2007/relationships/hdphoto" Target="../media/hdphoto30.wdp"/><Relationship Id="rId9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microsoft.com/office/2007/relationships/hdphoto" Target="../media/hdphoto37.wdp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0.jpeg"/><Relationship Id="rId5" Type="http://schemas.microsoft.com/office/2007/relationships/hdphoto" Target="../media/hdphoto34.wdp"/><Relationship Id="rId10" Type="http://schemas.openxmlformats.org/officeDocument/2006/relationships/image" Target="../media/image89.png"/><Relationship Id="rId4" Type="http://schemas.openxmlformats.org/officeDocument/2006/relationships/image" Target="../media/image86.jpeg"/><Relationship Id="rId9" Type="http://schemas.microsoft.com/office/2007/relationships/hdphoto" Target="../media/hdphoto3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600" y="1342398"/>
            <a:ext cx="727280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</a:t>
            </a:r>
            <a:r>
              <a:rPr lang="cs-CZ" sz="4800" dirty="0" smtClean="0"/>
              <a:t>Neuroradiologie</a:t>
            </a:r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r>
              <a:rPr lang="cs-CZ" sz="3200" dirty="0" smtClean="0"/>
              <a:t>1/ lebka a mozek</a:t>
            </a:r>
          </a:p>
          <a:p>
            <a:pPr marL="0" indent="0">
              <a:buNone/>
            </a:pPr>
            <a:r>
              <a:rPr lang="cs-CZ" sz="3200" dirty="0" smtClean="0"/>
              <a:t>2/ páteř a páteřní kanál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0432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tg\Desktop\extraduralhaematom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2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9" y="1268760"/>
            <a:ext cx="86032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9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subduralhaematom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2" y="1268760"/>
            <a:ext cx="8795545" cy="44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3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tg\Desktop\cerebralcontus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" y="1268760"/>
            <a:ext cx="8736674" cy="44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8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tg\Desktop\220px-Intracerebral_heamor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55" y="558751"/>
            <a:ext cx="2541798" cy="29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rtg\Desktop\t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90" y="3489396"/>
            <a:ext cx="4007510" cy="33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rtg\Desktop\imagesCAR4E8B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6431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rtg\Desktop\imagesCAAHYXL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26" y="551347"/>
            <a:ext cx="2288454" cy="29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rtg\Desktop\cc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17" y="551346"/>
            <a:ext cx="2472983" cy="29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rtg\Desktop\sah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51"/>
            <a:ext cx="2489294" cy="28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4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tg\Desktop\me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" y="0"/>
            <a:ext cx="30706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tg\Desktop\cerebralmets-ct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9"/>
            <a:ext cx="3308139" cy="33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rtg\Desktop\C0103410-Brain_cancer,_CT_scan-SP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983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rtg\Desktop\mcainfarct-02-case5-ct0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59844"/>
            <a:ext cx="3884144" cy="38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rtg\Desktop\case1CTbrain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" y="3312368"/>
            <a:ext cx="3076433" cy="3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rtg\Desktop\nr071%20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65" y="3312368"/>
            <a:ext cx="3234673" cy="35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8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tg\Desktop\imagesCA2MYGF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9" y="1067528"/>
            <a:ext cx="3920350" cy="55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tg\Desktop\carot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5" y="1067528"/>
            <a:ext cx="4944887" cy="55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0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tg\Desktop\982_S1010794007002722_g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494"/>
            <a:ext cx="8424936" cy="67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cs-CZ" dirty="0" smtClean="0"/>
              <a:t>CT AG</a:t>
            </a:r>
            <a:endParaRPr lang="cs-CZ" dirty="0"/>
          </a:p>
        </p:txBody>
      </p:sp>
      <p:pic>
        <p:nvPicPr>
          <p:cNvPr id="13314" name="Picture 2" descr="C:\Users\rtg\Desktop\ct_neuro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" y="3667393"/>
            <a:ext cx="3184263" cy="31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tg\Desktop\carotid%20ct%20angiogram%20pro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26" y="1556791"/>
            <a:ext cx="307050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rtg\Desktop\imagesCAUB20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79" y="27488"/>
            <a:ext cx="3074621" cy="36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tg\Desktop\Clinical-Peds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" y="27488"/>
            <a:ext cx="3941453" cy="36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tg\Desktop\imagesCA1XYJ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29" y="3537599"/>
            <a:ext cx="3320401" cy="33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cs-CZ" dirty="0" smtClean="0"/>
              <a:t>MR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Autofit/>
          </a:bodyPr>
          <a:lstStyle/>
          <a:p>
            <a:r>
              <a:rPr lang="cs-CZ" sz="1800" b="1" dirty="0"/>
              <a:t>nádorová onemocnění</a:t>
            </a:r>
          </a:p>
          <a:p>
            <a:r>
              <a:rPr lang="cs-CZ" sz="1800" b="1" dirty="0" smtClean="0"/>
              <a:t>zánětlivá </a:t>
            </a:r>
            <a:r>
              <a:rPr lang="cs-CZ" sz="1800" b="1" dirty="0"/>
              <a:t>onemocnění </a:t>
            </a:r>
            <a:r>
              <a:rPr lang="cs-CZ" sz="1800" dirty="0"/>
              <a:t>- zvláště pak   demyelinizační onemocnění bílé hmoty (roztroušená skleróza)</a:t>
            </a:r>
          </a:p>
          <a:p>
            <a:r>
              <a:rPr lang="cs-CZ" sz="1800" b="1" dirty="0" smtClean="0"/>
              <a:t>epilepsie</a:t>
            </a:r>
            <a:endParaRPr lang="cs-CZ" sz="1800" b="1" dirty="0"/>
          </a:p>
          <a:p>
            <a:r>
              <a:rPr lang="cs-CZ" sz="1800" b="1" dirty="0" smtClean="0"/>
              <a:t>cévní </a:t>
            </a:r>
            <a:r>
              <a:rPr lang="cs-CZ" sz="1800" b="1" dirty="0"/>
              <a:t>onemocnění </a:t>
            </a:r>
            <a:r>
              <a:rPr lang="cs-CZ" sz="1800" dirty="0"/>
              <a:t>(malformace, aneuryzmata)</a:t>
            </a:r>
          </a:p>
          <a:p>
            <a:r>
              <a:rPr lang="cs-CZ" sz="1800" b="1" dirty="0" err="1" smtClean="0"/>
              <a:t>neurodegenerativní</a:t>
            </a:r>
            <a:r>
              <a:rPr lang="cs-CZ" sz="1800" b="1" dirty="0" smtClean="0"/>
              <a:t> </a:t>
            </a:r>
            <a:r>
              <a:rPr lang="cs-CZ" sz="1800" b="1" dirty="0"/>
              <a:t>onemocnění</a:t>
            </a:r>
          </a:p>
          <a:p>
            <a:r>
              <a:rPr lang="cs-CZ" sz="1800" b="1" dirty="0" smtClean="0"/>
              <a:t>vrozené vady</a:t>
            </a:r>
          </a:p>
          <a:p>
            <a:pPr>
              <a:defRPr/>
            </a:pPr>
            <a:r>
              <a:rPr lang="cs-CZ" sz="1800" b="1" dirty="0" err="1"/>
              <a:t>hydrocephalus</a:t>
            </a:r>
            <a:r>
              <a:rPr lang="cs-CZ" sz="1800" b="1" dirty="0"/>
              <a:t> všech typů</a:t>
            </a:r>
          </a:p>
          <a:p>
            <a:pPr>
              <a:defRPr/>
            </a:pPr>
            <a:r>
              <a:rPr lang="cs-CZ" sz="1800" b="1" dirty="0" smtClean="0"/>
              <a:t>bolesti </a:t>
            </a:r>
            <a:r>
              <a:rPr lang="cs-CZ" sz="1800" b="1" dirty="0"/>
              <a:t>hlavy</a:t>
            </a:r>
          </a:p>
          <a:p>
            <a:pPr>
              <a:defRPr/>
            </a:pPr>
            <a:r>
              <a:rPr lang="cs-CZ" sz="1800" b="1" dirty="0" smtClean="0"/>
              <a:t>psychické </a:t>
            </a:r>
            <a:r>
              <a:rPr lang="cs-CZ" sz="1800" b="1" dirty="0"/>
              <a:t>změny, </a:t>
            </a:r>
            <a:r>
              <a:rPr lang="cs-CZ" sz="1800" dirty="0"/>
              <a:t>včetně psychotických onemocnění</a:t>
            </a:r>
          </a:p>
          <a:p>
            <a:pPr>
              <a:defRPr/>
            </a:pPr>
            <a:r>
              <a:rPr lang="cs-CZ" sz="1800" b="1" dirty="0" smtClean="0"/>
              <a:t>onemocnění </a:t>
            </a:r>
            <a:r>
              <a:rPr lang="cs-CZ" sz="1800" b="1" dirty="0"/>
              <a:t>hypofýzy a mozkových  nervů</a:t>
            </a:r>
          </a:p>
          <a:p>
            <a:pPr>
              <a:defRPr/>
            </a:pPr>
            <a:r>
              <a:rPr lang="cs-CZ" sz="1800" b="1" dirty="0" smtClean="0"/>
              <a:t>následky </a:t>
            </a:r>
            <a:r>
              <a:rPr lang="cs-CZ" sz="1800" b="1" dirty="0"/>
              <a:t>úrazů hlavy</a:t>
            </a:r>
            <a:r>
              <a:rPr lang="cs-CZ" sz="1800" dirty="0"/>
              <a:t>, zvláště se zaměřením na difusní </a:t>
            </a:r>
            <a:r>
              <a:rPr lang="cs-CZ" sz="1800" dirty="0" err="1"/>
              <a:t>axonální</a:t>
            </a:r>
            <a:r>
              <a:rPr lang="cs-CZ" sz="1800" dirty="0"/>
              <a:t> poranění a rozpadové produkty hemoglobinu</a:t>
            </a:r>
          </a:p>
          <a:p>
            <a:pPr>
              <a:defRPr/>
            </a:pPr>
            <a:r>
              <a:rPr lang="cs-CZ" sz="1800" dirty="0" smtClean="0"/>
              <a:t>MRI </a:t>
            </a:r>
            <a:r>
              <a:rPr lang="cs-CZ" sz="1800" dirty="0"/>
              <a:t>je možno provést u </a:t>
            </a:r>
            <a:r>
              <a:rPr lang="cs-CZ" sz="1800" b="1" dirty="0"/>
              <a:t>akutních krvácení </a:t>
            </a:r>
            <a:r>
              <a:rPr lang="cs-CZ" sz="1800" dirty="0"/>
              <a:t>a k posouzení fraktur lebky, vhodnější je ale provedení CT</a:t>
            </a:r>
          </a:p>
          <a:p>
            <a:pPr>
              <a:defRPr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1570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rtg\Desktop\di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81" y="2717932"/>
            <a:ext cx="4140068" cy="414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rtg\Desktop\F24_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" y="3253745"/>
            <a:ext cx="2900440" cy="36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rtg\Desktop\na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000"/>
                    </a14:imgEffect>
                    <a14:imgEffect>
                      <a14:brightnessContrast bright="3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706"/>
            <a:ext cx="3268451" cy="32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rtg\Desktop\ddd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73" y="3395972"/>
            <a:ext cx="3462028" cy="34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tg\Desktop\k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-1"/>
            <a:ext cx="3491880" cy="34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rtg\Desktop\absc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46" y="-1"/>
            <a:ext cx="3292531" cy="369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838" y="1817225"/>
            <a:ext cx="8246962" cy="4308938"/>
          </a:xfrm>
        </p:spPr>
        <p:txBody>
          <a:bodyPr/>
          <a:lstStyle/>
          <a:p>
            <a:r>
              <a:rPr lang="cs-CZ" dirty="0" smtClean="0"/>
              <a:t>Prostý snímek lebky</a:t>
            </a:r>
          </a:p>
          <a:p>
            <a:r>
              <a:rPr lang="cs-CZ" dirty="0" smtClean="0"/>
              <a:t>CT</a:t>
            </a:r>
          </a:p>
          <a:p>
            <a:r>
              <a:rPr lang="cs-CZ" dirty="0" smtClean="0"/>
              <a:t>MR</a:t>
            </a:r>
          </a:p>
          <a:p>
            <a:r>
              <a:rPr lang="cs-CZ" dirty="0" smtClean="0"/>
              <a:t>AG</a:t>
            </a:r>
          </a:p>
          <a:p>
            <a:r>
              <a:rPr lang="cs-CZ" dirty="0" smtClean="0"/>
              <a:t>Dopplerovská sonografie</a:t>
            </a:r>
          </a:p>
          <a:p>
            <a:r>
              <a:rPr lang="cs-CZ" dirty="0" smtClean="0"/>
              <a:t>NM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949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rtg\Desktop\c55f2cea37cc508323ab60dd822bb9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6691"/>
            <a:ext cx="4797191" cy="42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tg\Desktop\imagesCABZ0PB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3393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tg\Desktop\imagesCASIDK7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3000"/>
                    </a14:imgEffect>
                    <a14:imgEffect>
                      <a14:brightnessContrast bright="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92" y="0"/>
            <a:ext cx="52358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tg\Desktop\a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90" y="2976185"/>
            <a:ext cx="4329454" cy="38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2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tg\Desktop\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09121" cy="4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tg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brightnessContrast bright="3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49"/>
            <a:ext cx="4644008" cy="46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rtg\Desktop\nnn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64" y="4005064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rtg\Desktop\n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4" y="3706789"/>
            <a:ext cx="3174473" cy="31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tg\Desktop\ka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8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94452"/>
            <a:ext cx="3600400" cy="36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2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5016" y="476672"/>
            <a:ext cx="3208784" cy="1143000"/>
          </a:xfrm>
        </p:spPr>
        <p:txBody>
          <a:bodyPr/>
          <a:lstStyle/>
          <a:p>
            <a:r>
              <a:rPr lang="cs-CZ" dirty="0" smtClean="0"/>
              <a:t>AG</a:t>
            </a:r>
            <a:endParaRPr lang="cs-CZ" dirty="0"/>
          </a:p>
        </p:txBody>
      </p:sp>
      <p:pic>
        <p:nvPicPr>
          <p:cNvPr id="11266" name="Picture 2" descr="C:\Users\rtg\Desktop\imagesCAS2R0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"/>
            <a:ext cx="3521527" cy="38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rtg\Desktop\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0"/>
            <a:ext cx="3600400" cy="38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tg\Desktop\imagesCAELEUM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1341"/>
            <a:ext cx="3839519" cy="38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3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cs-CZ" dirty="0" smtClean="0"/>
              <a:t>Doppler </a:t>
            </a:r>
            <a:endParaRPr lang="cs-CZ" dirty="0"/>
          </a:p>
        </p:txBody>
      </p:sp>
      <p:pic>
        <p:nvPicPr>
          <p:cNvPr id="13316" name="Picture 4" descr="C:\Users\rtg\Desktop\X300_CCA_Dopp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" y="2856925"/>
            <a:ext cx="5275458" cy="39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rtg\Desktop\carotid_sten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16" y="1476702"/>
            <a:ext cx="3889683" cy="27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rtg\Desktop\375814791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83" y="4221089"/>
            <a:ext cx="3857411" cy="25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tg\Desktop\u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05"/>
            <a:ext cx="342179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5" y="188640"/>
            <a:ext cx="7009175" cy="4618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PET</a:t>
            </a:r>
            <a:endParaRPr lang="cs-CZ" dirty="0"/>
          </a:p>
        </p:txBody>
      </p:sp>
      <p:pic>
        <p:nvPicPr>
          <p:cNvPr id="15362" name="Picture 2" descr="C:\Users\rtg\Desktop\ictal_pet_brain_trans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1" y="692696"/>
            <a:ext cx="8506215" cy="59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15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</a:t>
            </a:r>
            <a:endParaRPr lang="cs-CZ" dirty="0"/>
          </a:p>
        </p:txBody>
      </p:sp>
      <p:pic>
        <p:nvPicPr>
          <p:cNvPr id="9218" name="Picture 2" descr="C:\Users\rtg\Desktop\spect_-_brain_-_p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" y="1412776"/>
            <a:ext cx="4988111" cy="37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tg\Desktop\M1500295-Epilepsy,_SPECT_and_MRI_scans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87" y="1412776"/>
            <a:ext cx="3788614" cy="37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 mozku - 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rtg\Desktop\neu-11-obr1-m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7" y="1423988"/>
            <a:ext cx="8265118" cy="47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tg\Desktop\brain_m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brightnessContrast bright="-1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4" y="298898"/>
            <a:ext cx="8839260" cy="61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rtg\Desktop\mozekzen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5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" y="315576"/>
            <a:ext cx="8901346" cy="63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centra</a:t>
            </a:r>
            <a:endParaRPr lang="cs-CZ" dirty="0"/>
          </a:p>
        </p:txBody>
      </p:sp>
      <p:pic>
        <p:nvPicPr>
          <p:cNvPr id="18435" name="Picture 3" descr="C:\Users\rtg\Desktop\brai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2" y="1412776"/>
            <a:ext cx="7275788" cy="47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8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rtg\Desktop\imagesCARDYU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08500" cy="37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tg\Desktop\imagesCAD5YI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99" y="2996952"/>
            <a:ext cx="482150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55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34158" y="1600200"/>
            <a:ext cx="3552641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 – corpus </a:t>
            </a:r>
            <a:r>
              <a:rPr lang="cs-CZ" dirty="0" err="1" smtClean="0"/>
              <a:t>callosum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– 4.komora</a:t>
            </a:r>
          </a:p>
          <a:p>
            <a:pPr marL="0" indent="0">
              <a:buNone/>
            </a:pPr>
            <a:r>
              <a:rPr lang="cs-CZ" dirty="0" smtClean="0"/>
              <a:t>3 – mozeček</a:t>
            </a:r>
          </a:p>
          <a:p>
            <a:pPr marL="0" indent="0">
              <a:buNone/>
            </a:pPr>
            <a:r>
              <a:rPr lang="cs-CZ" dirty="0" smtClean="0"/>
              <a:t>4 – Varolův most</a:t>
            </a:r>
          </a:p>
          <a:p>
            <a:pPr marL="0" indent="0">
              <a:buNone/>
            </a:pPr>
            <a:r>
              <a:rPr lang="cs-CZ" dirty="0" smtClean="0"/>
              <a:t>5 – hypofýza</a:t>
            </a:r>
          </a:p>
          <a:p>
            <a:pPr marL="0" indent="0">
              <a:buNone/>
            </a:pPr>
            <a:r>
              <a:rPr lang="cs-CZ" dirty="0" smtClean="0"/>
              <a:t>6 – soutok splavů</a:t>
            </a: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529"/>
            <a:ext cx="5116240" cy="51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2348880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87824" y="346684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33526" y="3466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27784" y="3466840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79712" y="3466840"/>
            <a:ext cx="41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37582" y="3284984"/>
            <a:ext cx="63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63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Páteř a páteřní kanál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/>
          </a:bodyPr>
          <a:lstStyle/>
          <a:p>
            <a:r>
              <a:rPr lang="cs-CZ" dirty="0" smtClean="0"/>
              <a:t>RTG -  AP a bočná projekce, u skoliózy vestoje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- šikmé snímky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- dynamické snímky</a:t>
            </a:r>
          </a:p>
          <a:p>
            <a:r>
              <a:rPr lang="cs-CZ" dirty="0" smtClean="0"/>
              <a:t>CT</a:t>
            </a:r>
          </a:p>
          <a:p>
            <a:r>
              <a:rPr lang="cs-CZ" dirty="0" smtClean="0"/>
              <a:t>MR</a:t>
            </a:r>
          </a:p>
          <a:p>
            <a:r>
              <a:rPr lang="cs-CZ" dirty="0" smtClean="0"/>
              <a:t>PMG</a:t>
            </a:r>
          </a:p>
          <a:p>
            <a:r>
              <a:rPr lang="cs-CZ" dirty="0" smtClean="0"/>
              <a:t>NM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454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r>
              <a:rPr lang="cs-CZ" dirty="0" smtClean="0"/>
              <a:t>Postavení páteře (kyfóza, lordóza, skolióza)</a:t>
            </a:r>
          </a:p>
          <a:p>
            <a:r>
              <a:rPr lang="cs-CZ" dirty="0" smtClean="0"/>
              <a:t>Obratlová těla</a:t>
            </a:r>
          </a:p>
          <a:p>
            <a:r>
              <a:rPr lang="cs-CZ" dirty="0" smtClean="0"/>
              <a:t>Intervertebrální prostor</a:t>
            </a:r>
          </a:p>
          <a:p>
            <a:r>
              <a:rPr lang="cs-CZ" dirty="0" smtClean="0"/>
              <a:t>Kloubní plošky obratlů</a:t>
            </a:r>
          </a:p>
          <a:p>
            <a:r>
              <a:rPr lang="cs-CZ" dirty="0" smtClean="0"/>
              <a:t>Příčné a trnové výběžky</a:t>
            </a:r>
          </a:p>
          <a:p>
            <a:r>
              <a:rPr lang="cs-CZ" dirty="0" smtClean="0"/>
              <a:t>Šířka páteřního kanálu</a:t>
            </a:r>
          </a:p>
          <a:p>
            <a:r>
              <a:rPr lang="cs-CZ" dirty="0" smtClean="0"/>
              <a:t>Pooperační kontrola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4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tg\Desktop\imagesCA6CRH0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3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6685"/>
            <a:ext cx="3384376" cy="32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tg\Desktop\imagesCAF8UI4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-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93" y="3644829"/>
            <a:ext cx="2870551" cy="31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tg\Desktop\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" y="260648"/>
            <a:ext cx="4191098" cy="33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tg\Desktop\imagesCAMK1OZ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545"/>
            <a:ext cx="2959805" cy="29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9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imagesCASK1WL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23" y="188640"/>
            <a:ext cx="4002499" cy="64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tg\Desktop\sp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" y="18864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tg\Desktop\imagesCABEDT0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" y="4653552"/>
            <a:ext cx="1928912" cy="19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tg\Desktop\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89" y="4654863"/>
            <a:ext cx="2675947" cy="19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0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skolioza%20pr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4"/>
            <a:ext cx="2130884" cy="35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skolioza%20poo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930"/>
            <a:ext cx="2130884" cy="353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tg\Desktop\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83" y="3462762"/>
            <a:ext cx="2412405" cy="33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rtg\Desktop\ne_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75" y="4187460"/>
            <a:ext cx="3615637" cy="2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rtg\Desktop\imagesCACIGP1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1000"/>
                    </a14:imgEffect>
                    <a14:imgEffect>
                      <a14:brightnessContrast bright="2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83" y="-10813"/>
            <a:ext cx="3414903" cy="45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rtg\Desktop\l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86" y="0"/>
            <a:ext cx="357094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291264" cy="4137323"/>
          </a:xfrm>
        </p:spPr>
        <p:txBody>
          <a:bodyPr/>
          <a:lstStyle/>
          <a:p>
            <a:r>
              <a:rPr lang="cs-CZ" dirty="0" smtClean="0"/>
              <a:t>Onemocnění skeletu páteře a epidurálního prostoru (výhřezy meziobratlových plotének)</a:t>
            </a:r>
          </a:p>
          <a:p>
            <a:r>
              <a:rPr lang="cs-CZ" dirty="0" smtClean="0"/>
              <a:t>Většinou vyšetřujeme 2-3 segmenty</a:t>
            </a:r>
          </a:p>
          <a:p>
            <a:r>
              <a:rPr lang="cs-CZ" dirty="0" smtClean="0"/>
              <a:t>Traumatologie</a:t>
            </a:r>
          </a:p>
          <a:p>
            <a:r>
              <a:rPr lang="cs-CZ" dirty="0" smtClean="0"/>
              <a:t>Tumory, metastázy</a:t>
            </a:r>
          </a:p>
          <a:p>
            <a:r>
              <a:rPr lang="cs-CZ" dirty="0" smtClean="0"/>
              <a:t>CT - PMG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970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rtg\Desktop\imagesCAVVM6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36" y="3353655"/>
            <a:ext cx="4668574" cy="35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rtg\Desktop\Daly_Autopsy_Spine_Fra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" y="3341782"/>
            <a:ext cx="3552093" cy="35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tg\Desktop\imagesCADIY01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02" y="255965"/>
            <a:ext cx="3839798" cy="59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tg\Desktop\imagesCARPVJK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" y="239710"/>
            <a:ext cx="5292408" cy="34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tg\Desktop\CT%20Jefferson%20f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10" y="4393665"/>
            <a:ext cx="3497564" cy="25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30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9326" y="1924291"/>
            <a:ext cx="8229600" cy="4525963"/>
          </a:xfrm>
        </p:spPr>
        <p:txBody>
          <a:bodyPr/>
          <a:lstStyle/>
          <a:p>
            <a:r>
              <a:rPr lang="cs-CZ" dirty="0" smtClean="0"/>
              <a:t>Zobrazení míchy a struktur v páteřním kanále v celém rozsahu – výhřezy, </a:t>
            </a:r>
            <a:r>
              <a:rPr lang="cs-CZ" dirty="0" err="1" smtClean="0"/>
              <a:t>protruze</a:t>
            </a:r>
            <a:r>
              <a:rPr lang="cs-CZ" dirty="0" smtClean="0"/>
              <a:t>, ložiska RS, myelitida, </a:t>
            </a:r>
            <a:r>
              <a:rPr lang="cs-CZ" dirty="0" err="1" smtClean="0"/>
              <a:t>spondylodiscitida</a:t>
            </a:r>
            <a:r>
              <a:rPr lang="cs-CZ" dirty="0" smtClean="0"/>
              <a:t>, tumory a metastázy v obratlích a páteřním kanále</a:t>
            </a:r>
          </a:p>
          <a:p>
            <a:r>
              <a:rPr lang="cs-CZ" dirty="0" smtClean="0"/>
              <a:t>Většinou nativní vyšetření, KL po operaci meziobratlových plotének, nádorů a ložiscích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 míše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117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rtg\Desktop\LS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8474"/>
            <a:ext cx="3186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rtg\Desktop\LS 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644900"/>
            <a:ext cx="36004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rtg\Desktop\imagesCABFH3D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brightnessContrast bright="2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0773"/>
            <a:ext cx="3395703" cy="32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tg\Desktop\imagesCAT1WJMQ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4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918"/>
            <a:ext cx="3170349" cy="32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4619" y="1"/>
            <a:ext cx="3620009" cy="3630772"/>
          </a:xfrm>
          <a:prstGeom prst="rect">
            <a:avLst/>
          </a:prstGeom>
          <a:noFill/>
        </p:spPr>
      </p:pic>
      <p:pic>
        <p:nvPicPr>
          <p:cNvPr id="16" name="Picture 2" descr="C:\Users\rtg\Desktop\VYŠETŘENÍ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000"/>
                    </a14:imgEffect>
                    <a14:imgEffect>
                      <a14:brightnessContrast bright="4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" y="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3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Prostý snímek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Traumatologie</a:t>
            </a:r>
          </a:p>
          <a:p>
            <a:r>
              <a:rPr lang="cs-CZ" sz="2800" dirty="0" smtClean="0"/>
              <a:t>Základní onemocnění skeletu</a:t>
            </a:r>
          </a:p>
          <a:p>
            <a:r>
              <a:rPr lang="cs-CZ" sz="2800" dirty="0" smtClean="0"/>
              <a:t>Zjišťování různých anomálií</a:t>
            </a:r>
          </a:p>
          <a:p>
            <a:r>
              <a:rPr lang="cs-CZ" sz="2800" dirty="0" smtClean="0"/>
              <a:t>Fyziologická projasnění: švy, otisky tepen a mozkových </a:t>
            </a:r>
            <a:r>
              <a:rPr lang="cs-CZ" sz="2800" dirty="0" err="1" smtClean="0"/>
              <a:t>gyrů</a:t>
            </a:r>
            <a:endParaRPr lang="cs-CZ" sz="2800" dirty="0" smtClean="0"/>
          </a:p>
          <a:p>
            <a:r>
              <a:rPr lang="cs-CZ" sz="2800" dirty="0" smtClean="0"/>
              <a:t>Fyziologické kalcifikace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132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PMG</a:t>
            </a:r>
            <a:endParaRPr lang="cs-CZ" dirty="0"/>
          </a:p>
        </p:txBody>
      </p:sp>
      <p:pic>
        <p:nvPicPr>
          <p:cNvPr id="2050" name="Picture 2" descr="C:\Users\rtg\Desktop\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6" y="1916831"/>
            <a:ext cx="239409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tg\Desktop\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2403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tg\Desktop\imagesCAFDGD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5" y="1916832"/>
            <a:ext cx="31112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40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1" cy="1143000"/>
          </a:xfrm>
        </p:spPr>
        <p:txBody>
          <a:bodyPr/>
          <a:lstStyle/>
          <a:p>
            <a:r>
              <a:rPr lang="cs-CZ" dirty="0" smtClean="0"/>
              <a:t>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860032" y="1844824"/>
            <a:ext cx="3816424" cy="4237931"/>
          </a:xfrm>
        </p:spPr>
        <p:txBody>
          <a:bodyPr/>
          <a:lstStyle/>
          <a:p>
            <a:r>
              <a:rPr lang="cs-CZ" dirty="0" smtClean="0"/>
              <a:t>Časná detekce metastáz a zánětů páteře</a:t>
            </a:r>
            <a:endParaRPr lang="cs-CZ" dirty="0"/>
          </a:p>
        </p:txBody>
      </p:sp>
      <p:pic>
        <p:nvPicPr>
          <p:cNvPr id="3078" name="Picture 6" descr="C:\Users\rtg\Desktop\ske-23-ob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36505" cy="64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06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55975" y="2060848"/>
            <a:ext cx="7836621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 – mícha</a:t>
            </a:r>
          </a:p>
          <a:p>
            <a:pPr marL="0" indent="0">
              <a:buNone/>
            </a:pPr>
            <a:r>
              <a:rPr lang="cs-CZ" dirty="0" smtClean="0"/>
              <a:t>2 – míšní </a:t>
            </a:r>
            <a:r>
              <a:rPr lang="cs-CZ" dirty="0" err="1" smtClean="0"/>
              <a:t>konus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 – aorta</a:t>
            </a:r>
          </a:p>
          <a:p>
            <a:pPr marL="0" indent="0">
              <a:buNone/>
            </a:pPr>
            <a:r>
              <a:rPr lang="cs-CZ" dirty="0" smtClean="0"/>
              <a:t>4 – disk</a:t>
            </a:r>
          </a:p>
          <a:p>
            <a:pPr marL="0" indent="0">
              <a:buNone/>
            </a:pPr>
            <a:r>
              <a:rPr lang="cs-CZ" dirty="0" smtClean="0"/>
              <a:t>5 – </a:t>
            </a:r>
            <a:r>
              <a:rPr lang="cs-CZ" dirty="0" err="1" smtClean="0"/>
              <a:t>cauda</a:t>
            </a:r>
            <a:r>
              <a:rPr lang="cs-CZ" dirty="0" smtClean="0"/>
              <a:t> </a:t>
            </a:r>
            <a:r>
              <a:rPr lang="cs-CZ" dirty="0" err="1" smtClean="0"/>
              <a:t>equina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6 - </a:t>
            </a:r>
            <a:r>
              <a:rPr lang="cs-CZ" dirty="0" err="1" smtClean="0"/>
              <a:t>sacrum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9" y="-6571"/>
            <a:ext cx="3855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3768" y="2606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11760" y="1484784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18541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39652" y="3573016"/>
            <a:ext cx="48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95736" y="3068960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67744" y="5517232"/>
            <a:ext cx="15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0328" y="274638"/>
            <a:ext cx="4516471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PA a bočná projekce</a:t>
            </a:r>
            <a:endParaRPr lang="cs-CZ" dirty="0"/>
          </a:p>
        </p:txBody>
      </p:sp>
      <p:pic>
        <p:nvPicPr>
          <p:cNvPr id="2050" name="Picture 2" descr="C:\Users\rtg\Desktop\imagesCAS5002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46801" cy="54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tg\Desktop\200903-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50" y="1960687"/>
            <a:ext cx="5106604" cy="33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2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tg\Desktop\C0041376-Bone_cancer_of_the_skull,_X-ray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4"/>
            <a:ext cx="4932040" cy="42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article-0-02D905B100000578-505_468x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1" y="-5384"/>
            <a:ext cx="4785327" cy="42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tg\Desktop\Skull_Fracture_X-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10" y="3719968"/>
            <a:ext cx="3061866" cy="31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rtg\Desktop\loadBina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06233"/>
            <a:ext cx="3902120" cy="32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rtg\Desktop\Skull_Fracture_X-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7777"/>
            <a:ext cx="3200735" cy="32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rtg\Desktop\article-1133484-03431466000005DC-635_468x47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232"/>
            <a:ext cx="3203847" cy="32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r>
              <a:rPr lang="cs-CZ" dirty="0" smtClean="0"/>
              <a:t>Intrakraniální léze – TU, metastázy,</a:t>
            </a:r>
          </a:p>
          <a:p>
            <a:r>
              <a:rPr lang="cs-CZ" dirty="0" smtClean="0"/>
              <a:t>Traumatologie – čerstvé krvácení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změny na skeletu</a:t>
            </a:r>
          </a:p>
          <a:p>
            <a:r>
              <a:rPr lang="cs-CZ" dirty="0" smtClean="0"/>
              <a:t>CMP – </a:t>
            </a:r>
            <a:r>
              <a:rPr lang="cs-CZ" dirty="0" err="1" smtClean="0"/>
              <a:t>perfúze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CT AG – extrakraniální uzávěry a stenózy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cévní malformace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55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 smtClean="0"/>
              <a:t>Traumatická krvácení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23182" y="1340768"/>
            <a:ext cx="8496944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Extraaxiální</a:t>
            </a:r>
            <a:r>
              <a:rPr lang="cs-CZ" dirty="0" smtClean="0"/>
              <a:t> – epidurální a subdurální hematom,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 err="1" smtClean="0"/>
              <a:t>subarachnoideální</a:t>
            </a:r>
            <a:r>
              <a:rPr lang="cs-CZ" dirty="0" smtClean="0"/>
              <a:t>  krvácení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EDH – mezi </a:t>
            </a:r>
            <a:r>
              <a:rPr lang="cs-CZ" dirty="0" err="1" smtClean="0"/>
              <a:t>kalvou</a:t>
            </a:r>
            <a:r>
              <a:rPr lang="cs-CZ" dirty="0" smtClean="0"/>
              <a:t> a </a:t>
            </a:r>
            <a:r>
              <a:rPr lang="cs-CZ" dirty="0" err="1" smtClean="0"/>
              <a:t>durou</a:t>
            </a:r>
            <a:r>
              <a:rPr lang="cs-CZ" dirty="0" smtClean="0"/>
              <a:t>, často bublinky vzduchu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SDH – mezi </a:t>
            </a:r>
            <a:r>
              <a:rPr lang="cs-CZ" dirty="0" err="1" smtClean="0"/>
              <a:t>durou</a:t>
            </a:r>
            <a:r>
              <a:rPr lang="cs-CZ" dirty="0" smtClean="0"/>
              <a:t> a </a:t>
            </a:r>
            <a:r>
              <a:rPr lang="cs-CZ" dirty="0" err="1" smtClean="0"/>
              <a:t>arachnoideou</a:t>
            </a:r>
            <a:endParaRPr lang="cs-CZ" dirty="0" smtClean="0"/>
          </a:p>
          <a:p>
            <a:r>
              <a:rPr lang="cs-CZ" dirty="0" err="1" smtClean="0"/>
              <a:t>Intraaxiální</a:t>
            </a:r>
            <a:r>
              <a:rPr lang="cs-CZ" dirty="0" smtClean="0"/>
              <a:t> – </a:t>
            </a:r>
            <a:r>
              <a:rPr lang="cs-CZ" dirty="0" err="1" smtClean="0"/>
              <a:t>intracerebrální</a:t>
            </a:r>
            <a:r>
              <a:rPr lang="cs-CZ" dirty="0" smtClean="0"/>
              <a:t> a </a:t>
            </a:r>
            <a:r>
              <a:rPr lang="cs-CZ" dirty="0" err="1" smtClean="0"/>
              <a:t>intaventrikulární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krvácení</a:t>
            </a:r>
            <a:endParaRPr lang="cs-CZ" dirty="0"/>
          </a:p>
        </p:txBody>
      </p:sp>
      <p:pic>
        <p:nvPicPr>
          <p:cNvPr id="6" name="Picture 4" descr="C:\Users\rtg\Desktop\300PX-~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7308"/>
            <a:ext cx="5327900" cy="22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9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midlineshif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9817"/>
            <a:ext cx="8883023" cy="55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6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1769</TotalTime>
  <Words>391</Words>
  <Application>Microsoft Office PowerPoint</Application>
  <PresentationFormat>Předvádění na obrazovce (4:3)</PresentationFormat>
  <Paragraphs>110</Paragraphs>
  <Slides>42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Arkýř</vt:lpstr>
      <vt:lpstr>Prezentace aplikace PowerPoint</vt:lpstr>
      <vt:lpstr>Zobrazovací metody</vt:lpstr>
      <vt:lpstr>Prezentace aplikace PowerPoint</vt:lpstr>
      <vt:lpstr>Prostý snímek lebky</vt:lpstr>
      <vt:lpstr>PA a bočná projekce</vt:lpstr>
      <vt:lpstr>Prezentace aplikace PowerPoint</vt:lpstr>
      <vt:lpstr>CT</vt:lpstr>
      <vt:lpstr>Traumatická krvácení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CT AG</vt:lpstr>
      <vt:lpstr>MR</vt:lpstr>
      <vt:lpstr>Prezentace aplikace PowerPoint</vt:lpstr>
      <vt:lpstr>Prezentace aplikace PowerPoint</vt:lpstr>
      <vt:lpstr>Prezentace aplikace PowerPoint</vt:lpstr>
      <vt:lpstr>AG</vt:lpstr>
      <vt:lpstr>Doppler </vt:lpstr>
      <vt:lpstr>PET</vt:lpstr>
      <vt:lpstr>SPECT</vt:lpstr>
      <vt:lpstr>Smrt mozku - NM</vt:lpstr>
      <vt:lpstr>Prezentace aplikace PowerPoint</vt:lpstr>
      <vt:lpstr>Prezentace aplikace PowerPoint</vt:lpstr>
      <vt:lpstr>Mozková centra</vt:lpstr>
      <vt:lpstr>Prezentace aplikace PowerPoint</vt:lpstr>
      <vt:lpstr>Páteř a páteřní kanál</vt:lpstr>
      <vt:lpstr>RTG</vt:lpstr>
      <vt:lpstr>Prezentace aplikace PowerPoint</vt:lpstr>
      <vt:lpstr>Prezentace aplikace PowerPoint</vt:lpstr>
      <vt:lpstr>Prezentace aplikace PowerPoint</vt:lpstr>
      <vt:lpstr>CT</vt:lpstr>
      <vt:lpstr>Prezentace aplikace PowerPoint</vt:lpstr>
      <vt:lpstr>MR</vt:lpstr>
      <vt:lpstr>Prezentace aplikace PowerPoint</vt:lpstr>
      <vt:lpstr>PMG</vt:lpstr>
      <vt:lpstr>NM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RTG</dc:creator>
  <cp:lastModifiedBy>NTB</cp:lastModifiedBy>
  <cp:revision>89</cp:revision>
  <dcterms:created xsi:type="dcterms:W3CDTF">2011-11-10T07:36:54Z</dcterms:created>
  <dcterms:modified xsi:type="dcterms:W3CDTF">2012-10-01T20:11:33Z</dcterms:modified>
</cp:coreProperties>
</file>