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91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35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3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40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52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7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33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09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6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42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C64AA-6636-4282-A9C1-96451622ECBC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D8A9-CE79-44E6-B63E-7F006767A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0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Zobrazování cév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22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PTA – perkutánní </a:t>
            </a:r>
            <a:r>
              <a:rPr lang="cs-CZ" sz="3600" dirty="0" err="1" smtClean="0"/>
              <a:t>transluminální</a:t>
            </a:r>
            <a:r>
              <a:rPr lang="cs-CZ" sz="3600" dirty="0" smtClean="0"/>
              <a:t> angioplastika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Léčba stenóz a uzávěrů cév pomocí balónkového katetru</a:t>
            </a:r>
          </a:p>
          <a:p>
            <a:r>
              <a:rPr lang="cs-CZ" dirty="0" smtClean="0"/>
              <a:t>Mechanická dilatace </a:t>
            </a:r>
            <a:r>
              <a:rPr lang="cs-CZ" dirty="0" err="1" smtClean="0"/>
              <a:t>stenotického</a:t>
            </a:r>
            <a:r>
              <a:rPr lang="cs-CZ" dirty="0" smtClean="0"/>
              <a:t> nebo uzavřeného úseku cévy</a:t>
            </a:r>
          </a:p>
          <a:p>
            <a:endParaRPr lang="cs-CZ" dirty="0" smtClean="0"/>
          </a:p>
          <a:p>
            <a:r>
              <a:rPr lang="cs-CZ" dirty="0" smtClean="0"/>
              <a:t>Končetinové tepny – léčba ICHDK</a:t>
            </a:r>
          </a:p>
          <a:p>
            <a:r>
              <a:rPr lang="cs-CZ" dirty="0" err="1" smtClean="0"/>
              <a:t>Supraaortální</a:t>
            </a:r>
            <a:r>
              <a:rPr lang="cs-CZ" dirty="0" smtClean="0"/>
              <a:t> tepny -  stenóza karotid</a:t>
            </a:r>
          </a:p>
          <a:p>
            <a:r>
              <a:rPr lang="cs-CZ" dirty="0" smtClean="0"/>
              <a:t>PTRA – renální angioplastika</a:t>
            </a:r>
          </a:p>
          <a:p>
            <a:r>
              <a:rPr lang="cs-CZ" dirty="0" smtClean="0"/>
              <a:t>PTCA – koronární angioplastika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69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rtg\Desktop\260px-PTCA_NIH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  <a14:imgEffect>
                      <a14:brightnessContrast bright="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3960440" cy="58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Výztuž trubicového orgánu, jehož úkolem je udržet průchodnost a průsvit zúžené trubicové struktury</a:t>
            </a:r>
          </a:p>
          <a:p>
            <a:r>
              <a:rPr lang="cs-CZ" dirty="0" err="1" smtClean="0"/>
              <a:t>Samoexpandibilní</a:t>
            </a:r>
            <a:r>
              <a:rPr lang="cs-CZ" dirty="0" smtClean="0"/>
              <a:t> nebo balon-</a:t>
            </a:r>
            <a:r>
              <a:rPr lang="cs-CZ" dirty="0" err="1" smtClean="0"/>
              <a:t>expandibilní</a:t>
            </a:r>
            <a:endParaRPr lang="cs-CZ" dirty="0" smtClean="0"/>
          </a:p>
          <a:p>
            <a:r>
              <a:rPr lang="cs-CZ" dirty="0" smtClean="0"/>
              <a:t>Indikace: -  neúspěch PTA </a:t>
            </a:r>
          </a:p>
          <a:p>
            <a:pPr marL="0" indent="0">
              <a:buNone/>
            </a:pPr>
            <a:r>
              <a:rPr lang="cs-CZ" dirty="0" smtClean="0"/>
              <a:t>                     -  primární implantace u uzávěrů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pánevních, koronárních,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renálních tepen nevhodných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k chirurgickému 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97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tg\Desktop\280px-PTCA_st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1587"/>
            <a:ext cx="4327004" cy="65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tg\Desktop\imagesCA3A40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08175"/>
            <a:ext cx="2304256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9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Stentgrafty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Kombinace stentu a syntetické cévní protézy</a:t>
            </a:r>
          </a:p>
          <a:p>
            <a:r>
              <a:rPr lang="cs-CZ" dirty="0" err="1"/>
              <a:t>grafted</a:t>
            </a:r>
            <a:r>
              <a:rPr lang="cs-CZ" dirty="0"/>
              <a:t>-stent – celá výztuž je tvořená stentem, který je potažen umělým </a:t>
            </a:r>
            <a:r>
              <a:rPr lang="cs-CZ" dirty="0" smtClean="0"/>
              <a:t>materiálem</a:t>
            </a:r>
            <a:endParaRPr lang="cs-CZ" dirty="0"/>
          </a:p>
          <a:p>
            <a:r>
              <a:rPr lang="cs-CZ" dirty="0" err="1"/>
              <a:t>stented-graft</a:t>
            </a:r>
            <a:r>
              <a:rPr lang="cs-CZ" dirty="0"/>
              <a:t> – stent vyztužuje pouze konce </a:t>
            </a:r>
            <a:r>
              <a:rPr lang="cs-CZ" dirty="0" err="1"/>
              <a:t>endovaskulární</a:t>
            </a:r>
            <a:r>
              <a:rPr lang="cs-CZ" dirty="0"/>
              <a:t> </a:t>
            </a:r>
            <a:r>
              <a:rPr lang="cs-CZ" dirty="0" smtClean="0"/>
              <a:t>protézy</a:t>
            </a:r>
          </a:p>
          <a:p>
            <a:r>
              <a:rPr lang="cs-CZ" dirty="0"/>
              <a:t>Indikace</a:t>
            </a:r>
            <a:r>
              <a:rPr lang="cs-CZ" dirty="0" smtClean="0"/>
              <a:t>: aneurysmata, </a:t>
            </a:r>
            <a:r>
              <a:rPr lang="cs-CZ" dirty="0" err="1" smtClean="0"/>
              <a:t>pseudoaneurysmata</a:t>
            </a:r>
            <a:r>
              <a:rPr lang="cs-CZ" dirty="0" smtClean="0"/>
              <a:t>,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</a:t>
            </a:r>
            <a:r>
              <a:rPr lang="cs-CZ" dirty="0" err="1" smtClean="0"/>
              <a:t>disekující</a:t>
            </a:r>
            <a:r>
              <a:rPr lang="cs-CZ" dirty="0" smtClean="0"/>
              <a:t> aneurysmata, tepenné 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</a:t>
            </a:r>
            <a:r>
              <a:rPr lang="cs-CZ" dirty="0"/>
              <a:t>žilní ruptury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56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tg\Desktop\150px-Un_stent_couv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38967"/>
            <a:ext cx="3312368" cy="23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tg\Desktop\200px-Endova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6427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Lokální trombolýza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Přímá </a:t>
            </a:r>
            <a:r>
              <a:rPr lang="cs-CZ" dirty="0" err="1" smtClean="0"/>
              <a:t>intratrombická</a:t>
            </a:r>
            <a:r>
              <a:rPr lang="cs-CZ" dirty="0" smtClean="0"/>
              <a:t> aplikace </a:t>
            </a:r>
            <a:r>
              <a:rPr lang="cs-CZ" dirty="0" err="1" smtClean="0"/>
              <a:t>trombolytika</a:t>
            </a:r>
            <a:r>
              <a:rPr lang="cs-CZ" dirty="0" smtClean="0"/>
              <a:t>, která spouští fibrinolytické procesy v trombu</a:t>
            </a:r>
          </a:p>
          <a:p>
            <a:r>
              <a:rPr lang="cs-CZ" dirty="0" smtClean="0"/>
              <a:t>Indikace: čerstvé uzávěry, uzávěry A-V dialyzačních píštělí, cévních bypassů</a:t>
            </a:r>
          </a:p>
          <a:p>
            <a:endParaRPr lang="cs-CZ" dirty="0"/>
          </a:p>
          <a:p>
            <a:r>
              <a:rPr lang="cs-CZ" i="1" dirty="0" smtClean="0"/>
              <a:t>Lokální kontinuální trombolýza </a:t>
            </a:r>
            <a:r>
              <a:rPr lang="cs-CZ" dirty="0" smtClean="0"/>
              <a:t>– podávání </a:t>
            </a:r>
            <a:r>
              <a:rPr lang="cs-CZ" dirty="0" err="1" smtClean="0"/>
              <a:t>trombolytika</a:t>
            </a:r>
            <a:r>
              <a:rPr lang="cs-CZ" dirty="0" smtClean="0"/>
              <a:t> pomocí </a:t>
            </a:r>
            <a:r>
              <a:rPr lang="cs-CZ" dirty="0" err="1" smtClean="0"/>
              <a:t>infúzní</a:t>
            </a:r>
            <a:r>
              <a:rPr lang="cs-CZ" dirty="0" smtClean="0"/>
              <a:t> pumpy</a:t>
            </a:r>
          </a:p>
          <a:p>
            <a:r>
              <a:rPr lang="cs-CZ" i="1" dirty="0" smtClean="0"/>
              <a:t>Lokální akcelerovaná trombolýza </a:t>
            </a:r>
            <a:r>
              <a:rPr lang="cs-CZ" dirty="0" smtClean="0"/>
              <a:t>– mechanické rozbíjení trombu se současným působením </a:t>
            </a:r>
            <a:r>
              <a:rPr lang="cs-CZ" dirty="0" err="1" smtClean="0"/>
              <a:t>trombolytika</a:t>
            </a:r>
            <a:r>
              <a:rPr lang="cs-CZ" dirty="0" smtClean="0"/>
              <a:t> (</a:t>
            </a:r>
            <a:r>
              <a:rPr lang="cs-CZ" dirty="0" err="1" smtClean="0"/>
              <a:t>streptokináza</a:t>
            </a:r>
            <a:r>
              <a:rPr lang="cs-CZ" dirty="0" smtClean="0"/>
              <a:t>, urokináza)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79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Transkatétrová</a:t>
            </a:r>
            <a:r>
              <a:rPr lang="cs-CZ" dirty="0" smtClean="0"/>
              <a:t> embolizace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Indikace:</a:t>
            </a:r>
          </a:p>
          <a:p>
            <a:pPr marL="0" indent="0">
              <a:buNone/>
            </a:pPr>
            <a:r>
              <a:rPr lang="cs-CZ" dirty="0" smtClean="0"/>
              <a:t>1/ nekontrolovatelné krvácení</a:t>
            </a:r>
          </a:p>
          <a:p>
            <a:pPr marL="0" indent="0">
              <a:buNone/>
            </a:pPr>
            <a:r>
              <a:rPr lang="cs-CZ" dirty="0" smtClean="0"/>
              <a:t>2/snížení vaskularizace tumorů k usnadnění  </a:t>
            </a:r>
            <a:r>
              <a:rPr lang="cs-CZ" dirty="0" err="1" smtClean="0"/>
              <a:t>chir</a:t>
            </a:r>
            <a:r>
              <a:rPr lang="cs-CZ" dirty="0" smtClean="0"/>
              <a:t>. výkonu nebo paliativní výkon ke zpomalení či zástavě růstu</a:t>
            </a:r>
          </a:p>
          <a:p>
            <a:pPr marL="0" indent="0">
              <a:buNone/>
            </a:pPr>
            <a:r>
              <a:rPr lang="cs-CZ" dirty="0" smtClean="0"/>
              <a:t>3/ AV malformace včetně IC aneuryzmat</a:t>
            </a:r>
          </a:p>
          <a:p>
            <a:pPr marL="0" indent="0">
              <a:buNone/>
            </a:pPr>
            <a:r>
              <a:rPr lang="cs-CZ" dirty="0" smtClean="0"/>
              <a:t>4/ </a:t>
            </a:r>
            <a:r>
              <a:rPr lang="cs-CZ" dirty="0" err="1" smtClean="0"/>
              <a:t>chemoembolizace</a:t>
            </a:r>
            <a:r>
              <a:rPr lang="cs-CZ" dirty="0" smtClean="0"/>
              <a:t> tumorů (současné podávání </a:t>
            </a:r>
            <a:r>
              <a:rPr lang="cs-CZ" dirty="0" err="1" smtClean="0"/>
              <a:t>trombolytika</a:t>
            </a:r>
            <a:r>
              <a:rPr lang="cs-CZ" dirty="0" smtClean="0"/>
              <a:t> a cytostatika)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Filtry DDŽ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5" y="1459291"/>
            <a:ext cx="8556556" cy="5073427"/>
          </a:xfrm>
        </p:spPr>
        <p:txBody>
          <a:bodyPr/>
          <a:lstStyle/>
          <a:p>
            <a:r>
              <a:rPr lang="cs-CZ" dirty="0" smtClean="0"/>
              <a:t>Zavedení </a:t>
            </a:r>
            <a:r>
              <a:rPr lang="cs-CZ" dirty="0" err="1" smtClean="0"/>
              <a:t>kaválního</a:t>
            </a:r>
            <a:r>
              <a:rPr lang="cs-CZ" dirty="0" smtClean="0"/>
              <a:t> filtru </a:t>
            </a:r>
            <a:r>
              <a:rPr lang="cs-CZ" dirty="0" err="1" smtClean="0"/>
              <a:t>Seldingerovou</a:t>
            </a:r>
            <a:r>
              <a:rPr lang="cs-CZ" dirty="0" smtClean="0"/>
              <a:t> </a:t>
            </a:r>
            <a:r>
              <a:rPr lang="cs-CZ" dirty="0"/>
              <a:t>technikou přes femorální nebo jugulární </a:t>
            </a:r>
            <a:r>
              <a:rPr lang="cs-CZ" dirty="0" smtClean="0"/>
              <a:t>žílu pod ústí renálních žil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Indikace:</a:t>
            </a:r>
          </a:p>
          <a:p>
            <a:pPr marL="0" indent="0">
              <a:buNone/>
            </a:pPr>
            <a:r>
              <a:rPr lang="cs-CZ" dirty="0" smtClean="0"/>
              <a:t>        - Pacienti s nemožností antikoagulační léčby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- Tromboembolická choroba</a:t>
            </a:r>
          </a:p>
        </p:txBody>
      </p:sp>
      <p:pic>
        <p:nvPicPr>
          <p:cNvPr id="4" name="Picture 11" descr="C:\Users\rtg\Desktop\x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83" y="2636912"/>
            <a:ext cx="4417055" cy="27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rtg\Desktop\KavalniFilt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091"/>
            <a:ext cx="3869241" cy="41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rtg\Desktop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42" y="88091"/>
            <a:ext cx="4809757" cy="420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rt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02" y="2073142"/>
            <a:ext cx="2088965" cy="47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zobrazování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Prostý snímek – kalcifikace v plátech, dg.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cizích těles v cévním řečišti</a:t>
            </a:r>
          </a:p>
          <a:p>
            <a:r>
              <a:rPr lang="cs-CZ" dirty="0" smtClean="0"/>
              <a:t>Angiografie – </a:t>
            </a:r>
            <a:r>
              <a:rPr lang="cs-CZ" dirty="0" err="1" smtClean="0"/>
              <a:t>Seldingerova</a:t>
            </a:r>
            <a:r>
              <a:rPr lang="cs-CZ" dirty="0" smtClean="0"/>
              <a:t> technika, nejčastěji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cestou </a:t>
            </a:r>
            <a:r>
              <a:rPr lang="cs-CZ" dirty="0" err="1" smtClean="0"/>
              <a:t>a.femoralis</a:t>
            </a:r>
            <a:endParaRPr lang="cs-CZ" dirty="0" smtClean="0"/>
          </a:p>
          <a:p>
            <a:r>
              <a:rPr lang="cs-CZ" dirty="0" smtClean="0"/>
              <a:t>Dopplerovská US</a:t>
            </a:r>
          </a:p>
          <a:p>
            <a:r>
              <a:rPr lang="cs-CZ" dirty="0" smtClean="0"/>
              <a:t>CTA</a:t>
            </a:r>
          </a:p>
          <a:p>
            <a:r>
              <a:rPr lang="cs-CZ" dirty="0" smtClean="0"/>
              <a:t>MRA</a:t>
            </a:r>
          </a:p>
          <a:p>
            <a:r>
              <a:rPr lang="cs-CZ" dirty="0" smtClean="0"/>
              <a:t>NM - flebografie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344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TIPS – </a:t>
            </a:r>
            <a:r>
              <a:rPr lang="cs-CZ" sz="3600" dirty="0" err="1" smtClean="0"/>
              <a:t>transjugulární</a:t>
            </a:r>
            <a:r>
              <a:rPr lang="cs-CZ" sz="3600" dirty="0" smtClean="0"/>
              <a:t> </a:t>
            </a:r>
            <a:r>
              <a:rPr lang="cs-CZ" sz="3600" dirty="0" err="1" smtClean="0"/>
              <a:t>intrahepatický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600" dirty="0" err="1" smtClean="0"/>
              <a:t>portosystemický</a:t>
            </a:r>
            <a:r>
              <a:rPr lang="cs-CZ" sz="3600" dirty="0" smtClean="0"/>
              <a:t> </a:t>
            </a:r>
            <a:r>
              <a:rPr lang="cs-CZ" sz="3600" dirty="0" err="1" smtClean="0"/>
              <a:t>shunt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Arteficiální píštěl, vytvořená perkutánně v jaterním parenchymu mezi větví portální žíly a jaterní žilou cestou jugulární žíly</a:t>
            </a:r>
          </a:p>
          <a:p>
            <a:r>
              <a:rPr lang="cs-CZ" dirty="0" smtClean="0"/>
              <a:t>Do takto vytvořeného kanálu implantujeme stent</a:t>
            </a:r>
          </a:p>
          <a:p>
            <a:r>
              <a:rPr lang="cs-CZ" dirty="0" smtClean="0"/>
              <a:t>Snižuje přetlak v portálním řečišti</a:t>
            </a:r>
          </a:p>
          <a:p>
            <a:r>
              <a:rPr lang="cs-CZ" dirty="0" smtClean="0"/>
              <a:t>Indikace: -  nekontrolovatelné krvácení z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jícnových varixů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-  před transplantací jater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tg\Desktop\350px-Tips_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5" y="332656"/>
            <a:ext cx="7841955" cy="589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2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Nevaskulární intervence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Intervence na žlučových cestách</a:t>
            </a:r>
          </a:p>
          <a:p>
            <a:r>
              <a:rPr lang="cs-CZ" dirty="0" smtClean="0"/>
              <a:t>Intervence na GIT</a:t>
            </a:r>
          </a:p>
          <a:p>
            <a:r>
              <a:rPr lang="cs-CZ" dirty="0" smtClean="0"/>
              <a:t>Perkutánní </a:t>
            </a:r>
            <a:r>
              <a:rPr lang="cs-CZ" dirty="0" err="1" smtClean="0"/>
              <a:t>nefrostomie</a:t>
            </a:r>
            <a:endParaRPr lang="cs-CZ" dirty="0" smtClean="0"/>
          </a:p>
          <a:p>
            <a:r>
              <a:rPr lang="cs-CZ" dirty="0" smtClean="0"/>
              <a:t>Perkutánní drenáže abscesů a kolekcí tekutin</a:t>
            </a:r>
          </a:p>
          <a:p>
            <a:r>
              <a:rPr lang="cs-CZ" dirty="0" smtClean="0"/>
              <a:t>Perkutánní biopsie</a:t>
            </a:r>
          </a:p>
          <a:p>
            <a:r>
              <a:rPr lang="cs-CZ" dirty="0" smtClean="0"/>
              <a:t>Intervence na dýchacích cestách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29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88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Intervence na žlučových cestách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5009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PTD – perkutánní </a:t>
            </a:r>
            <a:r>
              <a:rPr lang="cs-CZ" sz="2800" dirty="0" err="1" smtClean="0"/>
              <a:t>transhepatická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drenáž žlučových cest –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při obstrukci žlučových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cest provázené sepsí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Dilatace stenóz žlučových cest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– balónková dilatace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Perkutánní extrakce konkrementů ze žlučových cest – </a:t>
            </a:r>
            <a:r>
              <a:rPr lang="cs-CZ" sz="2800" dirty="0" err="1" smtClean="0"/>
              <a:t>Dormiův</a:t>
            </a:r>
            <a:r>
              <a:rPr lang="cs-CZ" sz="2800" dirty="0" smtClean="0"/>
              <a:t> košíček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267" name="Picture 3" descr="C:\Users\rtg\Desktop\2010BOD_129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880320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tg\Desktop\QDP-10X5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61" y="3308588"/>
            <a:ext cx="3533721" cy="163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6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Intervence na GIT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820472" cy="5318051"/>
          </a:xfrm>
        </p:spPr>
        <p:txBody>
          <a:bodyPr>
            <a:normAutofit/>
          </a:bodyPr>
          <a:lstStyle/>
          <a:p>
            <a:r>
              <a:rPr lang="cs-CZ" dirty="0" smtClean="0"/>
              <a:t>Dilatace stenóz GIT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- balónkový katetr</a:t>
            </a:r>
          </a:p>
          <a:p>
            <a:r>
              <a:rPr lang="cs-CZ" dirty="0" smtClean="0"/>
              <a:t>Paliativní léčba dysfagie stenty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- inoperabilní TU jícnu 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kardie, pooperační stenózy,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</a:t>
            </a:r>
            <a:r>
              <a:rPr lang="cs-CZ" dirty="0" err="1" smtClean="0"/>
              <a:t>esofago</a:t>
            </a:r>
            <a:r>
              <a:rPr lang="cs-CZ" dirty="0" smtClean="0"/>
              <a:t>-tracheální píštěle</a:t>
            </a:r>
          </a:p>
          <a:p>
            <a:r>
              <a:rPr lang="cs-CZ" dirty="0" smtClean="0"/>
              <a:t>Perkutánní gastrostomie – méně </a:t>
            </a:r>
          </a:p>
          <a:p>
            <a:pPr marL="0" indent="0">
              <a:buNone/>
            </a:pPr>
            <a:r>
              <a:rPr lang="cs-CZ" dirty="0" smtClean="0"/>
              <a:t>              invazivní než chirurgické řešení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43" name="Picture 3" descr="C:\Users\rtg\Desktop\imagesCAGQ2H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91" y="3689648"/>
            <a:ext cx="218606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rtg\Desktop\2010BOD_129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69" y="692696"/>
            <a:ext cx="2601952" cy="317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16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Perkutánní </a:t>
            </a:r>
            <a:r>
              <a:rPr lang="cs-CZ" dirty="0" err="1"/>
              <a:t>nefrostomie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Zevní drenáž dutého systému ledviny z důvodu: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- hydro či </a:t>
            </a:r>
            <a:r>
              <a:rPr lang="cs-CZ" dirty="0" err="1" smtClean="0"/>
              <a:t>pyonephros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- derivace moče při léčbě močových píštělí 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poranění dutého systému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- odstraňování močových kamenů</a:t>
            </a:r>
          </a:p>
          <a:p>
            <a:pPr marL="0" indent="0">
              <a:buNone/>
            </a:pPr>
            <a:r>
              <a:rPr lang="cs-CZ" dirty="0" smtClean="0"/>
              <a:t>          - dilatace striktur močového traktu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- biopsie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- </a:t>
            </a:r>
            <a:r>
              <a:rPr lang="cs-CZ" dirty="0" err="1" smtClean="0"/>
              <a:t>stentování</a:t>
            </a:r>
            <a:r>
              <a:rPr lang="cs-CZ" dirty="0" smtClean="0"/>
              <a:t> ureterů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- aplikace antibiotik či cytostatik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07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cs-CZ" sz="3200" dirty="0"/>
              <a:t>Perkutánní </a:t>
            </a:r>
            <a:r>
              <a:rPr lang="cs-CZ" sz="3200" dirty="0" smtClean="0"/>
              <a:t>drenáže </a:t>
            </a:r>
            <a:r>
              <a:rPr lang="cs-CZ" sz="3200" dirty="0"/>
              <a:t>abscesů a kolekcí tekutin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Léčba či </a:t>
            </a:r>
            <a:r>
              <a:rPr lang="cs-CZ" dirty="0" err="1" smtClean="0"/>
              <a:t>paliace</a:t>
            </a:r>
            <a:r>
              <a:rPr lang="cs-CZ" dirty="0" smtClean="0"/>
              <a:t> sepse spojené s infikovanou kolekcí</a:t>
            </a:r>
          </a:p>
          <a:p>
            <a:r>
              <a:rPr lang="cs-CZ" dirty="0" smtClean="0"/>
              <a:t>Zmírnění bolestivých symptomů způsobených velikostí a lokalizací tekutinových kolekcí</a:t>
            </a:r>
          </a:p>
          <a:p>
            <a:r>
              <a:rPr lang="cs-CZ" dirty="0" smtClean="0"/>
              <a:t>Určení charakteru kolekce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tekutiny ( absces, hematom…)</a:t>
            </a:r>
            <a:endParaRPr lang="cs-CZ" dirty="0"/>
          </a:p>
        </p:txBody>
      </p:sp>
      <p:pic>
        <p:nvPicPr>
          <p:cNvPr id="13314" name="Picture 2" descr="C:\Users\rtg\Desktop\n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1000"/>
                    </a14:imgEffect>
                    <a14:imgEffect>
                      <a14:brightnessContrast bright="17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48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Perkutánní biopsie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Určení histologie solidního patologického útvaru (maligní x benigní)</a:t>
            </a:r>
          </a:p>
          <a:p>
            <a:r>
              <a:rPr lang="cs-CZ" dirty="0" smtClean="0"/>
              <a:t>Určení diagnózy, </a:t>
            </a:r>
            <a:r>
              <a:rPr lang="cs-CZ" dirty="0" err="1" smtClean="0"/>
              <a:t>staging</a:t>
            </a:r>
            <a:r>
              <a:rPr lang="cs-CZ" dirty="0" smtClean="0"/>
              <a:t> známého onemocnění či potvrzení nebo vyvrácení recidivy</a:t>
            </a:r>
          </a:p>
          <a:p>
            <a:r>
              <a:rPr lang="cs-CZ" dirty="0" smtClean="0"/>
              <a:t>Pod skiaskopickou 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UZ nebo CT kontrolou</a:t>
            </a:r>
          </a:p>
        </p:txBody>
      </p:sp>
      <p:pic>
        <p:nvPicPr>
          <p:cNvPr id="14339" name="Picture 3" descr="C:\Users\rtg\Desktop\ct_guided_lung_biops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042185" cy="299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13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Intervence na dýchacích cestách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Implantace stentu do velkých dýchacích cest</a:t>
            </a:r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     - </a:t>
            </a:r>
            <a:r>
              <a:rPr lang="cs-CZ" sz="2800" dirty="0" err="1" smtClean="0"/>
              <a:t>intraluminálně</a:t>
            </a:r>
            <a:r>
              <a:rPr lang="cs-CZ" sz="2800" dirty="0" smtClean="0"/>
              <a:t> se šířící tumory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- komprese trachey či hlavního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bronchu tumorem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- stenóza trachey po RT</a:t>
            </a:r>
            <a:endParaRPr lang="cs-CZ" sz="2800" dirty="0"/>
          </a:p>
        </p:txBody>
      </p:sp>
      <p:pic>
        <p:nvPicPr>
          <p:cNvPr id="15362" name="Picture 2" descr="C:\Users\rtg\Desktop\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72" y="2996952"/>
            <a:ext cx="4719960" cy="2890976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01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PRT – </a:t>
            </a:r>
            <a:r>
              <a:rPr lang="cs-CZ" dirty="0" err="1" smtClean="0"/>
              <a:t>periradikulární</a:t>
            </a:r>
            <a:r>
              <a:rPr lang="cs-CZ" dirty="0" smtClean="0"/>
              <a:t> terapie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Léčba </a:t>
            </a:r>
            <a:r>
              <a:rPr lang="cs-CZ" sz="2800" dirty="0"/>
              <a:t>bolestí </a:t>
            </a:r>
            <a:r>
              <a:rPr lang="cs-CZ" sz="2800" dirty="0" smtClean="0"/>
              <a:t>páteře způsobených </a:t>
            </a:r>
            <a:r>
              <a:rPr lang="cs-CZ" sz="2800" dirty="0" err="1"/>
              <a:t>foraminální</a:t>
            </a:r>
            <a:r>
              <a:rPr lang="cs-CZ" sz="2800" dirty="0"/>
              <a:t> stenózou nebo stenózou spinálního kanálu, u pacientů s pooperačními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epidurálními </a:t>
            </a:r>
            <a:r>
              <a:rPr lang="cs-CZ" sz="2800" dirty="0" err="1"/>
              <a:t>fibrotickými</a:t>
            </a:r>
            <a:r>
              <a:rPr lang="cs-CZ" sz="2800" dirty="0"/>
              <a:t>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změnami </a:t>
            </a:r>
            <a:r>
              <a:rPr lang="cs-CZ" sz="2800" dirty="0" err="1"/>
              <a:t>spondylolistézou</a:t>
            </a:r>
            <a:endParaRPr lang="cs-CZ" sz="2800" dirty="0"/>
          </a:p>
        </p:txBody>
      </p:sp>
      <p:pic>
        <p:nvPicPr>
          <p:cNvPr id="16386" name="Picture 2" descr="C:\Users\rtg\Desktop\p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9173"/>
            <a:ext cx="4582598" cy="29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8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tg\Desktop\260px-Catheter_Schema_2_pose_du_fil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12784"/>
            <a:ext cx="3769792" cy="22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tg\Desktop\260px-Catheter_Schema_1_pose_de_l'aiguille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9" y="513175"/>
            <a:ext cx="3893665" cy="23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tg\Desktop\260px-Catheter_Schema_6_catheter_en_place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13176"/>
            <a:ext cx="3888433" cy="16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tg\Desktop\260px-Catheter_Schema_3_retrait_de_l'aiguille_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9794"/>
            <a:ext cx="3784591" cy="22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tg\Desktop\260px-Catheter_Schema_4_entree_et_sortie_du_dilatateur_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99" y="2708920"/>
            <a:ext cx="385941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tg\Desktop\260px-Catheter_Schema_5_pose_du_catheter_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9450"/>
            <a:ext cx="38884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2391" y="-338626"/>
            <a:ext cx="8229600" cy="1679394"/>
          </a:xfrm>
        </p:spPr>
        <p:txBody>
          <a:bodyPr/>
          <a:lstStyle/>
          <a:p>
            <a:r>
              <a:rPr lang="cs-CZ" dirty="0" err="1" smtClean="0"/>
              <a:t>Seldingerova</a:t>
            </a:r>
            <a:r>
              <a:rPr lang="cs-CZ" dirty="0" smtClean="0"/>
              <a:t> technika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68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/>
              <a:t>Angiografie končetinových tepen</a:t>
            </a:r>
            <a:endParaRPr lang="cs-CZ" dirty="0"/>
          </a:p>
        </p:txBody>
      </p:sp>
      <p:pic>
        <p:nvPicPr>
          <p:cNvPr id="2055" name="Picture 7" descr="C:\Users\rtg\Desktop\imagesCA3Y3K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672408" cy="40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tg\Desktop\imagesCA76D06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brightnessContrast bright="18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29" y="1052736"/>
            <a:ext cx="3600400" cy="40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rtg\Desktop\imagesCALL6ZZ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23" y="1097167"/>
            <a:ext cx="1376512" cy="49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tg\Desktop\peripheralart-fig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2854627" cy="25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2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cs-CZ" dirty="0" smtClean="0"/>
              <a:t>CT AG dolních končetin</a:t>
            </a:r>
            <a:endParaRPr lang="cs-CZ" dirty="0"/>
          </a:p>
        </p:txBody>
      </p:sp>
      <p:pic>
        <p:nvPicPr>
          <p:cNvPr id="3076" name="Picture 4" descr="C:\Users\rtg\Desktop\c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13768"/>
            <a:ext cx="2088232" cy="259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tg\Desktop\F1_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87220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tg\Desktop\F6_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0634"/>
            <a:ext cx="1356671" cy="50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rtg\Desktop\imagesCAMU1CR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00635"/>
            <a:ext cx="2520280" cy="50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5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679736" y="332656"/>
            <a:ext cx="9371384" cy="1143000"/>
          </a:xfrm>
        </p:spPr>
        <p:txBody>
          <a:bodyPr/>
          <a:lstStyle/>
          <a:p>
            <a:r>
              <a:rPr lang="cs-CZ" dirty="0" smtClean="0"/>
              <a:t>MRA dolních končetin</a:t>
            </a:r>
            <a:endParaRPr lang="cs-CZ" dirty="0"/>
          </a:p>
        </p:txBody>
      </p:sp>
      <p:pic>
        <p:nvPicPr>
          <p:cNvPr id="4" name="Picture 3" descr="C:\Users\rtg\Desktop\AG D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96523"/>
            <a:ext cx="5260783" cy="525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rtg\Desktop\AG 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6388"/>
            <a:ext cx="2303463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rtg\Desktop\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5" y="1596224"/>
            <a:ext cx="3191070" cy="255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rtg\Desktop\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5" y="4149080"/>
            <a:ext cx="3113920" cy="24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rtg\Desktop\r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96224"/>
            <a:ext cx="2320926" cy="28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4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856" y="135936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 – aorta </a:t>
            </a:r>
            <a:r>
              <a:rPr lang="cs-CZ" dirty="0" err="1" smtClean="0"/>
              <a:t>abdominalis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– a. </a:t>
            </a:r>
            <a:r>
              <a:rPr lang="cs-CZ" dirty="0" err="1" smtClean="0"/>
              <a:t>iliaca</a:t>
            </a:r>
            <a:r>
              <a:rPr lang="cs-CZ" dirty="0" smtClean="0"/>
              <a:t> </a:t>
            </a:r>
            <a:r>
              <a:rPr lang="cs-CZ" dirty="0" err="1" smtClean="0"/>
              <a:t>int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3 – a. </a:t>
            </a:r>
            <a:r>
              <a:rPr lang="cs-CZ" dirty="0" err="1" smtClean="0"/>
              <a:t>iliaca</a:t>
            </a:r>
            <a:r>
              <a:rPr lang="cs-CZ" dirty="0" smtClean="0"/>
              <a:t> </a:t>
            </a:r>
            <a:r>
              <a:rPr lang="cs-CZ" dirty="0" err="1" smtClean="0"/>
              <a:t>ext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4 – a. </a:t>
            </a:r>
            <a:r>
              <a:rPr lang="cs-CZ" dirty="0" err="1" smtClean="0"/>
              <a:t>femoralis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5 – a. </a:t>
            </a:r>
            <a:r>
              <a:rPr lang="cs-CZ" dirty="0" err="1" smtClean="0"/>
              <a:t>poplitea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6 – a. </a:t>
            </a:r>
            <a:r>
              <a:rPr lang="cs-CZ" dirty="0" err="1" smtClean="0"/>
              <a:t>tibialis</a:t>
            </a:r>
            <a:r>
              <a:rPr lang="cs-CZ" dirty="0" smtClean="0"/>
              <a:t> post.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1885207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842196" y="332656"/>
            <a:ext cx="67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79712" y="886653"/>
            <a:ext cx="53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7780" y="2492896"/>
            <a:ext cx="2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7780" y="3645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16901" y="5229200"/>
            <a:ext cx="8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16901" y="1359363"/>
            <a:ext cx="46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0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cs-CZ" dirty="0" smtClean="0"/>
              <a:t>Intervenční radiologie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/>
          <a:lstStyle/>
          <a:p>
            <a:r>
              <a:rPr lang="cs-CZ" dirty="0" smtClean="0"/>
              <a:t>Nahrazení nebo usnadnění chirurgického výkonu</a:t>
            </a:r>
          </a:p>
          <a:p>
            <a:r>
              <a:rPr lang="cs-CZ" dirty="0" smtClean="0"/>
              <a:t>Základem je katetrizace</a:t>
            </a:r>
          </a:p>
          <a:p>
            <a:endParaRPr lang="cs-CZ" dirty="0" smtClean="0"/>
          </a:p>
          <a:p>
            <a:r>
              <a:rPr lang="cs-CZ" dirty="0" smtClean="0"/>
              <a:t>Intervence vaskulární – na cévním systému</a:t>
            </a:r>
          </a:p>
          <a:p>
            <a:r>
              <a:rPr lang="cs-CZ" dirty="0" smtClean="0"/>
              <a:t>Intervence nevaskulární – mimo cévní 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45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Intervence vaskulární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PTA  </a:t>
            </a:r>
          </a:p>
          <a:p>
            <a:r>
              <a:rPr lang="cs-CZ" dirty="0" smtClean="0"/>
              <a:t>Stenty</a:t>
            </a:r>
          </a:p>
          <a:p>
            <a:r>
              <a:rPr lang="cs-CZ" dirty="0" err="1" smtClean="0"/>
              <a:t>Stentgrafty</a:t>
            </a:r>
            <a:endParaRPr lang="cs-CZ" dirty="0" smtClean="0"/>
          </a:p>
          <a:p>
            <a:r>
              <a:rPr lang="cs-CZ" dirty="0" smtClean="0"/>
              <a:t>Trombolýza</a:t>
            </a:r>
          </a:p>
          <a:p>
            <a:r>
              <a:rPr lang="cs-CZ" dirty="0" smtClean="0"/>
              <a:t>Embolizace</a:t>
            </a:r>
          </a:p>
          <a:p>
            <a:r>
              <a:rPr lang="cs-CZ" dirty="0" err="1" smtClean="0"/>
              <a:t>Kavální</a:t>
            </a:r>
            <a:r>
              <a:rPr lang="cs-CZ" dirty="0" smtClean="0"/>
              <a:t> filtry </a:t>
            </a:r>
          </a:p>
          <a:p>
            <a:r>
              <a:rPr lang="cs-CZ" dirty="0" smtClean="0"/>
              <a:t>TIPS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5704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685</Words>
  <Application>Microsoft Office PowerPoint</Application>
  <PresentationFormat>Předvádění na obrazovce (4:3)</PresentationFormat>
  <Paragraphs>151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Zobrazování cév</vt:lpstr>
      <vt:lpstr>Metody zobrazování cév</vt:lpstr>
      <vt:lpstr>Seldingerova technika </vt:lpstr>
      <vt:lpstr>Angiografie končetinových tepen</vt:lpstr>
      <vt:lpstr>CT AG dolních končetin</vt:lpstr>
      <vt:lpstr>MRA dolních končetin</vt:lpstr>
      <vt:lpstr>Prezentace aplikace PowerPoint</vt:lpstr>
      <vt:lpstr>Intervenční radiologie</vt:lpstr>
      <vt:lpstr>Intervence vaskulární</vt:lpstr>
      <vt:lpstr>PTA – perkutánní transluminální angioplastika</vt:lpstr>
      <vt:lpstr>Prezentace aplikace PowerPoint</vt:lpstr>
      <vt:lpstr>Stenty</vt:lpstr>
      <vt:lpstr>Prezentace aplikace PowerPoint</vt:lpstr>
      <vt:lpstr>Stentgrafty</vt:lpstr>
      <vt:lpstr>Prezentace aplikace PowerPoint</vt:lpstr>
      <vt:lpstr>Lokální trombolýza</vt:lpstr>
      <vt:lpstr>Transkatétrová embolizace</vt:lpstr>
      <vt:lpstr>Filtry DDŽ</vt:lpstr>
      <vt:lpstr>Prezentace aplikace PowerPoint</vt:lpstr>
      <vt:lpstr>TIPS – transjugulární intrahepatický    portosystemický shunt</vt:lpstr>
      <vt:lpstr>Prezentace aplikace PowerPoint</vt:lpstr>
      <vt:lpstr>Nevaskulární intervence</vt:lpstr>
      <vt:lpstr>Intervence na žlučových cestách </vt:lpstr>
      <vt:lpstr>Intervence na GIT </vt:lpstr>
      <vt:lpstr>Perkutánní nefrostomie </vt:lpstr>
      <vt:lpstr>Perkutánní drenáže abscesů a kolekcí tekutin </vt:lpstr>
      <vt:lpstr>Perkutánní biopsie </vt:lpstr>
      <vt:lpstr>Intervence na dýchacích cestách </vt:lpstr>
      <vt:lpstr>PRT – periradikulární terapie 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Zobrazování cév</dc:title>
  <dc:creator>RTG</dc:creator>
  <cp:lastModifiedBy>RTG</cp:lastModifiedBy>
  <cp:revision>45</cp:revision>
  <dcterms:created xsi:type="dcterms:W3CDTF">2011-11-17T06:30:55Z</dcterms:created>
  <dcterms:modified xsi:type="dcterms:W3CDTF">2015-10-19T14:00:10Z</dcterms:modified>
</cp:coreProperties>
</file>