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5143500" cx="9144000"/>
  <p:notesSz cx="6858000" cy="9144000"/>
  <p:embeddedFontLst>
    <p:embeddedFont>
      <p:font typeface="Raleway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aleway-bold.fntdata"/><Relationship Id="rId20" Type="http://schemas.openxmlformats.org/officeDocument/2006/relationships/slide" Target="slides/slide15.xml"/><Relationship Id="rId42" Type="http://schemas.openxmlformats.org/officeDocument/2006/relationships/font" Target="fonts/Raleway-boldItalic.fntdata"/><Relationship Id="rId41" Type="http://schemas.openxmlformats.org/officeDocument/2006/relationships/font" Target="fonts/Raleway-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Raleway-regular.fntdata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166b8a2ccf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166b8a2ccf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166b8a2ccf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166b8a2ccf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166b8a2ccf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166b8a2ccf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166b8a2ccf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166b8a2ccf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166b8a2ccf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166b8a2ccf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170ac3ed1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170ac3ed1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170ac3ed1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170ac3ed1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170ac3ed1a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170ac3ed1a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170ac3ed1a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170ac3ed1a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170ac3ed1a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170ac3ed1a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166b8a2ccf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166b8a2ccf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170ac3ed1a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170ac3ed1a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170ac3ed1a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170ac3ed1a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170ac3ed1a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170ac3ed1a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170ac3ed1a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170ac3ed1a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170ac3ed1a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170ac3ed1a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170ac3ed1a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170ac3ed1a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170ac3ed1a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170ac3ed1a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170ac3ed1a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170ac3ed1a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170ac3ed1a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170ac3ed1a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170ac3ed1a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170ac3ed1a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166b8a2ccf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166b8a2ccf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170ac3ed1a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170ac3ed1a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170ac3ed1a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170ac3ed1a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170ac3ed1a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170ac3ed1a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170ac3ed1a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170ac3ed1a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166b8a2ccf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166b8a2ccf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166b8a2ccf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166b8a2ccf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166b8a2ccf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166b8a2ccf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166b8a2ccf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166b8a2ccf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166b8a2ccf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166b8a2ccf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166b8a2ccf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166b8a2ccf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 txBox="1"/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" name="Google Shape;39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" name="Google Shape;40;p9"/>
          <p:cNvSpPr txBox="1"/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1" name="Google Shape;41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" name="Google Shape;42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l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www.youtube.com/watch?v=cTT_5RwvJF8" TargetMode="External"/><Relationship Id="rId4" Type="http://schemas.openxmlformats.org/officeDocument/2006/relationships/hyperlink" Target="https://www.youtube.com/watch?v=XNiU62_dblQ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Choroby mléčné žlázy</a:t>
            </a:r>
            <a:endParaRPr/>
          </a:p>
        </p:txBody>
      </p:sp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Mgr. Štěpánka Vybíralová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Benigní nálezy</a:t>
            </a:r>
            <a:endParaRPr/>
          </a:p>
        </p:txBody>
      </p:sp>
      <p:sp>
        <p:nvSpPr>
          <p:cNvPr id="119" name="Google Shape;119;p22"/>
          <p:cNvSpPr txBox="1"/>
          <p:nvPr>
            <p:ph idx="1" type="body"/>
          </p:nvPr>
        </p:nvSpPr>
        <p:spPr>
          <a:xfrm>
            <a:off x="311700" y="1152475"/>
            <a:ext cx="8520600" cy="3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713"/>
              <a:t>Duktektázie</a:t>
            </a:r>
            <a:endParaRPr b="1" sz="2713"/>
          </a:p>
          <a:p>
            <a:pPr indent="-332087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rozšíření velkých duktů, ve kterých se hromadí sekret</a:t>
            </a:r>
            <a:endParaRPr sz="2102"/>
          </a:p>
          <a:p>
            <a:pPr indent="-33208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u žen mezi 30–60 lety</a:t>
            </a:r>
            <a:endParaRPr sz="2102"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 sz="2725"/>
              <a:t>Mastodynie </a:t>
            </a:r>
            <a:endParaRPr b="1" sz="2725"/>
          </a:p>
          <a:p>
            <a:pPr indent="-332087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bolest v oblasti prsů a prsní žlázy, nebo </a:t>
            </a:r>
            <a:r>
              <a:rPr lang="cs" sz="2102"/>
              <a:t>přecitlivělost</a:t>
            </a:r>
            <a:r>
              <a:rPr lang="cs" sz="2102"/>
              <a:t> až bolestivé napětí v prsou</a:t>
            </a:r>
            <a:endParaRPr sz="2102"/>
          </a:p>
          <a:p>
            <a:pPr indent="-33208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může být projevem závažného onemocnění, ale může se jednat "jen" o poruchy v rovnováze ženských hormonů</a:t>
            </a:r>
            <a:endParaRPr sz="2102"/>
          </a:p>
          <a:p>
            <a:pPr indent="-33208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mastodynie - dg. N 64.4 </a:t>
            </a:r>
            <a:endParaRPr sz="2102"/>
          </a:p>
          <a:p>
            <a:pPr indent="-33208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trpí jí až dvě třetiny žen, jen 5 až 10 % žen se s tímto svěří lékaři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Benigní nálezy</a:t>
            </a:r>
            <a:endParaRPr/>
          </a:p>
        </p:txBody>
      </p:sp>
      <p:sp>
        <p:nvSpPr>
          <p:cNvPr id="125" name="Google Shape;125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Galaktorea</a:t>
            </a:r>
            <a:endParaRPr b="1" sz="2100"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tvorba a vylučování mléka mléčnou žlázou mimo období kojení laktace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bývá spojena s vymizením menstruace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přiíčina - nádor hypofýzy s nadměrnou produkcí hormonu prolaktinu, vzácněji vedlejší účinek léků potlačujících účinky dopaminu (antipsychotika)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různé stupně - sekrece pouze při zatlačení na prsní žlázy až samovolná sekrece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Benigní nálezy</a:t>
            </a:r>
            <a:endParaRPr/>
          </a:p>
        </p:txBody>
      </p:sp>
      <p:sp>
        <p:nvSpPr>
          <p:cNvPr id="131" name="Google Shape;131;p24"/>
          <p:cNvSpPr txBox="1"/>
          <p:nvPr>
            <p:ph idx="1" type="body"/>
          </p:nvPr>
        </p:nvSpPr>
        <p:spPr>
          <a:xfrm>
            <a:off x="311700" y="1152475"/>
            <a:ext cx="8520600" cy="390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Hyperprolaktinémie </a:t>
            </a:r>
            <a:endParaRPr b="1" sz="2100"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zvýšená hladina prolaktinu v krvi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příznaky - neplodnost, absence menstruace, zánět prsu, mastodynie, nespecifické příznaky j(zvýšení tělesné váhy, zhoršení metabolismu glukózy, popřípadě retence vody)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příčiny - těhotenství, kojení, přehřátí organismu (v sauně), estrogeny (HAK),  léky (psychofarmaka, léky na </a:t>
            </a:r>
            <a:r>
              <a:rPr lang="cs"/>
              <a:t>hypertenzi</a:t>
            </a:r>
            <a:r>
              <a:rPr lang="cs"/>
              <a:t>,...),  nádory hypofýzy, </a:t>
            </a:r>
            <a:r>
              <a:rPr lang="cs"/>
              <a:t>ledvinná</a:t>
            </a:r>
            <a:r>
              <a:rPr lang="cs"/>
              <a:t> nedostatečnost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diagnostika - odběr krve (koncentrace prolaktinu, hormony ŠŽ)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léčba - léky potlačující zvýšenou hladinu prolaktinu v krvi nezávisle na příčině zvýšení, kontraindikace - </a:t>
            </a:r>
            <a:r>
              <a:rPr lang="cs"/>
              <a:t>těhotenství</a:t>
            </a:r>
            <a:r>
              <a:rPr lang="cs"/>
              <a:t>, nádory hypofýzy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Benigní nádory prsu</a:t>
            </a:r>
            <a:endParaRPr/>
          </a:p>
        </p:txBody>
      </p:sp>
      <p:sp>
        <p:nvSpPr>
          <p:cNvPr id="137" name="Google Shape;137;p25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cs" sz="2100"/>
              <a:t>Intraduktální papilom</a:t>
            </a:r>
            <a:endParaRPr b="1" sz="2100"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epiteliální nádor, lokalizovaný v ductus </a:t>
            </a:r>
            <a:r>
              <a:rPr lang="cs"/>
              <a:t>lactiferi</a:t>
            </a:r>
            <a:r>
              <a:rPr lang="cs"/>
              <a:t> subareolárně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roste solitárně uvnitř dilatovaného mlékovodu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většinou menší než 2 mm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příznaky - patologická, často krvavá sekrece z prsní bradavky, vzácně vtažení bradavky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maligní zvrat s rizikem do 10 %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diagnostika - RTG – duktografie, cytologické vyšetření sekretu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léčba - mikrodochektomie (odstranění problematického mlékovodu), u starších žen exstirpace duktů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Benigní nádory prsu</a:t>
            </a:r>
            <a:endParaRPr/>
          </a:p>
        </p:txBody>
      </p:sp>
      <p:sp>
        <p:nvSpPr>
          <p:cNvPr id="143" name="Google Shape;143;p26"/>
          <p:cNvSpPr txBox="1"/>
          <p:nvPr>
            <p:ph idx="1" type="body"/>
          </p:nvPr>
        </p:nvSpPr>
        <p:spPr>
          <a:xfrm>
            <a:off x="311700" y="1152475"/>
            <a:ext cx="8520600" cy="37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44207"/>
              <a:buFont typeface="Arial"/>
              <a:buNone/>
            </a:pPr>
            <a:r>
              <a:rPr b="1" lang="cs" sz="2488"/>
              <a:t>Fibroadenom</a:t>
            </a:r>
            <a:endParaRPr b="1" sz="2488"/>
          </a:p>
          <a:p>
            <a:pPr indent="-331152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 sz="1900"/>
              <a:t>nejčastější benigní nádor, obvykle u mladých žen (20–30 let)</a:t>
            </a:r>
            <a:endParaRPr sz="1900"/>
          </a:p>
          <a:p>
            <a:pPr indent="-33115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1900"/>
              <a:t>tuhý, dobře ohraničený, opouzdřený, volně pohyblivý, dosahuje různé velikosti</a:t>
            </a:r>
            <a:endParaRPr sz="1900"/>
          </a:p>
          <a:p>
            <a:pPr indent="-33115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1900"/>
              <a:t>nezhoubná nádorová změnu postihující koncové části vývodů v některém z lalůčku prsní žlázy</a:t>
            </a:r>
            <a:endParaRPr sz="1900"/>
          </a:p>
          <a:p>
            <a:pPr indent="-33115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1900"/>
              <a:t>nejeví-li fibroadenom známky rychlejšího růstu, není zapotřebí žádná léčba, nález se pouze pravidelně kontroluje</a:t>
            </a:r>
            <a:endParaRPr sz="1900"/>
          </a:p>
          <a:p>
            <a:pPr indent="-33115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1900"/>
              <a:t>v případě potřeby lze fibroadenom odstranit neširokým chirurgickým zákrokem</a:t>
            </a:r>
            <a:endParaRPr sz="1900"/>
          </a:p>
          <a:p>
            <a:pPr indent="-33115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1900"/>
              <a:t>diagnostika - fyzikální vyšetření, RTG mamografie, UZ, biopsie</a:t>
            </a:r>
            <a:endParaRPr sz="19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prsu</a:t>
            </a:r>
            <a:endParaRPr/>
          </a:p>
        </p:txBody>
      </p:sp>
      <p:sp>
        <p:nvSpPr>
          <p:cNvPr id="149" name="Google Shape;149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Rizikové faktory - genetické faktory</a:t>
            </a:r>
            <a:endParaRPr b="1" sz="210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</a:t>
            </a:r>
            <a:r>
              <a:rPr lang="cs"/>
              <a:t>řibližně 5–10 % karcinomů prsu je podmíněno geneticky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nejčastěji pozorované mutace jsou v oblasti genu BRCA1 a BRCA2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gen BRCA1 je lokalizován na 17. chromozomu a je spojen až s 85% celoživotním rizikem karcinomu prsu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gen BRCA2 je lokalizován na 13. chromozomu a je spojen až s 84% celoživotním rizikem karcinomu prsu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gen je přenášen oběma pohlavími, ale někteří členové rodiny přes přítomnost genu neonemocní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prsu</a:t>
            </a:r>
            <a:endParaRPr/>
          </a:p>
        </p:txBody>
      </p:sp>
      <p:sp>
        <p:nvSpPr>
          <p:cNvPr id="155" name="Google Shape;155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Rizikové faktory - familiární výskyt bez průkazu genu BRCA</a:t>
            </a:r>
            <a:endParaRPr b="1" sz="2100"/>
          </a:p>
          <a:p>
            <a:pPr indent="-343415" lvl="0" marL="457200" rtl="0" algn="l">
              <a:spcBef>
                <a:spcPts val="1200"/>
              </a:spcBef>
              <a:spcAft>
                <a:spcPts val="0"/>
              </a:spcAft>
              <a:buSzPts val="1808"/>
              <a:buChar char="-"/>
            </a:pPr>
            <a:r>
              <a:rPr lang="cs" sz="1808"/>
              <a:t>výskyt karcinomu prsu v osobní či rodinné anamnéze (matka, sestra, babička)</a:t>
            </a:r>
            <a:endParaRPr sz="1808"/>
          </a:p>
          <a:p>
            <a:pPr indent="-343415" lvl="0" marL="457200" rtl="0" algn="l">
              <a:spcBef>
                <a:spcPts val="0"/>
              </a:spcBef>
              <a:spcAft>
                <a:spcPts val="0"/>
              </a:spcAft>
              <a:buSzPts val="1808"/>
              <a:buChar char="-"/>
            </a:pPr>
            <a:r>
              <a:rPr lang="cs" sz="1808"/>
              <a:t>zejména v případě výskytu nádoru u žen mladších 40 let, a to bez průkazu genů BRCA</a:t>
            </a:r>
            <a:endParaRPr sz="1808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 sz="2100"/>
              <a:t>Rizikové faktory - hormonální faktory</a:t>
            </a:r>
            <a:endParaRPr b="1" sz="210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delší expozice estrogenů (časná menarche, pozdní menopauza, první gravidita po 30. roce života, krátká laktace, dlouhé užívání kombinace estrogenů a gestagenů - v rámci substituční léčby, nuliparita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HAK se za rizikový faktor nepovažují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prsu </a:t>
            </a:r>
            <a:endParaRPr/>
          </a:p>
        </p:txBody>
      </p:sp>
      <p:sp>
        <p:nvSpPr>
          <p:cNvPr id="161" name="Google Shape;161;p29"/>
          <p:cNvSpPr txBox="1"/>
          <p:nvPr>
            <p:ph idx="1" type="body"/>
          </p:nvPr>
        </p:nvSpPr>
        <p:spPr>
          <a:xfrm>
            <a:off x="311700" y="1212150"/>
            <a:ext cx="8520600" cy="367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035"/>
              <a:t>Rizikové faktory - dietní faktory</a:t>
            </a:r>
            <a:endParaRPr b="1" sz="2035"/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alkohol, zvýšený příjem tuků v dětství a dospívání, váhový nárůst spojený s nedostatkem fyzické aktivity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 sz="2035"/>
              <a:t>Rizikové faktory - vliv zevního prostředí</a:t>
            </a:r>
            <a:endParaRPr b="1" sz="2035"/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ionizu</a:t>
            </a:r>
            <a:r>
              <a:rPr lang="cs"/>
              <a:t>jící záření zvláště před 40. rokem života, například ozařování pro Hodgkinovu chorobu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 sz="2035"/>
              <a:t>Protektivní faktory</a:t>
            </a:r>
            <a:endParaRPr b="1" sz="2035"/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těhotenství před 20. rokem věku – jedná se o těhotenství končící porodem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fyzická aktivita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kojení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příznivé působení vitaminů C, D, E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prsu</a:t>
            </a:r>
            <a:endParaRPr/>
          </a:p>
        </p:txBody>
      </p:sp>
      <p:sp>
        <p:nvSpPr>
          <p:cNvPr id="167" name="Google Shape;167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54557"/>
              <a:buFont typeface="Arial"/>
              <a:buNone/>
            </a:pPr>
            <a:r>
              <a:rPr b="1" lang="cs" sz="2016"/>
              <a:t>Neinvazivní karcinomy - duktální karcinom in situ, lobulární karcinom in situ</a:t>
            </a:r>
            <a:endParaRPr b="1" sz="2016"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šíří místně ve tkáni prsu a nemetastázují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/>
              <a:t>Duktální karcinom in situ</a:t>
            </a:r>
            <a:endParaRPr b="1"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několik histopatologických podtypů, existuje minimálně 6 klasifikací které vyhodnocují další ukazatele prognózy (rozsah nekróz a jizvení) Všechny klasifikace udávají 3 stupně malignity. Mikroinvaze u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/>
              <a:t>Lobulární karcinom in situ </a:t>
            </a:r>
            <a:endParaRPr b="1"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klinicky se neprojevuje, je zpravidla vedlejším nálezem při operacích nebo biopsiích prsu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prsu</a:t>
            </a:r>
            <a:endParaRPr/>
          </a:p>
        </p:txBody>
      </p:sp>
      <p:sp>
        <p:nvSpPr>
          <p:cNvPr id="173" name="Google Shape;173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Invazivní karcinomy - duktální karcinom </a:t>
            </a:r>
            <a:endParaRPr b="1" sz="2100"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rozsáhlá skupina nádorů odvozenou z maligní proliferace epitelu vývodového systému (duktů) prsní žlázy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nejčastější typ – 75 %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často má tubulární uspořádání, provází ho reaktivní fibróza, je tvrdý jako kámen, metastazuje do kostí, jater a plic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Fyziologie mléčné žlázy</a:t>
            </a:r>
            <a:endParaRPr/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11700" y="972775"/>
            <a:ext cx="8520600" cy="405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cs" sz="1629"/>
              <a:t>= </a:t>
            </a:r>
            <a:r>
              <a:rPr lang="cs" sz="1629"/>
              <a:t>glandula mammaria</a:t>
            </a:r>
            <a:endParaRPr sz="1629"/>
          </a:p>
          <a:p>
            <a:pPr indent="-332105" lvl="0" marL="457200" rtl="0" algn="l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SzPts val="1630"/>
              <a:buChar char="-"/>
            </a:pPr>
            <a:r>
              <a:rPr lang="cs" sz="1629"/>
              <a:t>párová laločnatá žláza, uložená v tukovém polštáři na přední ploše hrudní stěny </a:t>
            </a:r>
            <a:endParaRPr sz="1629"/>
          </a:p>
          <a:p>
            <a:pPr indent="-332105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30"/>
              <a:buChar char="-"/>
            </a:pPr>
            <a:r>
              <a:rPr lang="cs" sz="1629"/>
              <a:t>základ mléčné žlázy se vytváří u obou pohlaví</a:t>
            </a:r>
            <a:endParaRPr sz="1629"/>
          </a:p>
          <a:p>
            <a:pPr indent="-332105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30"/>
              <a:buChar char="-"/>
            </a:pPr>
            <a:r>
              <a:rPr lang="cs" sz="1629"/>
              <a:t>mléčná žláza se skládá z 15 - 20 laloků, které jsou rozděleny do řady drobných lalůčků tvořených žlázovými buňkami</a:t>
            </a:r>
            <a:endParaRPr sz="1629"/>
          </a:p>
          <a:p>
            <a:pPr indent="-332105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30"/>
              <a:buChar char="-"/>
            </a:pPr>
            <a:r>
              <a:rPr lang="cs" sz="1629"/>
              <a:t>vývody několika lalůčků se spojují do společných mlékovodů -  probíhají v ose prsu a ústí na prsní bradavce 15 - 20 drobnými otvory</a:t>
            </a:r>
            <a:endParaRPr sz="1629"/>
          </a:p>
          <a:p>
            <a:pPr indent="-332105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30"/>
              <a:buChar char="-"/>
            </a:pPr>
            <a:r>
              <a:rPr lang="cs" sz="1629"/>
              <a:t>prsní dvorec tvořený jemnou, obvykle tmavěji pigmetovanou kůží ve které jsou hrbolky drobných mazových žláz</a:t>
            </a:r>
            <a:endParaRPr sz="1629"/>
          </a:p>
          <a:p>
            <a:pPr indent="-332105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30"/>
              <a:buChar char="-"/>
            </a:pPr>
            <a:r>
              <a:rPr lang="cs" sz="1629"/>
              <a:t>ve středu prsního dvorce vyčnívá prsní bradavka, základ tvoří spirálně upravená svalovina, která svým stahem napřimuje bradavku a napomáhá vypuzování mléka z mlékovodů</a:t>
            </a:r>
            <a:endParaRPr sz="1629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prsu </a:t>
            </a:r>
            <a:endParaRPr/>
          </a:p>
        </p:txBody>
      </p:sp>
      <p:sp>
        <p:nvSpPr>
          <p:cNvPr id="179" name="Google Shape;179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cs" sz="2100"/>
              <a:t>Invazivní karcinomy - l</a:t>
            </a:r>
            <a:r>
              <a:rPr b="1" lang="cs" sz="2100"/>
              <a:t>obulární karcinom </a:t>
            </a:r>
            <a:endParaRPr b="1" sz="2100"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vychází z maligní proliferace epitelu lobulů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popsáno více typů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asi 10% výskyt, nejvíce v horním zevním kvadrantu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často metastazuje na serózní blány, meningy, do ovaria a retroperitoneálně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 sz="2100"/>
              <a:t>Invazivní karcinomy - modulární, papilární, tubulární</a:t>
            </a:r>
            <a:endParaRPr b="1" sz="210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méně časté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prsu</a:t>
            </a:r>
            <a:endParaRPr/>
          </a:p>
        </p:txBody>
      </p:sp>
      <p:sp>
        <p:nvSpPr>
          <p:cNvPr id="185" name="Google Shape;185;p33"/>
          <p:cNvSpPr txBox="1"/>
          <p:nvPr>
            <p:ph idx="1" type="body"/>
          </p:nvPr>
        </p:nvSpPr>
        <p:spPr>
          <a:xfrm>
            <a:off x="311700" y="1152475"/>
            <a:ext cx="8520600" cy="37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316"/>
              <a:t>Invazivní karcinomy - Pagetova choroba bradavky</a:t>
            </a:r>
            <a:endParaRPr b="1" sz="2316"/>
          </a:p>
          <a:p>
            <a:pPr indent="-332087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příznaky - s</a:t>
            </a:r>
            <a:r>
              <a:rPr lang="cs" sz="2102"/>
              <a:t>vědění a pálení bradavky, povrchní eroze či ulcerace</a:t>
            </a:r>
            <a:endParaRPr sz="2102"/>
          </a:p>
          <a:p>
            <a:pPr indent="-33208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představuje přibližně asi 1 % všech karcinomů prsu</a:t>
            </a:r>
            <a:endParaRPr sz="2102"/>
          </a:p>
          <a:p>
            <a:pPr indent="-33208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mikroskopicky přítomností tzv. Pagetových buněk - velké světlé buňky s hojnou cytoplazmou a velkým jádrem, které infiltrují epitel bradavky - buňky jsou nádorové a pocházejí z dobře diferencovaného duktálního karcinomu nebo DCIS </a:t>
            </a:r>
            <a:endParaRPr sz="2102"/>
          </a:p>
          <a:p>
            <a:pPr indent="-33208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nádor často léčen jako ekzém nebo infekce a diagnóza bývá opožděna</a:t>
            </a:r>
            <a:endParaRPr sz="2102"/>
          </a:p>
          <a:p>
            <a:pPr indent="-33208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u všech nálezů Pagetovy choroby bradavky je nutno prokázat/vyloučit přítomnost a rozsah průvodního karcinomu</a:t>
            </a:r>
            <a:endParaRPr sz="2102"/>
          </a:p>
          <a:p>
            <a:pPr indent="-33208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může se ale také jednat jen o onemocnění bradavky</a:t>
            </a:r>
            <a:endParaRPr sz="2102"/>
          </a:p>
          <a:p>
            <a:pPr indent="-33208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pacientky je nutné pečlivě došetřit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prsu</a:t>
            </a:r>
            <a:endParaRPr/>
          </a:p>
        </p:txBody>
      </p:sp>
      <p:sp>
        <p:nvSpPr>
          <p:cNvPr id="191" name="Google Shape;191;p34"/>
          <p:cNvSpPr txBox="1"/>
          <p:nvPr>
            <p:ph idx="1" type="body"/>
          </p:nvPr>
        </p:nvSpPr>
        <p:spPr>
          <a:xfrm>
            <a:off x="311700" y="1152475"/>
            <a:ext cx="8520600" cy="39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9368"/>
              <a:buFont typeface="Arial"/>
              <a:buNone/>
            </a:pPr>
            <a:r>
              <a:rPr b="1" lang="cs" sz="3745"/>
              <a:t>Invazivní karcinom - i</a:t>
            </a:r>
            <a:r>
              <a:rPr b="1" lang="cs" sz="3745"/>
              <a:t>nflamatorní (zánětlivý) karcinom </a:t>
            </a:r>
            <a:endParaRPr b="1" sz="3745"/>
          </a:p>
          <a:p>
            <a:pPr indent="-33159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 sz="2948"/>
              <a:t>nejmalignější typ nádoru</a:t>
            </a:r>
            <a:endParaRPr sz="2948"/>
          </a:p>
          <a:p>
            <a:pPr indent="-33159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948"/>
              <a:t>příznaky - zvětšení a </a:t>
            </a:r>
            <a:r>
              <a:rPr lang="cs" sz="2948"/>
              <a:t>erytémem</a:t>
            </a:r>
            <a:r>
              <a:rPr lang="cs" sz="2948"/>
              <a:t> prsu, </a:t>
            </a:r>
            <a:r>
              <a:rPr lang="cs" sz="2948"/>
              <a:t>lymfedém</a:t>
            </a:r>
            <a:r>
              <a:rPr lang="cs" sz="2948"/>
              <a:t> kůže prsu a teplejší kůží</a:t>
            </a:r>
            <a:endParaRPr sz="2948"/>
          </a:p>
          <a:p>
            <a:pPr indent="-33159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948"/>
              <a:t>často mylná diagnóza - infekcem, ani na mamografii nemusí být nález ložiska</a:t>
            </a:r>
            <a:endParaRPr sz="2948"/>
          </a:p>
          <a:p>
            <a:pPr indent="-33159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948"/>
              <a:t>mikroskopicky se jedná o variantu duktálního karcinomu nediferencovaného, který se šíří lymfatickými cévami - v čase diagnózy bývají již přítomné metastázy v regionálních lymfatických uzlinách</a:t>
            </a:r>
            <a:endParaRPr sz="2948"/>
          </a:p>
          <a:p>
            <a:pPr indent="-33159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948"/>
              <a:t>diagnóza stanovena biopsií žlázy a kůže prsu</a:t>
            </a:r>
            <a:endParaRPr sz="2948"/>
          </a:p>
          <a:p>
            <a:pPr indent="-33159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948"/>
              <a:t>chirurgická léčba u tohoto typu nádoru není primárně indikovaná a následuje až po neoadjuvantní terapii (cílem je zmenšení nádoru)</a:t>
            </a:r>
            <a:endParaRPr sz="2948"/>
          </a:p>
          <a:p>
            <a:pPr indent="-33159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948"/>
              <a:t>prognóza nepříznivá, pětileté přežití je pouze asi u 30 % pacientek</a:t>
            </a:r>
            <a:endParaRPr sz="2948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prsu </a:t>
            </a:r>
            <a:endParaRPr/>
          </a:p>
        </p:txBody>
      </p:sp>
      <p:sp>
        <p:nvSpPr>
          <p:cNvPr id="197" name="Google Shape;197;p35"/>
          <p:cNvSpPr txBox="1"/>
          <p:nvPr>
            <p:ph idx="1" type="body"/>
          </p:nvPr>
        </p:nvSpPr>
        <p:spPr>
          <a:xfrm>
            <a:off x="311700" y="1152475"/>
            <a:ext cx="8373000" cy="37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Příznaky</a:t>
            </a:r>
            <a:endParaRPr b="1" sz="210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primárně nebolestivá bulka, </a:t>
            </a:r>
            <a:r>
              <a:rPr lang="cs"/>
              <a:t>rezistence</a:t>
            </a:r>
            <a:r>
              <a:rPr lang="cs"/>
              <a:t> nebo nepravidelnost v prsu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hmatný útvar na prsu může být provázen vtažením kůže v místě nádoru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kůže prsu může mít charakter pomerančové kůry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změny tvaru a velikosti prsu, deformace bradavky, výtok z bradavky, změny barvy kůže a ulcerace v místě nádoru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průvodní příznaky karcinomu prsu jsou výrazem již pokročilého nádoru nebo jeho generalizace (rozšíření do více orgánů)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pokud se projeví některý z uvedených příznaků, měla by žena co nejdříve vyhledat praktického lékaře, ošetřujícího gynekologa nebo specialistu chirurga-mamologa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prsu</a:t>
            </a:r>
            <a:endParaRPr/>
          </a:p>
        </p:txBody>
      </p:sp>
      <p:sp>
        <p:nvSpPr>
          <p:cNvPr id="203" name="Google Shape;203;p36"/>
          <p:cNvSpPr txBox="1"/>
          <p:nvPr>
            <p:ph idx="1" type="body"/>
          </p:nvPr>
        </p:nvSpPr>
        <p:spPr>
          <a:xfrm>
            <a:off x="311700" y="1152475"/>
            <a:ext cx="8520600" cy="387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Diagnostika - samovyšetření, screening</a:t>
            </a:r>
            <a:endParaRPr b="1" sz="2100"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sa</a:t>
            </a:r>
            <a:r>
              <a:rPr lang="cs"/>
              <a:t>movyšetření prsů ženou je nutné jednou za měsíc, a to po ukončení menstruace </a:t>
            </a:r>
            <a:r>
              <a:rPr lang="cs" sz="1000" u="sng">
                <a:solidFill>
                  <a:schemeClr val="hlink"/>
                </a:solidFill>
                <a:hlinkClick r:id="rId3"/>
              </a:rPr>
              <a:t>https://www.youtube.com/watch?v=cTT_5RwvJF8</a:t>
            </a:r>
            <a:r>
              <a:rPr lang="cs" sz="1000"/>
              <a:t> </a:t>
            </a:r>
            <a:endParaRPr sz="10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vyšetření prsů ošetřujícím lékařem nebo gynekologem při preventivní prohlídce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mamografický screening v ČR (hrazen z prostředků zdravotního pojištění), u žen ve věku od 45 let ve dvouletých intervalech, žádanka od gynekologa nebo praktického lékaře </a:t>
            </a:r>
            <a:r>
              <a:rPr lang="c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Mamografické a ultrazvukové vyšetření prsu (youtube.com)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na screeningovou mamografii má možnost odeslat ženu i chirurg z mamologické ambulance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prsa </a:t>
            </a:r>
            <a:endParaRPr/>
          </a:p>
        </p:txBody>
      </p:sp>
      <p:sp>
        <p:nvSpPr>
          <p:cNvPr id="209" name="Google Shape;209;p37"/>
          <p:cNvSpPr txBox="1"/>
          <p:nvPr>
            <p:ph idx="1" type="body"/>
          </p:nvPr>
        </p:nvSpPr>
        <p:spPr>
          <a:xfrm>
            <a:off x="311700" y="1152475"/>
            <a:ext cx="8520600" cy="37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Diagnostika- anamnéza, fyzikální vyšetření</a:t>
            </a:r>
            <a:endParaRPr b="1" sz="2100"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pečlivě odebraná osobní a rodinná anamnéza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při fyzikálním vyšetření klademe důraz na popis vlastního nálezu - velikost v cm, umístění podle kvadrantů v prsu, posuzujeme vztah a ohraničení rezistence vůči okolí a její charakter při palpaci a pohyblivost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hodnotíme kůži nad tumorem, změny barvy, palpační bolestivost, stav bradavek a sekreci z bradavky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vyšetřujeme a hodnotíme nález v obou axilárních jamkách a nadklíčkových prostorech</a:t>
            </a:r>
            <a:endParaRPr sz="2100"/>
          </a:p>
        </p:txBody>
      </p:sp>
      <p:pic>
        <p:nvPicPr>
          <p:cNvPr id="210" name="Google Shape;21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9275" y="123250"/>
            <a:ext cx="2139748" cy="192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prsu</a:t>
            </a:r>
            <a:endParaRPr/>
          </a:p>
        </p:txBody>
      </p:sp>
      <p:sp>
        <p:nvSpPr>
          <p:cNvPr id="216" name="Google Shape;216;p38"/>
          <p:cNvSpPr txBox="1"/>
          <p:nvPr>
            <p:ph idx="1" type="body"/>
          </p:nvPr>
        </p:nvSpPr>
        <p:spPr>
          <a:xfrm>
            <a:off x="311700" y="1152475"/>
            <a:ext cx="8520600" cy="37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Diagnostické metody neinvazivní</a:t>
            </a:r>
            <a:endParaRPr b="1" sz="2100"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b="1" lang="cs"/>
              <a:t>mamografie</a:t>
            </a:r>
            <a:r>
              <a:rPr lang="cs"/>
              <a:t> – základní radiodiagnostická vyšetřovací metoda u žen s klinickými příznaky onemocnění prsu i u asymptomatických žen, jako jediná metoda je schopna detekovat mikrokalcifikace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cs"/>
              <a:t>ultrasonografie</a:t>
            </a:r>
            <a:r>
              <a:rPr lang="cs"/>
              <a:t> – jde o metodu vhodně doplňující mamografii, u mladých, těhotných a kojících žen je zobrazovací metodou první volby, spolehlivá především pro diagnostiku cystického onemocnění prsu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cs"/>
              <a:t>duktografie</a:t>
            </a:r>
            <a:r>
              <a:rPr lang="cs"/>
              <a:t> – doplňující metoda v případě patologické sekrece z bradavky, jedná se o aplikaci kontrastní látky do dilatovaného mlékovodu a následnou mamografii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prsu </a:t>
            </a:r>
            <a:endParaRPr/>
          </a:p>
        </p:txBody>
      </p:sp>
      <p:sp>
        <p:nvSpPr>
          <p:cNvPr id="222" name="Google Shape;222;p39"/>
          <p:cNvSpPr txBox="1"/>
          <p:nvPr>
            <p:ph idx="1" type="body"/>
          </p:nvPr>
        </p:nvSpPr>
        <p:spPr>
          <a:xfrm>
            <a:off x="311700" y="1152475"/>
            <a:ext cx="8520600" cy="37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Diagnostické metody neinvazivní</a:t>
            </a:r>
            <a:endParaRPr b="1" sz="2100"/>
          </a:p>
          <a:p>
            <a:pPr indent="-340677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b="1" lang="cs" sz="1908"/>
              <a:t>magnetická rezonance prsu (MR), mamoscintigrafie</a:t>
            </a:r>
            <a:r>
              <a:rPr lang="cs" sz="1908"/>
              <a:t> – provádí se pouze výběrově, jedná se o vyšetřovací metody se speciálními indikacemi – např. denzní prsy, vyloučení multicentricity nádoru, kontrola nálezu po neoadjuvantní chemoterapii, odlišení jizvy po operaci prsu od nádorové recidivy, dispenzarizace vysoce rizikových žen</a:t>
            </a:r>
            <a:endParaRPr sz="1908"/>
          </a:p>
          <a:p>
            <a:pPr indent="-34067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1" lang="cs" sz="1908"/>
              <a:t>CT (výpočetní tomografie prsu)</a:t>
            </a:r>
            <a:r>
              <a:rPr lang="cs" sz="1908"/>
              <a:t> – je indikovaná k posouzení vztahu nádoru k okolním tkáním, především při eventuálním prorůstání do stěny hrudní</a:t>
            </a:r>
            <a:endParaRPr sz="1908"/>
          </a:p>
          <a:p>
            <a:pPr indent="-34067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1" lang="cs" sz="1908"/>
              <a:t>RTG plic, tomografie jater, scintigrafie kostí</a:t>
            </a:r>
            <a:r>
              <a:rPr lang="cs" sz="1908"/>
              <a:t> – vyšetřovací metody používané k vyloučení postižení vzdálených orgánů metastatickým procesem</a:t>
            </a:r>
            <a:endParaRPr sz="1908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prsu</a:t>
            </a:r>
            <a:endParaRPr/>
          </a:p>
        </p:txBody>
      </p:sp>
      <p:sp>
        <p:nvSpPr>
          <p:cNvPr id="228" name="Google Shape;228;p40"/>
          <p:cNvSpPr txBox="1"/>
          <p:nvPr>
            <p:ph idx="1" type="body"/>
          </p:nvPr>
        </p:nvSpPr>
        <p:spPr>
          <a:xfrm>
            <a:off x="0" y="1001100"/>
            <a:ext cx="5260800" cy="40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52380"/>
              <a:buFont typeface="Arial"/>
              <a:buNone/>
            </a:pPr>
            <a:r>
              <a:rPr b="1" lang="cs" sz="2100"/>
              <a:t>Diagnostické metody i</a:t>
            </a:r>
            <a:r>
              <a:rPr b="1" lang="cs" sz="2100"/>
              <a:t>nvazivní</a:t>
            </a:r>
            <a:endParaRPr b="1" sz="2100"/>
          </a:p>
          <a:p>
            <a:pPr indent="-325755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tenkojehlová aspirační cytologie – FCNA (fine needle aspiration cytology) - získaný buněčný nátěr je odeslán na cytologické vyšetření, vyšetření vyžaduje zkušeného cytologa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core cut biopsie CCB – odběr tkáně prsu speciální silnou jehlou pro histologické vyšetření, odebírá se větší množství vzorků – obvykle 12–15, výhodou biopsie je, že po celou dobu zůstává jehla na místě a při biopsii jsou za asistence vakua odsávány po jehle i tkáňové tekutiny, takže po biopsii zůstává většinou jen malý hematom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pod UTZ kontrolou, místní znecitlivění</a:t>
            </a:r>
            <a:endParaRPr/>
          </a:p>
        </p:txBody>
      </p:sp>
      <p:pic>
        <p:nvPicPr>
          <p:cNvPr id="229" name="Google Shape;22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9400" y="1567076"/>
            <a:ext cx="3599899" cy="295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prsu</a:t>
            </a:r>
            <a:endParaRPr/>
          </a:p>
        </p:txBody>
      </p:sp>
      <p:sp>
        <p:nvSpPr>
          <p:cNvPr id="235" name="Google Shape;235;p41"/>
          <p:cNvSpPr txBox="1"/>
          <p:nvPr>
            <p:ph idx="1" type="body"/>
          </p:nvPr>
        </p:nvSpPr>
        <p:spPr>
          <a:xfrm>
            <a:off x="132900" y="1152475"/>
            <a:ext cx="4973100" cy="37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Operační výkony na prsu </a:t>
            </a:r>
            <a:endParaRPr b="1" sz="2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 sz="2100"/>
              <a:t>- radikální mastektomie </a:t>
            </a:r>
            <a:endParaRPr b="1" sz="210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kromě prsu se odstraní oba pektorální svaly, tuková a lymfatická tkáň všech tří stupňů axily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odstraňuje se i thorakodorzální nervově-cévní svazek a n. thoracicus longus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6" name="Google Shape;23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950" y="392063"/>
            <a:ext cx="3733199" cy="209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950" y="2571749"/>
            <a:ext cx="3733199" cy="2460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Vrozené vývojové vady mléčné žlázy</a:t>
            </a:r>
            <a:endParaRPr/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1152475"/>
            <a:ext cx="5189700" cy="380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Nadpočetná mléčná žláza </a:t>
            </a:r>
            <a:r>
              <a:rPr lang="cs" sz="1991"/>
              <a:t>- polymastie</a:t>
            </a:r>
            <a:endParaRPr sz="1991"/>
          </a:p>
          <a:p>
            <a:pPr indent="-334327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přidatná (akcesorní) -  lokalizace vázána na průběh mléčné lišty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zbloudilá (aberantní) - mimo průběh mléčné lišty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výskyt nejčastěji v axille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klinický význam – nadpočetná mléčná žláza podléhá stejným hormonálním vlivům a patologickým procesům jako normální prsní žláza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9600" y="2398075"/>
            <a:ext cx="3337800" cy="250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6800" y="191125"/>
            <a:ext cx="2095500" cy="21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prsu </a:t>
            </a:r>
            <a:endParaRPr/>
          </a:p>
        </p:txBody>
      </p:sp>
      <p:sp>
        <p:nvSpPr>
          <p:cNvPr id="243" name="Google Shape;243;p42"/>
          <p:cNvSpPr txBox="1"/>
          <p:nvPr>
            <p:ph idx="1" type="body"/>
          </p:nvPr>
        </p:nvSpPr>
        <p:spPr>
          <a:xfrm>
            <a:off x="311700" y="971950"/>
            <a:ext cx="8520600" cy="35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Operační výkony na prsu - m</a:t>
            </a:r>
            <a:r>
              <a:rPr b="1" lang="cs" sz="2100"/>
              <a:t>odifikovaná radikální mastektomie</a:t>
            </a:r>
            <a:r>
              <a:rPr lang="cs"/>
              <a:t> </a:t>
            </a:r>
            <a:endParaRPr/>
          </a:p>
          <a:p>
            <a:pPr indent="-317182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oddělí se prs od fascie prsního svalu, uzliny se odebírají z povrchových etáží, uzliny pod m. pectoralis minor se obvykle neodstraňují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 sz="2033"/>
              <a:t>Operační výkony na prsu - prostá mastektomie</a:t>
            </a:r>
            <a:endParaRPr b="1" sz="2033"/>
          </a:p>
          <a:p>
            <a:pPr indent="-317182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odstranění prsní žlázy včetně cirkumaleolárního komplexu bez operace v axile. Provádí se v případě duktálního karcinomu in situ a při karcinomu u starších a rizikových žen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4" name="Google Shape;24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9650" y="3305163"/>
            <a:ext cx="5067300" cy="183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prsu</a:t>
            </a:r>
            <a:endParaRPr/>
          </a:p>
        </p:txBody>
      </p:sp>
      <p:sp>
        <p:nvSpPr>
          <p:cNvPr id="250" name="Google Shape;250;p43"/>
          <p:cNvSpPr txBox="1"/>
          <p:nvPr>
            <p:ph idx="1" type="body"/>
          </p:nvPr>
        </p:nvSpPr>
        <p:spPr>
          <a:xfrm>
            <a:off x="311700" y="1152475"/>
            <a:ext cx="5617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350"/>
              <a:t>Operační výkony na prsu </a:t>
            </a:r>
            <a:endParaRPr b="1" sz="235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 sz="2350"/>
              <a:t>- operace menšího rozsahu</a:t>
            </a:r>
            <a:endParaRPr b="1" sz="2350"/>
          </a:p>
          <a:p>
            <a:pPr indent="-334327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prs zachovávající, prs šetřící, konzervativní operace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vhodnost takové operace se zvažuje individuálně podle řady kritérií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kvadrantektomie – odstranění čtvrtiny prsu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lumpektomie, segmentektomie – odstranění nádorového ložiska s dostatečným lemem zdravé tkáně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1" name="Google Shape;25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6825" y="116650"/>
            <a:ext cx="2533705" cy="257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6825" y="2746100"/>
            <a:ext cx="2397400" cy="239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prsu</a:t>
            </a:r>
            <a:endParaRPr/>
          </a:p>
        </p:txBody>
      </p:sp>
      <p:sp>
        <p:nvSpPr>
          <p:cNvPr id="258" name="Google Shape;258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Chemoterapie</a:t>
            </a:r>
            <a:endParaRPr b="1" sz="210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l</a:t>
            </a:r>
            <a:r>
              <a:rPr lang="cs"/>
              <a:t>éčba cytostatiky, které vstupují do krevního oběhu a likvidují rakovinné buňky v těle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cílem doplňkové (adjuvantní) chemoterapie po operaci je zabránit vzniku druhotných nádorů (metastáz)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systémová léčba - zasahuje všechny buňky v těle, i ty zdravé – zejména rychle rostoucí buňky kostní dřeně, trávicího systému a kořínků vlasů. To způsobuje nežádoucí účinky chemoterapie – zvracení, nevolnost, slabost, únava, alopecie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Karcinom prsu</a:t>
            </a:r>
            <a:endParaRPr/>
          </a:p>
        </p:txBody>
      </p:sp>
      <p:sp>
        <p:nvSpPr>
          <p:cNvPr id="264" name="Google Shape;264;p45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700"/>
              <a:t>Radioterapie</a:t>
            </a:r>
            <a:endParaRPr b="1" sz="2700"/>
          </a:p>
          <a:p>
            <a:pPr indent="-325755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lokální léčba - přesně vypočtená a cílená dávka vysoce-energetických paprsků zasahuje rakovinné buňky přímo v místě, kde se vyskytují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často jako zajišťovací (pomocná) léčba a slouží k odstranění zbytků nádoru, které nemohly být odstraněny chirurgicky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některé ženy podstupují radioterapii před operačním zákrokem s cílem zmenšit příliš velký, nebo těžko odstranitelný nádor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zasahuje i zdravé buňky v okolí (které se však většinou dokážou zotavit), během ozařování se mohou (ale nemusí) objevit nepříjemné vedlejší účinky, rozsah a stupeň potíží je individuální 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nejčastější problémy - celková slabost a únava, bolestivost v místě ozařování,porucha krvetvorby, drobné puchýře, problémy s kůží (svědění, zarudnutí, popraskání)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Vrozené vývojové vady mléčné žlázy</a:t>
            </a:r>
            <a:endParaRPr/>
          </a:p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311700" y="1152475"/>
            <a:ext cx="5339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Nadpočetná bradavka </a:t>
            </a:r>
            <a:r>
              <a:rPr lang="cs"/>
              <a:t>- polythelie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nadpočetná bradavka je tvořena vyklenutou papulou se zmnoženým hladkým svalstvem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poměrně častý výskyt (až u 5% mužů a žen)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chirurgické odstranění při obtížích či z kosmetického důvodu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6238" y="1152475"/>
            <a:ext cx="2581275" cy="361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Vrozené vývojové vady mléčné žlázy</a:t>
            </a:r>
            <a:endParaRPr/>
          </a:p>
        </p:txBody>
      </p:sp>
      <p:sp>
        <p:nvSpPr>
          <p:cNvPr id="86" name="Google Shape;86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Hypoplazie prsu</a:t>
            </a:r>
            <a:endParaRPr b="1" sz="2100"/>
          </a:p>
          <a:p>
            <a:pPr indent="-34925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900"/>
              <a:buChar char="-"/>
            </a:pPr>
            <a:r>
              <a:rPr lang="cs" sz="1900"/>
              <a:t>v podobě mírné velikostní stranové asymetrie poměrně častá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cs" sz="1900"/>
              <a:t>jako kosmetickou závadu ji řeší plastický chirurg, když je rozdíl ve  velikosti prsů velký a ženě vadí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cs" sz="1900"/>
              <a:t>velmi vzácně se může vyskytnout ageneze mléčné žlázy která může být provázena i deformitou hrudníku</a:t>
            </a:r>
            <a:endParaRPr sz="19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9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Vrozené vývojové vady mléčné žlázy</a:t>
            </a:r>
            <a:endParaRPr/>
          </a:p>
        </p:txBody>
      </p:sp>
      <p:sp>
        <p:nvSpPr>
          <p:cNvPr id="92" name="Google Shape;92;p18"/>
          <p:cNvSpPr txBox="1"/>
          <p:nvPr>
            <p:ph idx="1" type="body"/>
          </p:nvPr>
        </p:nvSpPr>
        <p:spPr>
          <a:xfrm>
            <a:off x="311700" y="1152475"/>
            <a:ext cx="5703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Polandův syndrom </a:t>
            </a:r>
            <a:endParaRPr b="1" sz="2100"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charakterizován nevyvinutím velkého a malého prsního svalu, žeber, chyběním bradavky a prsní žlázy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stav vyžaduje rekonstrukci hrudní stěny a hypoplastické prsní žlázy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4150" y="1152475"/>
            <a:ext cx="2548139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Záněty prsní žlázy</a:t>
            </a:r>
            <a:endParaRPr/>
          </a:p>
        </p:txBody>
      </p:sp>
      <p:sp>
        <p:nvSpPr>
          <p:cNvPr id="99" name="Google Shape;99;p19"/>
          <p:cNvSpPr txBox="1"/>
          <p:nvPr>
            <p:ph idx="1" type="body"/>
          </p:nvPr>
        </p:nvSpPr>
        <p:spPr>
          <a:xfrm>
            <a:off x="311700" y="973900"/>
            <a:ext cx="5692200" cy="400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1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853"/>
              <a:t>Puerperální mastitida</a:t>
            </a:r>
            <a:endParaRPr b="1" sz="2853"/>
          </a:p>
          <a:p>
            <a:pPr indent="-320367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 sz="2627"/>
              <a:t>vznik většinou krátce po porodu v souvislosti s kojením a vznikem drobných ragád bradavky</a:t>
            </a:r>
            <a:endParaRPr sz="2627"/>
          </a:p>
          <a:p>
            <a:pPr indent="-32036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627"/>
              <a:t>původcem je nejčastěji zlatý stafylokok</a:t>
            </a:r>
            <a:endParaRPr sz="2627"/>
          </a:p>
          <a:p>
            <a:pPr indent="-32036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627"/>
              <a:t>zánět má charakter flegmóny, která se projevuje zarudnutím a bolestivostí prsu, později může dojít k vývoji abscesu, </a:t>
            </a:r>
            <a:r>
              <a:rPr lang="cs" sz="2627"/>
              <a:t>zvýšení tělesné (nad 38 °C) i lokální teploty, zimnice</a:t>
            </a:r>
            <a:endParaRPr sz="2627"/>
          </a:p>
          <a:p>
            <a:pPr indent="-32036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627"/>
              <a:t>palpačně zjišťujeme fluktuaci</a:t>
            </a:r>
            <a:endParaRPr sz="2627"/>
          </a:p>
          <a:p>
            <a:pPr indent="-32036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627"/>
              <a:t>diagnosticky může přispět vedle typických příznaků a palpačního nálezu i vyšetření ultrazvukem</a:t>
            </a:r>
            <a:endParaRPr sz="2627"/>
          </a:p>
          <a:p>
            <a:pPr indent="-32036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627"/>
              <a:t>léčba - ATB dle citlivosti v kombinaci s metronidazolem nebo zkusíme vyprázdnit žlázu (atraumaticky), pak oxytocin</a:t>
            </a:r>
            <a:endParaRPr sz="2627"/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6997" y="1241450"/>
            <a:ext cx="2730199" cy="2825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Záněty prsní žlázy</a:t>
            </a:r>
            <a:endParaRPr/>
          </a:p>
        </p:txBody>
      </p:sp>
      <p:sp>
        <p:nvSpPr>
          <p:cNvPr id="106" name="Google Shape;106;p20"/>
          <p:cNvSpPr txBox="1"/>
          <p:nvPr>
            <p:ph idx="1" type="body"/>
          </p:nvPr>
        </p:nvSpPr>
        <p:spPr>
          <a:xfrm>
            <a:off x="311700" y="1152475"/>
            <a:ext cx="8520600" cy="37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Nonpuerperální mastitida</a:t>
            </a:r>
            <a:endParaRPr b="1" sz="2100"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</a:t>
            </a:r>
            <a:r>
              <a:rPr lang="cs"/>
              <a:t>zácný zánět nejčastěji ve věku 20−40 let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podkladem jsou duktektázie, periduktální mastitidy nebo vznikají druhotně z infekce cyst a hematomů – tyto záněty jsou většinou kolem areoly (prsního dvorce)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příznaky - ložiskové zarudnutí s příznaky nespecifického zánětu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 diferenciální diagnostice nutné myslet na zánětlivý (inflamatorní) karcinom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léčba - punkce, incize, drenáží a ATB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Benigní nálezy</a:t>
            </a:r>
            <a:endParaRPr/>
          </a:p>
        </p:txBody>
      </p:sp>
      <p:sp>
        <p:nvSpPr>
          <p:cNvPr id="112" name="Google Shape;112;p21"/>
          <p:cNvSpPr txBox="1"/>
          <p:nvPr>
            <p:ph idx="1" type="body"/>
          </p:nvPr>
        </p:nvSpPr>
        <p:spPr>
          <a:xfrm>
            <a:off x="311700" y="1316375"/>
            <a:ext cx="8520600" cy="37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/>
              <a:t>Fibrocystická mastopatie </a:t>
            </a:r>
            <a:endParaRPr b="1" sz="2100"/>
          </a:p>
          <a:p>
            <a:pPr indent="-334327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typické zduření obou prsů a bolestivost před začátkem menstruace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žláza je hrbolatá a lehce posuvná proti kůži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hrbolky jsou velké jako  pecka třešně či lískový oříšek, při tlaku na prs může z bradavky vytékat sekret 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další příznaky - pocit napětí a bolesti prsů, které přichází s menstruací a odezní spolu s ní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toto onemocnění postihuje více než polovinu žen v reprodukčním věku, po  období menopauzy je riziko onemocnění zanedbatelné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riziková skupina – ženy 30 – 50 let</a:t>
            </a:r>
            <a:endParaRPr/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6175" y="77100"/>
            <a:ext cx="3623999" cy="177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