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</p:sldIdLst>
  <p:sldSz cy="5143500" cx="9144000"/>
  <p:notesSz cx="6858000" cy="9144000"/>
  <p:embeddedFontLst>
    <p:embeddedFont>
      <p:font typeface="Raleway"/>
      <p:regular r:id="rId21"/>
      <p:bold r:id="rId22"/>
      <p:italic r:id="rId23"/>
      <p:boldItalic r:id="rId2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11" Type="http://schemas.openxmlformats.org/officeDocument/2006/relationships/slide" Target="slides/slide6.xml"/><Relationship Id="rId22" Type="http://schemas.openxmlformats.org/officeDocument/2006/relationships/font" Target="fonts/Raleway-bold.fntdata"/><Relationship Id="rId10" Type="http://schemas.openxmlformats.org/officeDocument/2006/relationships/slide" Target="slides/slide5.xml"/><Relationship Id="rId21" Type="http://schemas.openxmlformats.org/officeDocument/2006/relationships/font" Target="fonts/Raleway-regular.fntdata"/><Relationship Id="rId13" Type="http://schemas.openxmlformats.org/officeDocument/2006/relationships/slide" Target="slides/slide8.xml"/><Relationship Id="rId24" Type="http://schemas.openxmlformats.org/officeDocument/2006/relationships/font" Target="fonts/Raleway-boldItalic.fntdata"/><Relationship Id="rId12" Type="http://schemas.openxmlformats.org/officeDocument/2006/relationships/slide" Target="slides/slide7.xml"/><Relationship Id="rId23" Type="http://schemas.openxmlformats.org/officeDocument/2006/relationships/font" Target="fonts/Raleway-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Google Shape;56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31711eee9f0_0_9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31711eee9f0_0_9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31711eee9f0_0_10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31711eee9f0_0_10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31711eee9f0_0_1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31711eee9f0_0_1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31711eee9f0_0_1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Google Shape;128;g31711eee9f0_0_1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31711eee9f0_0_1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Google Shape;134;g31711eee9f0_0_1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31711eee9f0_0_12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Google Shape;140;g31711eee9f0_0_1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31711eee9f0_0_4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31711eee9f0_0_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1711eee9f0_0_5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1711eee9f0_0_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31711eee9f0_0_6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31711eee9f0_0_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31711eee9f0_0_6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31711eee9f0_0_6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31711eee9f0_0_7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31711eee9f0_0_7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31711eee9f0_0_7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31711eee9f0_0_7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31711eee9f0_0_8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31711eee9f0_0_8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31711eee9f0_0_9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31711eee9f0_0_9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 txBox="1"/>
          <p:nvPr>
            <p:ph type="ctrTitle"/>
          </p:nvPr>
        </p:nvSpPr>
        <p:spPr>
          <a:xfrm>
            <a:off x="485875" y="264475"/>
            <a:ext cx="8183700" cy="147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12" name="Google Shape;12;p2"/>
          <p:cNvSpPr txBox="1"/>
          <p:nvPr>
            <p:ph idx="1" type="subTitle"/>
          </p:nvPr>
        </p:nvSpPr>
        <p:spPr>
          <a:xfrm>
            <a:off x="485875" y="1738075"/>
            <a:ext cx="8183700" cy="86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13" name="Google Shape;13;p2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1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" name="Google Shape;49;p11"/>
          <p:cNvSpPr txBox="1"/>
          <p:nvPr>
            <p:ph hasCustomPrompt="1" type="title"/>
          </p:nvPr>
        </p:nvSpPr>
        <p:spPr>
          <a:xfrm>
            <a:off x="311700" y="743001"/>
            <a:ext cx="8520600" cy="2006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r>
              <a:t>xx%</a:t>
            </a:r>
          </a:p>
        </p:txBody>
      </p:sp>
      <p:sp>
        <p:nvSpPr>
          <p:cNvPr id="50" name="Google Shape;50;p11"/>
          <p:cNvSpPr txBox="1"/>
          <p:nvPr>
            <p:ph idx="1" type="body"/>
          </p:nvPr>
        </p:nvSpPr>
        <p:spPr>
          <a:xfrm>
            <a:off x="311700" y="2845182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1" name="Google Shape;51;p11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2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" name="Google Shape;16;p3"/>
          <p:cNvSpPr txBox="1"/>
          <p:nvPr>
            <p:ph type="title"/>
          </p:nvPr>
        </p:nvSpPr>
        <p:spPr>
          <a:xfrm>
            <a:off x="485875" y="1714500"/>
            <a:ext cx="8183700" cy="78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7" name="Google Shape;17;p3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5" name="Google Shape;25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6" name="Google Shape;26;p5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9" name="Google Shape;29;p6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2" name="Google Shape;32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3" name="Google Shape;33;p7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2"/>
        </a:solidFill>
      </p:bgPr>
    </p:bg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8"/>
          <p:cNvSpPr txBox="1"/>
          <p:nvPr>
            <p:ph type="title"/>
          </p:nvPr>
        </p:nvSpPr>
        <p:spPr>
          <a:xfrm>
            <a:off x="490250" y="526350"/>
            <a:ext cx="56040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6" name="Google Shape;36;p8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9"/>
          <p:cNvSpPr/>
          <p:nvPr/>
        </p:nvSpPr>
        <p:spPr>
          <a:xfrm>
            <a:off x="4636800" y="80700"/>
            <a:ext cx="4426500" cy="49821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39" name="Google Shape;39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0" name="Google Shape;40;p9"/>
          <p:cNvSpPr txBox="1"/>
          <p:nvPr>
            <p:ph type="title"/>
          </p:nvPr>
        </p:nvSpPr>
        <p:spPr>
          <a:xfrm>
            <a:off x="265500" y="1181700"/>
            <a:ext cx="4045200" cy="153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41" name="Google Shape;41;p9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2" name="Google Shape;42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3" name="Google Shape;43;p9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</a:lstStyle>
          <a:p/>
        </p:txBody>
      </p:sp>
      <p:sp>
        <p:nvSpPr>
          <p:cNvPr id="46" name="Google Shape;46;p10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plum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Source Sans Pro"/>
              <a:buChar char="●"/>
              <a:defRPr sz="18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●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●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3"/>
          <p:cNvSpPr txBox="1"/>
          <p:nvPr>
            <p:ph type="ctrTitle"/>
          </p:nvPr>
        </p:nvSpPr>
        <p:spPr>
          <a:xfrm>
            <a:off x="485875" y="264475"/>
            <a:ext cx="8183700" cy="147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Gynekologie dětí a dospívajících</a:t>
            </a:r>
            <a:endParaRPr/>
          </a:p>
        </p:txBody>
      </p:sp>
      <p:sp>
        <p:nvSpPr>
          <p:cNvPr id="59" name="Google Shape;59;p13"/>
          <p:cNvSpPr txBox="1"/>
          <p:nvPr>
            <p:ph idx="1" type="subTitle"/>
          </p:nvPr>
        </p:nvSpPr>
        <p:spPr>
          <a:xfrm>
            <a:off x="485875" y="1738075"/>
            <a:ext cx="8183700" cy="86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Mgr. Štěpánka Vybíralová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2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Vyšetření v dětské gynekologii</a:t>
            </a:r>
            <a:endParaRPr/>
          </a:p>
        </p:txBody>
      </p:sp>
      <p:sp>
        <p:nvSpPr>
          <p:cNvPr id="113" name="Google Shape;113;p22"/>
          <p:cNvSpPr txBox="1"/>
          <p:nvPr>
            <p:ph idx="1" type="body"/>
          </p:nvPr>
        </p:nvSpPr>
        <p:spPr>
          <a:xfrm>
            <a:off x="311700" y="1152475"/>
            <a:ext cx="8520600" cy="3786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85000" lnSpcReduction="20000"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cs" sz="2996"/>
              <a:t>Pomocná vyšetření</a:t>
            </a:r>
            <a:endParaRPr b="1" sz="2996"/>
          </a:p>
          <a:p>
            <a:pPr indent="-345419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ct val="100000"/>
              <a:buChar char="-"/>
            </a:pPr>
            <a:r>
              <a:rPr b="1" lang="cs" sz="2164"/>
              <a:t>bazální teplota</a:t>
            </a:r>
            <a:r>
              <a:rPr lang="cs" sz="2164"/>
              <a:t> (progesteron způsobuje zvýšení bazálníteploty), teplota se měří denně, po probuzení v pochvě nebo konečníku, hodnoty se zaznamenávají do menstruačního kalendáře, výsledkem je bifázická křivka (normální ovulační cyklus), monofázická (anovulační cyklus)</a:t>
            </a:r>
            <a:endParaRPr sz="2164"/>
          </a:p>
          <a:p>
            <a:pPr indent="-345419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b="1" lang="cs" sz="2164"/>
              <a:t>stanovení hladiny cirkulujících hormonů</a:t>
            </a:r>
            <a:r>
              <a:rPr lang="cs" sz="2164"/>
              <a:t> – FSH, LH a androgenů, prolaktinu, HCG (gravidita) a 17 ketosteroidů (při poruchách dospívání, vývojových vadách a poruchách cyklu, kde lze předpokládat zvýšený vliv mužských pohlavních hormonů)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3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Vyšetření v dětské gynekologii</a:t>
            </a:r>
            <a:endParaRPr/>
          </a:p>
        </p:txBody>
      </p:sp>
      <p:sp>
        <p:nvSpPr>
          <p:cNvPr id="119" name="Google Shape;119;p23"/>
          <p:cNvSpPr txBox="1"/>
          <p:nvPr>
            <p:ph idx="1" type="body"/>
          </p:nvPr>
        </p:nvSpPr>
        <p:spPr>
          <a:xfrm>
            <a:off x="311700" y="1152475"/>
            <a:ext cx="8520600" cy="381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625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cs" sz="3618"/>
              <a:t>Funkční testy </a:t>
            </a:r>
            <a:endParaRPr b="1" sz="3618"/>
          </a:p>
          <a:p>
            <a:pPr indent="-340534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ct val="100000"/>
              <a:buChar char="-"/>
            </a:pPr>
            <a:r>
              <a:rPr b="1" lang="cs" sz="2820"/>
              <a:t>progesteronový test </a:t>
            </a:r>
            <a:r>
              <a:rPr lang="cs" sz="2820"/>
              <a:t>- injekční aplikace Agolutinu nebo perorálně Provery, do tří dnů po podání krvácení z rodidel – pozitivita testu, pokud je test negativní, provádí se estrogen-progesteronový test </a:t>
            </a:r>
            <a:endParaRPr sz="2820"/>
          </a:p>
          <a:p>
            <a:pPr indent="-340534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b="1" lang="cs" sz="2820"/>
              <a:t>estrogen-progesteronový test</a:t>
            </a:r>
            <a:r>
              <a:rPr lang="cs" sz="2820"/>
              <a:t>  - aplikace estrogenu, poté aplikace progesteronu, dostaví se krvácení – pozitivita testu, negativita testu svědčí pro poruchu endometria</a:t>
            </a:r>
            <a:endParaRPr sz="2820"/>
          </a:p>
          <a:p>
            <a:pPr indent="-340534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b="1" lang="cs" sz="2820"/>
              <a:t>gonadotropinový test </a:t>
            </a:r>
            <a:r>
              <a:rPr lang="cs" sz="2820"/>
              <a:t>– pokud dojde po podání gonadotropních hormonů k estrogenizaci (ovaria jsou schopna reagovat na gonadotropní stimulaci), jedná se o poruchu hypofyzární, negativita testu svědčí o poruše gonád (aplazii, dysgenezi apod.).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4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Příprava na vyšetření </a:t>
            </a:r>
            <a:endParaRPr/>
          </a:p>
        </p:txBody>
      </p:sp>
      <p:sp>
        <p:nvSpPr>
          <p:cNvPr id="125" name="Google Shape;125;p24"/>
          <p:cNvSpPr txBox="1"/>
          <p:nvPr>
            <p:ph idx="1" type="body"/>
          </p:nvPr>
        </p:nvSpPr>
        <p:spPr>
          <a:xfrm>
            <a:off x="311700" y="1152475"/>
            <a:ext cx="8520600" cy="384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10000"/>
          </a:bodyPr>
          <a:lstStyle/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pečlivém vysvětlení celého průběhu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cílem je poskytnout dostatek informací k tomu, aby vyšetření proběhlo bez obav ze strany dívky i matky, vytvořit vztah důvěry mezi dívkou a zdravotníky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na edukaci si ponechat  dostatek času, volit vhodná slova (dle posouzení kognitivního vnímání dívky i matky, přizpůsobeno věku dítěte), demonstrujeme pomůcky k vyšetření,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popsat  průběh vyšetření a ověřit  si, zda všemu porozuměly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k vyšetření přichází dívka s prázdným močovým měchýřem a dostatečně vyprázdněná (skybala v ampuli rekta brání v jemné palpaci a může imitovat tumor)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pro ultrazvukové vyšetření, musí být naopak močový měchýř naplněn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vlastní gynekologické vyšetření má být ohleduplné a šetrné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5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Úloha sestry při vyšetření</a:t>
            </a:r>
            <a:endParaRPr/>
          </a:p>
        </p:txBody>
      </p:sp>
      <p:sp>
        <p:nvSpPr>
          <p:cNvPr id="131" name="Google Shape;131;p25"/>
          <p:cNvSpPr txBox="1"/>
          <p:nvPr>
            <p:ph idx="1" type="body"/>
          </p:nvPr>
        </p:nvSpPr>
        <p:spPr>
          <a:xfrm>
            <a:off x="311700" y="1152475"/>
            <a:ext cx="8520600" cy="379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02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600"/>
              <a:buChar char="-"/>
            </a:pPr>
            <a:r>
              <a:rPr lang="cs" sz="1600"/>
              <a:t>ma</a:t>
            </a:r>
            <a:r>
              <a:rPr lang="cs" sz="1600"/>
              <a:t>lým dětem pomáhá při svlékání a přitom si všímá, zda nesvlékají kalhotky přes obuv, nesedají nahým zadečkem na židli apod. – sleduje jejich hygienické návyky</a:t>
            </a:r>
            <a:endParaRPr sz="1600"/>
          </a:p>
          <a:p>
            <a:pPr indent="-3302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600"/>
              <a:buChar char="-"/>
            </a:pPr>
            <a:r>
              <a:rPr lang="cs" sz="1600"/>
              <a:t>při svlékání dívek respektuje jejich stud</a:t>
            </a:r>
            <a:endParaRPr sz="1600"/>
          </a:p>
          <a:p>
            <a:pPr indent="-3302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600"/>
              <a:buChar char="-"/>
            </a:pPr>
            <a:r>
              <a:rPr lang="cs" sz="1600"/>
              <a:t>při vyšetření na gynekologickém stole v gynekologické poloze (poloha na zádech, hýždě na okraji stolu, nohy umístěné v podpěrách) stojí sestra vedle vyšetřovacího stolu, pomáhá dívce s fixací dolních končetin</a:t>
            </a:r>
            <a:endParaRPr sz="1600"/>
          </a:p>
          <a:p>
            <a:pPr indent="-3302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600"/>
              <a:buChar char="-"/>
            </a:pPr>
            <a:r>
              <a:rPr lang="cs" sz="1600"/>
              <a:t>prováděné úkony doprovází slovním popisem</a:t>
            </a:r>
            <a:endParaRPr sz="1600"/>
          </a:p>
          <a:p>
            <a:pPr indent="-3302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600"/>
              <a:buChar char="-"/>
            </a:pPr>
            <a:r>
              <a:rPr lang="cs" sz="1600"/>
              <a:t>po vyšetření se u dětí zaměří na otírání rodidel a konečníku (správný způsob je tahem zepředu dozadu)</a:t>
            </a:r>
            <a:endParaRPr sz="1600"/>
          </a:p>
          <a:p>
            <a:pPr indent="-3302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600"/>
              <a:buChar char="-"/>
            </a:pPr>
            <a:r>
              <a:rPr lang="cs" sz="1600"/>
              <a:t>umožníme oblečení oděvu ihned po vyšetření</a:t>
            </a:r>
            <a:endParaRPr sz="16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16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6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Specifika přístupu k dětským klientům </a:t>
            </a:r>
            <a:endParaRPr/>
          </a:p>
        </p:txBody>
      </p:sp>
      <p:sp>
        <p:nvSpPr>
          <p:cNvPr id="137" name="Google Shape;137;p2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je li dítě vystrašené - k vyšetření nenutíme, vyčkáme třeba na další návštěvu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matka či otec mohou být přítomni  u děvčátka i při vyšetření na gynekologickém křesle, někdy je výhodou, když dítě přidrží sestra a matka jen přihlíží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v případě, že se již dospívající dívka stydí, její přání respektujeme a rodiče na dobu vyšetření mohou počkat v přípravné kabince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po vyšetření je vhodné dítě odměnit obrázkem, sladkostí či drobnou hračkou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7"/>
          <p:cNvSpPr txBox="1"/>
          <p:nvPr>
            <p:ph type="title"/>
          </p:nvPr>
        </p:nvSpPr>
        <p:spPr>
          <a:xfrm>
            <a:off x="311700" y="153200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Nejčastější problémy v ambulanci dětské gynekologie</a:t>
            </a:r>
            <a:endParaRPr/>
          </a:p>
        </p:txBody>
      </p:sp>
      <p:sp>
        <p:nvSpPr>
          <p:cNvPr id="143" name="Google Shape;143;p27"/>
          <p:cNvSpPr txBox="1"/>
          <p:nvPr>
            <p:ph idx="1" type="body"/>
          </p:nvPr>
        </p:nvSpPr>
        <p:spPr>
          <a:xfrm>
            <a:off x="311700" y="1152475"/>
            <a:ext cx="42603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10000"/>
          </a:bodyPr>
          <a:lstStyle/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léčba výtoků u děvčátek - nejčastější problém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diagnostika a léčba synechií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krvácení z rodidel v dětském věku (úrazy, záněty, cizí tělesa v pochvě, předčasná puberta, nádory)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preventivní prohlídky dospívajících dívek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včasná diagnostika poruch vývoje pohlavních orgánů</a:t>
            </a:r>
            <a:endParaRPr/>
          </a:p>
        </p:txBody>
      </p:sp>
      <p:pic>
        <p:nvPicPr>
          <p:cNvPr id="144" name="Google Shape;144;p2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821800" y="1410900"/>
            <a:ext cx="4112251" cy="2927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4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Dětská gynekologie</a:t>
            </a:r>
            <a:endParaRPr/>
          </a:p>
        </p:txBody>
      </p:sp>
      <p:sp>
        <p:nvSpPr>
          <p:cNvPr id="65" name="Google Shape;65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nástavbový obor odbornosti gynekologie a porodnictví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hlavním úkolem je ochrana budoucí ženské plodnosti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dalším úkolem je včasný záchyt či následná léčba VVV ženských orgánů nebo jejich poruch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v ambulancích dětského gynekologa se můžeme setkat s diagnostikou, léčbou i prevencí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Vyšetření v dětské gynekologii</a:t>
            </a:r>
            <a:endParaRPr/>
          </a:p>
        </p:txBody>
      </p:sp>
      <p:sp>
        <p:nvSpPr>
          <p:cNvPr id="71" name="Google Shape;71;p15"/>
          <p:cNvSpPr txBox="1"/>
          <p:nvPr>
            <p:ph idx="1" type="body"/>
          </p:nvPr>
        </p:nvSpPr>
        <p:spPr>
          <a:xfrm>
            <a:off x="311700" y="1152475"/>
            <a:ext cx="8520600" cy="376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do oblasti dětské gynekologie spadá také zhodnocení celkového vývoje a případného stavu pohlavního dospívání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vlastní vyšetření začíná zvážením a zhodnocením rozvoje sekundárních pohlavních znaků (prsy, pubické ochlupení, ochlupení v podpaží) a zhodnocení celkového tělesného vzhledu pacientky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poté následuje odebrání anamnéza, </a:t>
            </a:r>
            <a:r>
              <a:rPr lang="cs"/>
              <a:t>aspekce, palpace a perkuse, vyšetření pochvy, gynekologické bimanuální vyšetření, endoskopická vyšetření, zobrazovací metody, odběr materiálu na vyšetření, pomocná vyšetření, funkční testy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6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Vyšetření v dětské gynekologii </a:t>
            </a:r>
            <a:endParaRPr/>
          </a:p>
        </p:txBody>
      </p:sp>
      <p:sp>
        <p:nvSpPr>
          <p:cNvPr id="77" name="Google Shape;77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cs" sz="2100"/>
              <a:t>Anamnéza</a:t>
            </a:r>
            <a:endParaRPr b="1" sz="2100"/>
          </a:p>
          <a:p>
            <a:pPr indent="-334327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odběr rodinné, osobní a gynekologické anamnézy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zjišťuje se od dívky a jejích rodičů (většinou od matky)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k získání anamnézy je potřeba klidu, trpělivosti a navázání dobrého kontaktu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je potřeba rozlišit pravdomluvnost od konfabulace (u mladších dívek), odhalit úmyslné zatajování skutečnosti (možnost pohlavního zneužívání)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v některých případech je vhodné využít nepřítomnosti matky k pravdivé odpovědi dívky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7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Vyšetření v dětské gynekologii</a:t>
            </a:r>
            <a:endParaRPr/>
          </a:p>
        </p:txBody>
      </p:sp>
      <p:sp>
        <p:nvSpPr>
          <p:cNvPr id="83" name="Google Shape;83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cs" sz="2100"/>
              <a:t>Aspekce </a:t>
            </a:r>
            <a:endParaRPr b="1" sz="2100"/>
          </a:p>
          <a:p>
            <a:pPr indent="-34290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prohlídka těla zrakem 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stavba těla, rozložení podkožního tuku, pigmentace, sekundární pohlavní znaky, stopy poranění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prohlídka zevních rodidel se zaměřením na čistotu, zápach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pubické ochlupení, vzhled velkých a malých stydkých pysků, klitorisu, hymenu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8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Vyšetření v dětské gynekologii</a:t>
            </a:r>
            <a:endParaRPr/>
          </a:p>
        </p:txBody>
      </p:sp>
      <p:sp>
        <p:nvSpPr>
          <p:cNvPr id="89" name="Google Shape;89;p18"/>
          <p:cNvSpPr txBox="1"/>
          <p:nvPr>
            <p:ph idx="1" type="body"/>
          </p:nvPr>
        </p:nvSpPr>
        <p:spPr>
          <a:xfrm>
            <a:off x="311700" y="1005200"/>
            <a:ext cx="8520600" cy="401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SzPts val="852"/>
              <a:buNone/>
            </a:pPr>
            <a:r>
              <a:rPr b="1" lang="cs" sz="2078"/>
              <a:t>Palpace </a:t>
            </a:r>
            <a:endParaRPr b="1" sz="2078"/>
          </a:p>
          <a:p>
            <a:pPr indent="-335202" lvl="0" marL="457200" rtl="0" algn="l">
              <a:lnSpc>
                <a:spcPct val="140000"/>
              </a:lnSpc>
              <a:spcBef>
                <a:spcPts val="1200"/>
              </a:spcBef>
              <a:spcAft>
                <a:spcPts val="0"/>
              </a:spcAft>
              <a:buSzPts val="1679"/>
              <a:buChar char="-"/>
            </a:pPr>
            <a:r>
              <a:rPr lang="cs" sz="1678"/>
              <a:t>vyšetřujeme břicho, podbřišek, sledujeme napětí břišní stěny (Blumbergovo, Rovsingovo, Pleniésovo znamení) a eventuální rezistence</a:t>
            </a:r>
            <a:endParaRPr sz="1678"/>
          </a:p>
          <a:p>
            <a:pPr indent="0" lvl="0" marL="0" rtl="0" algn="l">
              <a:lnSpc>
                <a:spcPct val="140000"/>
              </a:lnSpc>
              <a:spcBef>
                <a:spcPts val="1200"/>
              </a:spcBef>
              <a:spcAft>
                <a:spcPts val="0"/>
              </a:spcAft>
              <a:buSzPts val="852"/>
              <a:buNone/>
            </a:pPr>
            <a:r>
              <a:rPr b="1" lang="cs" sz="2078"/>
              <a:t>Perkuse </a:t>
            </a:r>
            <a:endParaRPr b="1" sz="2078"/>
          </a:p>
          <a:p>
            <a:pPr indent="-335202" lvl="0" marL="457200" rtl="0" algn="l">
              <a:lnSpc>
                <a:spcPct val="140000"/>
              </a:lnSpc>
              <a:spcBef>
                <a:spcPts val="1200"/>
              </a:spcBef>
              <a:spcAft>
                <a:spcPts val="0"/>
              </a:spcAft>
              <a:buSzPts val="1679"/>
              <a:buChar char="-"/>
            </a:pPr>
            <a:r>
              <a:rPr lang="cs" sz="1678"/>
              <a:t>bubínkový nebo temný poklep (ascites či tumor)</a:t>
            </a:r>
            <a:endParaRPr sz="1678"/>
          </a:p>
          <a:p>
            <a:pPr indent="0" lvl="0" marL="0" rtl="0" algn="l">
              <a:lnSpc>
                <a:spcPct val="140000"/>
              </a:lnSpc>
              <a:spcBef>
                <a:spcPts val="1200"/>
              </a:spcBef>
              <a:spcAft>
                <a:spcPts val="0"/>
              </a:spcAft>
              <a:buSzPts val="852"/>
              <a:buNone/>
            </a:pPr>
            <a:r>
              <a:rPr b="1" lang="cs" sz="2078"/>
              <a:t>Vyšetření pochvy</a:t>
            </a:r>
            <a:endParaRPr b="1" sz="2078"/>
          </a:p>
          <a:p>
            <a:pPr indent="-335202" lvl="0" marL="457200" rtl="0" algn="l">
              <a:lnSpc>
                <a:spcPct val="140000"/>
              </a:lnSpc>
              <a:spcBef>
                <a:spcPts val="1200"/>
              </a:spcBef>
              <a:spcAft>
                <a:spcPts val="0"/>
              </a:spcAft>
              <a:buSzPts val="1679"/>
              <a:buChar char="-"/>
            </a:pPr>
            <a:r>
              <a:rPr lang="cs" sz="1678"/>
              <a:t>u nedeflorovaných dívek se provádí sondáž pomocí uretrální cévky (ověření průchodnosti lumina pochvy a její sklon, prostupnost hymenu)</a:t>
            </a:r>
            <a:endParaRPr sz="1678"/>
          </a:p>
          <a:p>
            <a:pPr indent="0" lvl="0" marL="0" rtl="0" algn="l">
              <a:lnSpc>
                <a:spcPct val="105000"/>
              </a:lnSpc>
              <a:spcBef>
                <a:spcPts val="1200"/>
              </a:spcBef>
              <a:spcAft>
                <a:spcPts val="1200"/>
              </a:spcAft>
              <a:buSzPts val="852"/>
              <a:buNone/>
            </a:pPr>
            <a:r>
              <a:t/>
            </a:r>
            <a:endParaRPr sz="1595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9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Vyšetření v dětské gynekologii</a:t>
            </a:r>
            <a:endParaRPr/>
          </a:p>
        </p:txBody>
      </p:sp>
      <p:sp>
        <p:nvSpPr>
          <p:cNvPr id="95" name="Google Shape;95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cs" sz="2100"/>
              <a:t>Gynekologické bimanuální vyšetřen</a:t>
            </a:r>
            <a:r>
              <a:rPr lang="cs"/>
              <a:t>í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palpace zevní (podbřišek) a vnitřní (pochva, konečník)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u dívek nedeflorovaných vždy rektoabdominální vyšetření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aby zavedení prstu do konečníku nebylo nepříjemné, vždy před vyšetřením </a:t>
            </a:r>
            <a:r>
              <a:rPr lang="cs"/>
              <a:t>navlhčit</a:t>
            </a:r>
            <a:r>
              <a:rPr lang="cs"/>
              <a:t> ukazovák v rukavici gelem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0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Vyšetření v dětské gynekologii</a:t>
            </a:r>
            <a:endParaRPr/>
          </a:p>
        </p:txBody>
      </p:sp>
      <p:sp>
        <p:nvSpPr>
          <p:cNvPr id="101" name="Google Shape;101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cs" sz="2100"/>
              <a:t>Endoskopická vyšetření</a:t>
            </a:r>
            <a:endParaRPr b="1" sz="2100"/>
          </a:p>
          <a:p>
            <a:pPr indent="-34290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b="1" lang="cs"/>
              <a:t>vaginoskopie</a:t>
            </a:r>
            <a:r>
              <a:rPr lang="cs"/>
              <a:t> – prohlídka pochvy a děložního hrdla u nedeflorovaných dívek vaginoskopem, nebolestivé vyšetření skrze otvor v panenské bláně, zavedení drobné tyčinky - pozoruje se charakter výtoku a stav sliznice, vyšetření je </a:t>
            </a:r>
            <a:r>
              <a:rPr lang="cs"/>
              <a:t>nezbytné</a:t>
            </a:r>
            <a:r>
              <a:rPr lang="cs"/>
              <a:t> provést při výskytu výtoku (pro správné odebrání kultivace, event. aby se odstranilo cizí těleso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b="1" lang="cs"/>
              <a:t>laparoskopie </a:t>
            </a:r>
            <a:r>
              <a:rPr lang="cs"/>
              <a:t>(minimálně)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1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Vyšetření v dětské gynekologii</a:t>
            </a:r>
            <a:endParaRPr/>
          </a:p>
        </p:txBody>
      </p:sp>
      <p:sp>
        <p:nvSpPr>
          <p:cNvPr id="107" name="Google Shape;107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62500" lnSpcReduction="20000"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cs" sz="2873"/>
              <a:t>Zobrazovací metody </a:t>
            </a:r>
            <a:endParaRPr b="1" sz="2873"/>
          </a:p>
          <a:p>
            <a:pPr indent="-343629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ct val="100000"/>
              <a:buChar char="-"/>
            </a:pPr>
            <a:r>
              <a:rPr lang="cs" sz="2898"/>
              <a:t>ultrasonografie - abdominálně (plný MM)</a:t>
            </a:r>
            <a:endParaRPr sz="2898"/>
          </a:p>
          <a:p>
            <a:pPr indent="-343629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 sz="2898"/>
              <a:t>CT , MR</a:t>
            </a:r>
            <a:endParaRPr sz="2898"/>
          </a:p>
          <a:p>
            <a:pPr indent="0" lvl="0" marL="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cs" sz="2800"/>
              <a:t>Odběr materiálu</a:t>
            </a:r>
            <a:r>
              <a:rPr lang="cs"/>
              <a:t> </a:t>
            </a:r>
            <a:r>
              <a:rPr lang="cs" sz="2709"/>
              <a:t>(skrze přirozený otvor v hymenu se zavede štětička)</a:t>
            </a:r>
            <a:endParaRPr sz="2709"/>
          </a:p>
          <a:p>
            <a:pPr indent="-33864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ct val="100000"/>
              <a:buChar char="-"/>
            </a:pPr>
            <a:r>
              <a:rPr lang="cs" sz="2772"/>
              <a:t>na vyšetření bakteriologické (při výtoku)</a:t>
            </a:r>
            <a:endParaRPr sz="2772"/>
          </a:p>
          <a:p>
            <a:pPr indent="-33864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 sz="2772"/>
              <a:t>MOP (</a:t>
            </a:r>
            <a:r>
              <a:rPr lang="cs" sz="2772"/>
              <a:t>mikrobiální</a:t>
            </a:r>
            <a:r>
              <a:rPr lang="cs" sz="2772"/>
              <a:t> obraz poševní 0-VI)</a:t>
            </a:r>
            <a:endParaRPr sz="2772"/>
          </a:p>
          <a:p>
            <a:pPr indent="-33864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 sz="2772"/>
              <a:t>cytologické vyšetření </a:t>
            </a:r>
            <a:endParaRPr sz="2772"/>
          </a:p>
          <a:p>
            <a:pPr indent="-33864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 sz="2772"/>
              <a:t>parazitologické vyšetření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Plum">
  <a:themeElements>
    <a:clrScheme name="Plum">
      <a:dk1>
        <a:srgbClr val="611BB8"/>
      </a:dk1>
      <a:lt1>
        <a:srgbClr val="FFFFFF"/>
      </a:lt1>
      <a:dk2>
        <a:srgbClr val="000000"/>
      </a:dk2>
      <a:lt2>
        <a:srgbClr val="7F7F7F"/>
      </a:lt2>
      <a:accent1>
        <a:srgbClr val="333333"/>
      </a:accent1>
      <a:accent2>
        <a:srgbClr val="5E2B97"/>
      </a:accent2>
      <a:accent3>
        <a:srgbClr val="7E57C2"/>
      </a:accent3>
      <a:accent4>
        <a:srgbClr val="C77025"/>
      </a:accent4>
      <a:accent5>
        <a:srgbClr val="009688"/>
      </a:accent5>
      <a:accent6>
        <a:srgbClr val="FFD600"/>
      </a:accent6>
      <a:hlink>
        <a:srgbClr val="009688"/>
      </a:hlink>
      <a:folHlink>
        <a:srgbClr val="00968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