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embeddedFontLst>
    <p:embeddedFont>
      <p:font typeface="Raleway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Raleway-bold.fntdata"/><Relationship Id="rId14" Type="http://schemas.openxmlformats.org/officeDocument/2006/relationships/slide" Target="slides/slide9.xml"/><Relationship Id="rId36" Type="http://schemas.openxmlformats.org/officeDocument/2006/relationships/font" Target="fonts/Raleway-regular.fntdata"/><Relationship Id="rId17" Type="http://schemas.openxmlformats.org/officeDocument/2006/relationships/slide" Target="slides/slide12.xml"/><Relationship Id="rId39" Type="http://schemas.openxmlformats.org/officeDocument/2006/relationships/font" Target="fonts/Raleway-boldItalic.fntdata"/><Relationship Id="rId16" Type="http://schemas.openxmlformats.org/officeDocument/2006/relationships/slide" Target="slides/slide11.xml"/><Relationship Id="rId38" Type="http://schemas.openxmlformats.org/officeDocument/2006/relationships/font" Target="fonts/Raleway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a381af8d3c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a381af8d3c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a381af8d3c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a381af8d3c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18635800f2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18635800f2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18635800f2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18635800f2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18635800f2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18635800f2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18635800f2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18635800f2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8635800f2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8635800f2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18635800f2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18635800f2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18635800f2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18635800f2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18635800f2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18635800f2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18635800f2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18635800f2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18635800f2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18635800f2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18635800f2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18635800f2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18635800f2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18635800f2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18635800f2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18635800f2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18635800f2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18635800f2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a38aab317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a38aab317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18635800f2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18635800f2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18635800f2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18635800f2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18635800f2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18635800f2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18635800f2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18635800f2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18635800f2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18635800f2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18635800f2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18635800f2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18635800f2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18635800f2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a381af8d3c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a381af8d3c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a381af8d3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a381af8d3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18635800f2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18635800f2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a381af8d3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a381af8d3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a381af8d3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a381af8d3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youtube.com/watch?v=rIDtPif5lkA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youtube.com/watch?v=gMMJIvwjOD4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Gynekologické operace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Mgr. Štěpánka Vybíralová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Režim po vulvektomii</a:t>
            </a:r>
            <a:endParaRPr/>
          </a:p>
        </p:txBody>
      </p:sp>
      <p:sp>
        <p:nvSpPr>
          <p:cNvPr id="114" name="Google Shape;114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</a:t>
            </a:r>
            <a:r>
              <a:rPr lang="cs"/>
              <a:t>ředpokládaná doba hospitalizace je 2–3 týdny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jedná se náročnou operaci v oblasti, kde hojení probíhá déle a obtížněji, proto je nutná rekonvalescence potřebná k plnému vyhojení v trvání 6–8 týdnů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během této doby je nutné se tělesně šetřit, nemít pohlavní styk, intenzivně rehabilitovat a dodržovat speciální hygienické režimy v oblasti zevních rodidel a konečníku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 této operaci se často pohlavní styk stává nemožným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Hysterektomie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Vaginální hysterektomie</a:t>
            </a:r>
            <a:endParaRPr/>
          </a:p>
        </p:txBody>
      </p:sp>
      <p:sp>
        <p:nvSpPr>
          <p:cNvPr id="125" name="Google Shape;125;p24"/>
          <p:cNvSpPr txBox="1"/>
          <p:nvPr>
            <p:ph idx="1" type="body"/>
          </p:nvPr>
        </p:nvSpPr>
        <p:spPr>
          <a:xfrm>
            <a:off x="311700" y="1152475"/>
            <a:ext cx="8520600" cy="372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odstranění dělohy poševní cestou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</a:t>
            </a:r>
            <a:r>
              <a:rPr lang="cs"/>
              <a:t>ýhodou operace je minimální pooperační bolestivost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nezanechává viditelnou jizvu na břišní stěně, hlavní jizva je v pochvě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nejčastějším důvodem pro tuto operaci je sestup dělohy a poševních stěn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podmínkou pro možnost provést tuto operaci je dostatečná pohyblivost dělohy a její malé rozměry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Vaginální hysterektomie</a:t>
            </a:r>
            <a:endParaRPr/>
          </a:p>
        </p:txBody>
      </p:sp>
      <p:sp>
        <p:nvSpPr>
          <p:cNvPr id="131" name="Google Shape;131;p25"/>
          <p:cNvSpPr txBox="1"/>
          <p:nvPr>
            <p:ph idx="1" type="body"/>
          </p:nvPr>
        </p:nvSpPr>
        <p:spPr>
          <a:xfrm>
            <a:off x="311700" y="1152475"/>
            <a:ext cx="8520600" cy="376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Postup </a:t>
            </a:r>
            <a:endParaRPr b="1" sz="2100"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 </a:t>
            </a:r>
            <a:r>
              <a:rPr lang="cs"/>
              <a:t>poševního operačního přístupu se po otevření dutiny břišní pochvou rozstřižením přední a zadní stěny poševní přeruší úpon pochvy na dělohu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podváží se zásobující cévy a postupně se přerušují závěsné tkáně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 uvolnění vaječníků a vejcovodů bude děloha odstraněna pochvou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 případě sestupu dělohy a poševních stěn je často také rekonstruováno pánevní dno (přední a zadní plastika poševní)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 uvolnění stěny poševní od okolních orgánů (od močového měchýře a trubice na straně přední, od tlustého střeva a konečníku na straně zadní) se tato stěna zkrátí a je pomocí vlastní tkáně fixována tak, aby se snížila její pohyblivost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type="title"/>
          </p:nvPr>
        </p:nvSpPr>
        <p:spPr>
          <a:xfrm flipH="1" rot="10800000">
            <a:off x="311700" y="1068475"/>
            <a:ext cx="8520600" cy="63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6"/>
          <p:cNvSpPr txBox="1"/>
          <p:nvPr>
            <p:ph idx="1" type="body"/>
          </p:nvPr>
        </p:nvSpPr>
        <p:spPr>
          <a:xfrm>
            <a:off x="311700" y="1152475"/>
            <a:ext cx="8520600" cy="26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150" y="777575"/>
            <a:ext cx="8817701" cy="3588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Abdominální hysterektomie</a:t>
            </a:r>
            <a:endParaRPr/>
          </a:p>
        </p:txBody>
      </p:sp>
      <p:sp>
        <p:nvSpPr>
          <p:cNvPr id="144" name="Google Shape;144;p27"/>
          <p:cNvSpPr txBox="1"/>
          <p:nvPr>
            <p:ph idx="1" type="body"/>
          </p:nvPr>
        </p:nvSpPr>
        <p:spPr>
          <a:xfrm>
            <a:off x="311700" y="942050"/>
            <a:ext cx="8520600" cy="40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cs" sz="1495"/>
              <a:t>=</a:t>
            </a:r>
            <a:r>
              <a:rPr lang="cs" sz="1595"/>
              <a:t> odstranění dělohy břišní cestou  </a:t>
            </a:r>
            <a:endParaRPr sz="1595"/>
          </a:p>
          <a:p>
            <a:pPr indent="-329882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595"/>
              <a:buChar char="-"/>
            </a:pPr>
            <a:r>
              <a:rPr lang="cs" sz="1595"/>
              <a:t>jedna z nejčastěji prováděných gynekologických operací.</a:t>
            </a:r>
            <a:endParaRPr sz="1595"/>
          </a:p>
          <a:p>
            <a:pPr indent="-3298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95"/>
              <a:buChar char="-"/>
            </a:pPr>
            <a:r>
              <a:rPr lang="cs" sz="1595"/>
              <a:t>odstraňuje se při ní děloha, a to samostatně nebo s adnexy (= tj. vejcovody a vaječníky)</a:t>
            </a:r>
            <a:endParaRPr sz="1595"/>
          </a:p>
          <a:p>
            <a:pPr indent="-3298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95"/>
              <a:buChar char="-"/>
            </a:pPr>
            <a:r>
              <a:rPr lang="cs" sz="1595"/>
              <a:t>adnexa odstraňována u všech onkologických indikací (důvodem k operaci je zhoubný nádor) a při nálezu patologie na adnexech, např. </a:t>
            </a:r>
            <a:r>
              <a:rPr lang="cs" sz="1595"/>
              <a:t>endometrioza</a:t>
            </a:r>
            <a:r>
              <a:rPr lang="cs" sz="1595"/>
              <a:t>, cysta a jiné</a:t>
            </a:r>
            <a:endParaRPr sz="1595"/>
          </a:p>
          <a:p>
            <a:pPr indent="-3298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95"/>
              <a:buChar char="-"/>
            </a:pPr>
            <a:r>
              <a:rPr lang="cs" sz="1595"/>
              <a:t>zdravá adnexa se vyjímají jen s informovaným souhlasem pacientky, jejich funkce se dá nahradit hormonální substituční léčbou</a:t>
            </a:r>
            <a:endParaRPr sz="1595"/>
          </a:p>
          <a:p>
            <a:pPr indent="-3298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95"/>
              <a:buChar char="-"/>
            </a:pPr>
            <a:r>
              <a:rPr lang="cs" sz="1595"/>
              <a:t>v onkologii se </a:t>
            </a:r>
            <a:r>
              <a:rPr lang="cs" sz="1595"/>
              <a:t>používá</a:t>
            </a:r>
            <a:r>
              <a:rPr lang="cs" sz="1595"/>
              <a:t> tzv. radikální hysterektomie, kdy je spolu s dělohou a adnexy odstraněna i část pochvy, děložní vazy a mízní uzliny, ev. hysterektomie rozšířená o odstranění červovitého přívěsku (apendixu)</a:t>
            </a:r>
            <a:endParaRPr sz="1595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Abdominální hysterektomie</a:t>
            </a:r>
            <a:endParaRPr/>
          </a:p>
        </p:txBody>
      </p:sp>
      <p:sp>
        <p:nvSpPr>
          <p:cNvPr id="150" name="Google Shape;150;p28"/>
          <p:cNvSpPr txBox="1"/>
          <p:nvPr>
            <p:ph idx="1" type="body"/>
          </p:nvPr>
        </p:nvSpPr>
        <p:spPr>
          <a:xfrm>
            <a:off x="311700" y="1152475"/>
            <a:ext cx="8520600" cy="376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505"/>
              <a:t>Postup</a:t>
            </a:r>
            <a:endParaRPr b="1" sz="2505"/>
          </a:p>
          <a:p>
            <a:pPr indent="-336352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 sz="2189"/>
              <a:t>celková anestezie </a:t>
            </a:r>
            <a:endParaRPr sz="2189"/>
          </a:p>
          <a:p>
            <a:pPr indent="-33635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2189"/>
              <a:t>otevřeme dutinu břišní buď řezem vedeným od pupku ke sponě stydké nebo příčným řezem v podbřišku na hranici stydkého ochlupení</a:t>
            </a:r>
            <a:endParaRPr sz="2189"/>
          </a:p>
          <a:p>
            <a:pPr indent="-33635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2189"/>
              <a:t>obnažíme dělohu od všech vazů, které ji udržují v její poloze v pánvi, od močového měchýře a od cév, které ji zásobují krví</a:t>
            </a:r>
            <a:endParaRPr sz="2189"/>
          </a:p>
          <a:p>
            <a:pPr indent="-33635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2189"/>
              <a:t>vyjmeme dělohu odstřižením od pochvy a následně pochvu sešijeme a fixujeme na pánevní vazy</a:t>
            </a:r>
            <a:endParaRPr sz="2189"/>
          </a:p>
          <a:p>
            <a:pPr indent="-33635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2189"/>
              <a:t>ošetříme ranné plochy a prohlédneme přístupné orgány dutiny břišní a následně uzavřeme břišní stěnu</a:t>
            </a:r>
            <a:endParaRPr sz="2189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/>
          <p:nvPr>
            <p:ph type="title"/>
          </p:nvPr>
        </p:nvSpPr>
        <p:spPr>
          <a:xfrm flipH="1" rot="10800000">
            <a:off x="311700" y="1068575"/>
            <a:ext cx="8520600" cy="8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9"/>
          <p:cNvSpPr txBox="1"/>
          <p:nvPr>
            <p:ph idx="1" type="body"/>
          </p:nvPr>
        </p:nvSpPr>
        <p:spPr>
          <a:xfrm>
            <a:off x="311700" y="1152475"/>
            <a:ext cx="8520600" cy="29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7" name="Google Shape;15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04240"/>
            <a:ext cx="9144002" cy="3735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LAVH</a:t>
            </a:r>
            <a:endParaRPr/>
          </a:p>
        </p:txBody>
      </p:sp>
      <p:sp>
        <p:nvSpPr>
          <p:cNvPr id="163" name="Google Shape;163;p30"/>
          <p:cNvSpPr txBox="1"/>
          <p:nvPr>
            <p:ph idx="1" type="body"/>
          </p:nvPr>
        </p:nvSpPr>
        <p:spPr>
          <a:xfrm>
            <a:off x="311700" y="1152475"/>
            <a:ext cx="8520600" cy="38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/>
              <a:t>= l</a:t>
            </a:r>
            <a:r>
              <a:rPr lang="cs"/>
              <a:t>aparoskopicky asistovaná vaginální hysterektomie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odstranění dělohy (s a nebo bez vaječníků), které je provedeno kombinovaným přístupem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patří k nejmodernějším operačním postupům v gynekologii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kombinuje se zde laparoskopie a vaginální operace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první část operace - uvolnění dělohy ze svých závěsů, popř. odstranění vejcovodů a vaječníků - je provedena laparoskopickým přístupem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druhá část - podvázání děložních cév a vyjmutí dělohy - je poté provedena vaginálně (pochvou), obdobně jako při vaginální hysterektomii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výhodou operace je její minimální pooperační bolestivost, menší jizvy – jizvy jsou jen malé, v místě pupku a v obou podbřišcích, hlavní jizva je skryta v pochvě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LAVH</a:t>
            </a:r>
            <a:endParaRPr/>
          </a:p>
        </p:txBody>
      </p:sp>
      <p:sp>
        <p:nvSpPr>
          <p:cNvPr id="169" name="Google Shape;169;p31"/>
          <p:cNvSpPr txBox="1"/>
          <p:nvPr>
            <p:ph idx="1" type="body"/>
          </p:nvPr>
        </p:nvSpPr>
        <p:spPr>
          <a:xfrm>
            <a:off x="311700" y="4687675"/>
            <a:ext cx="8520600" cy="28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c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Animation of Laparoscopically Assisted Vaginal Hysterectomy (LAVH) (youtube.com)</a:t>
            </a:r>
            <a:endParaRPr/>
          </a:p>
        </p:txBody>
      </p:sp>
      <p:pic>
        <p:nvPicPr>
          <p:cNvPr id="170" name="Google Shape;17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58450"/>
            <a:ext cx="9049949" cy="4241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Předoperační péče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952500"/>
            <a:ext cx="8520600" cy="42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182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395"/>
              <a:buChar char="-"/>
            </a:pPr>
            <a:r>
              <a:rPr lang="cs" sz="1395"/>
              <a:t>holistický přístup</a:t>
            </a:r>
            <a:endParaRPr sz="1395"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b="1" lang="cs" sz="1395"/>
              <a:t>Dlouhodobá </a:t>
            </a:r>
            <a:endParaRPr b="1" sz="1395"/>
          </a:p>
          <a:p>
            <a:pPr indent="-317182" lvl="0" marL="457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395"/>
              <a:buChar char="-"/>
            </a:pPr>
            <a:r>
              <a:rPr lang="cs" sz="1395"/>
              <a:t>interní předoperační vyšetření, EKG, RTG, laboratorní vyšetření, UTZ</a:t>
            </a:r>
            <a:endParaRPr sz="1395"/>
          </a:p>
          <a:p>
            <a:pPr indent="-317182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395"/>
              <a:buChar char="-"/>
            </a:pPr>
            <a:r>
              <a:rPr lang="cs" sz="1395"/>
              <a:t>informovaný souhlas, poučení pacientky o průběhu operace, pooperační péče</a:t>
            </a:r>
            <a:endParaRPr sz="1395"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b="1" lang="cs" sz="1395"/>
              <a:t>Krátkodobá </a:t>
            </a:r>
            <a:r>
              <a:rPr lang="cs" sz="1395"/>
              <a:t>(24h před operačním výkonem)</a:t>
            </a:r>
            <a:endParaRPr sz="1395"/>
          </a:p>
          <a:p>
            <a:pPr indent="-317182" lvl="0" marL="457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395"/>
              <a:buChar char="-"/>
            </a:pPr>
            <a:r>
              <a:rPr lang="cs" sz="1395"/>
              <a:t>administrativní příjem (dokumentace, identifikační náramek, kontrola a podpis souhlasů (hospitalizace, operace, anestezie, cennosti)</a:t>
            </a:r>
            <a:endParaRPr sz="1395"/>
          </a:p>
          <a:p>
            <a:pPr indent="-317182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395"/>
              <a:buChar char="-"/>
            </a:pPr>
            <a:r>
              <a:rPr lang="cs" sz="1395"/>
              <a:t>vyprázdnění střeva</a:t>
            </a:r>
            <a:endParaRPr sz="1395"/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b="1" lang="cs" sz="1395"/>
              <a:t>Bezprostřední</a:t>
            </a:r>
            <a:endParaRPr b="1" sz="1395"/>
          </a:p>
          <a:p>
            <a:pPr indent="-317182" lvl="0" marL="457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395"/>
              <a:buChar char="-"/>
            </a:pPr>
            <a:r>
              <a:rPr lang="cs" sz="1395"/>
              <a:t>lačnění, odstranění šperků, odstranění umělého chrupu, vymočení před operací, zavedení kanyly, ATB profylaxe, BDK,... </a:t>
            </a:r>
            <a:endParaRPr sz="1395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TLH</a:t>
            </a:r>
            <a:endParaRPr/>
          </a:p>
        </p:txBody>
      </p:sp>
      <p:sp>
        <p:nvSpPr>
          <p:cNvPr id="176" name="Google Shape;176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</a:t>
            </a:r>
            <a:r>
              <a:rPr lang="cs"/>
              <a:t>totální laparoskopické hysterektomie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děloha, vejcovody nebo i vaječníky odstraněny laparoskopickým přístupem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naplní se dutina břišní oxidem uhličitým, následně je zaveden přes břišní stěnu laparoskop, pak se provedou další drobné kožní řezy, kterými jsou zaváděny do dutiny břišní porty pro operační nástroje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do dělohy se zavede děložní manipulátor a pomocí laparoskopických nástrojů se přeruší cévní zásobení a závěsný aparát dělohy, vejcovodů nebo i vaječníků, jsou vyjmuty pochvou a následně se zašije poševní pahýl laparoskopicky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Animation of Total Laparoscopic Hysterectomy (youtube.com)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Pooperační péče po hysterektomii</a:t>
            </a:r>
            <a:endParaRPr/>
          </a:p>
        </p:txBody>
      </p:sp>
      <p:sp>
        <p:nvSpPr>
          <p:cNvPr id="182" name="Google Shape;182;p33"/>
          <p:cNvSpPr txBox="1"/>
          <p:nvPr>
            <p:ph idx="1" type="body"/>
          </p:nvPr>
        </p:nvSpPr>
        <p:spPr>
          <a:xfrm>
            <a:off x="311700" y="1152475"/>
            <a:ext cx="8520600" cy="372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zaveden PMK do vertikalizace, pokud hysterektomie a PPP - foley ponechán 72 hodin, tamponáda u LAVH (do rána)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případně přes břišní stěnu vyveden 1-2 drény odvádějící krevní a tkáňové sekrety z dutiny a stěny břišní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první vstání z lůžka je možné jen při asistenci sestry, další den ráno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tekutiny po uplynutí 2 hodin od operace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návrat k normální stravě je postupný (druhý den po operaci kašovitou stravu, následující den šetřící dietu - až do propuštění)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zvýšená hygiena (časté sprchování, ne koupele, ne vaginální tampóny)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vyvarování se zvýšené fyzické námahy 4-6 týdnů po výkonu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absence pohlavního styku po dobu minimálně 4-6 týdnů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Hysterektomie a odstranění adnex </a:t>
            </a:r>
            <a:endParaRPr/>
          </a:p>
        </p:txBody>
      </p:sp>
      <p:sp>
        <p:nvSpPr>
          <p:cNvPr id="188" name="Google Shape;188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 odnětí dělohy i vaječníků žena nemenstruuje a nemůže otěhotnět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odoperování vaječníků způsobí náhlý pokles ženských pohlavních hormonů, což má za následek (zejména u mladších žen, kde byly vaječníky ještě plně funkční) nástup přechodových příznaků, jako návaly horka, pocení, bušení srdce, bolesti hlavy, poruchy spánku, změny nálady aj.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je vhodné (není-li kontraindikace) co možná nejdříve nasadit tzv. hormonální substituční léčbu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Hysterektomie</a:t>
            </a:r>
            <a:r>
              <a:rPr lang="cs"/>
              <a:t> s ponecháním adnex</a:t>
            </a:r>
            <a:endParaRPr/>
          </a:p>
        </p:txBody>
      </p:sp>
      <p:sp>
        <p:nvSpPr>
          <p:cNvPr id="194" name="Google Shape;194;p35"/>
          <p:cNvSpPr txBox="1"/>
          <p:nvPr>
            <p:ph idx="1" type="body"/>
          </p:nvPr>
        </p:nvSpPr>
        <p:spPr>
          <a:xfrm>
            <a:off x="311700" y="1152475"/>
            <a:ext cx="8674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pokud byla o</a:t>
            </a:r>
            <a:r>
              <a:rPr lang="cs"/>
              <a:t>doperována pouze děloha, žena nebude menstruovat a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nemůže </a:t>
            </a:r>
            <a:r>
              <a:rPr lang="cs"/>
              <a:t>otěhotnět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hormonální stav je beze změny, tj. hormonální funkce vaječníků nejsou operací narušeny, budou postupně vyhasínat tak, jako by žena operována nebyla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pohlavní život není operací ovlivněn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Salpingektomie</a:t>
            </a:r>
            <a:endParaRPr/>
          </a:p>
        </p:txBody>
      </p:sp>
      <p:sp>
        <p:nvSpPr>
          <p:cNvPr id="200" name="Google Shape;200;p36"/>
          <p:cNvSpPr txBox="1"/>
          <p:nvPr>
            <p:ph idx="1" type="body"/>
          </p:nvPr>
        </p:nvSpPr>
        <p:spPr>
          <a:xfrm>
            <a:off x="311700" y="983650"/>
            <a:ext cx="8520600" cy="39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765"/>
              <a:t>= c</a:t>
            </a:r>
            <a:r>
              <a:rPr lang="cs" sz="1765"/>
              <a:t>hirurgické odstranění jednoho nebo obou vejcovodů</a:t>
            </a:r>
            <a:endParaRPr sz="1765"/>
          </a:p>
          <a:p>
            <a:pPr indent="-340677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765"/>
              <a:buChar char="-"/>
            </a:pPr>
            <a:r>
              <a:rPr lang="cs" sz="1765"/>
              <a:t>zákrok je nezbytný v rámci léčby některých nemocí vejcovodů  a také v případě mimoděložního těhotenství</a:t>
            </a:r>
            <a:endParaRPr sz="1765"/>
          </a:p>
          <a:p>
            <a:pPr indent="-34067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65"/>
              <a:buChar char="-"/>
            </a:pPr>
            <a:r>
              <a:rPr lang="cs" sz="1765"/>
              <a:t>vejcovody se ženám odstraňují zároveň v rámci prevence před vznikem rakoviny vaječníků, pokud existuje zvýšené riziko jejího vzniku </a:t>
            </a:r>
            <a:endParaRPr sz="1765"/>
          </a:p>
          <a:p>
            <a:pPr indent="-34067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65"/>
              <a:buChar char="-"/>
            </a:pPr>
            <a:r>
              <a:rPr lang="cs" sz="1765"/>
              <a:t>pokud bude odstraněn pouze jeden vejcovod, může žena otěhotnět</a:t>
            </a:r>
            <a:endParaRPr sz="1765"/>
          </a:p>
          <a:p>
            <a:pPr indent="-34067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65"/>
              <a:buChar char="-"/>
            </a:pPr>
            <a:r>
              <a:rPr lang="cs" sz="1765"/>
              <a:t>pokud  salpingektomie bilaterální (oboustranná), žena již přirozeně otěhotnět nemůže</a:t>
            </a:r>
            <a:endParaRPr sz="1765"/>
          </a:p>
          <a:p>
            <a:pPr indent="-34067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65"/>
              <a:buChar char="-"/>
            </a:pPr>
            <a:r>
              <a:rPr lang="cs" sz="1765"/>
              <a:t>po salpingektomii žena dále menstruuje</a:t>
            </a:r>
            <a:endParaRPr sz="1765"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65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7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Další gynekologické operace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Salpingektomie</a:t>
            </a:r>
            <a:endParaRPr/>
          </a:p>
        </p:txBody>
      </p:sp>
      <p:sp>
        <p:nvSpPr>
          <p:cNvPr id="211" name="Google Shape;211;p38"/>
          <p:cNvSpPr txBox="1"/>
          <p:nvPr>
            <p:ph idx="1" type="body"/>
          </p:nvPr>
        </p:nvSpPr>
        <p:spPr>
          <a:xfrm>
            <a:off x="311700" y="1152475"/>
            <a:ext cx="8520600" cy="38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70"/>
              <a:buFont typeface="Arial"/>
              <a:buNone/>
            </a:pPr>
            <a:r>
              <a:rPr b="1" lang="cs" sz="1500"/>
              <a:t>Postup l</a:t>
            </a:r>
            <a:r>
              <a:rPr b="1" lang="cs" sz="1500"/>
              <a:t>aparoskopické salpingektomie </a:t>
            </a:r>
            <a:endParaRPr b="1" sz="1500"/>
          </a:p>
          <a:p>
            <a:pPr indent="-3175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cs" sz="1400"/>
              <a:t>minimálně invazivní metodou odstranění vejcovodů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 sz="1400"/>
              <a:t>operatér  vpraví laparoskop k vejcovodu přes drobný řez v břiše, následně naplní břišní dutinu plynem, do  břicha vytvoří několik dalších malých řezů a pomocí nástrojů vyjme jeden nebo oba vejcovody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 sz="1400"/>
              <a:t>odsaje nadbytečnou krev i jiné tekutiny a ránu zašije</a:t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b="1" lang="cs" sz="1500"/>
              <a:t>Postup otevřené (abdominální) salpingektomie </a:t>
            </a:r>
            <a:endParaRPr b="1" sz="1500"/>
          </a:p>
          <a:p>
            <a:pPr indent="-3175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cs" sz="1400"/>
              <a:t>operatér vytvoří jeden dlouhý řez přes břicho a otevře břišní dutinu, získá tak  výborný přístup k vejcovodům a jakmile je vyjme, ránu zašij</a:t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r>
              <a:rPr lang="cs" sz="1400"/>
              <a:t>Preferuje se laparoskopické odstranění vejcovodů (nejmenší zásah do těla, rychlejší hojení, nižší riziko pooperačních komplikací - záněty, krvácení, deformace apod.)</a:t>
            </a:r>
            <a:endParaRPr sz="1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Ovarektomie</a:t>
            </a:r>
            <a:endParaRPr/>
          </a:p>
        </p:txBody>
      </p:sp>
      <p:sp>
        <p:nvSpPr>
          <p:cNvPr id="217" name="Google Shape;217;p39"/>
          <p:cNvSpPr txBox="1"/>
          <p:nvPr>
            <p:ph idx="1" type="body"/>
          </p:nvPr>
        </p:nvSpPr>
        <p:spPr>
          <a:xfrm>
            <a:off x="0" y="10684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</a:t>
            </a:r>
            <a:r>
              <a:rPr lang="cs"/>
              <a:t>znamená chirurgické odstranění vaječníku (ovarium)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</a:t>
            </a:r>
            <a:r>
              <a:rPr lang="cs"/>
              <a:t>ůže být unilaterální (jednostranná), nebo bilaterální (oboustranná)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častými důvody vedoucími k tomuto zákroku jsou například nádory vaječníků a některé cysty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typy - vyoperování části (resekce), odstranění celého vaječníku (ovarektomie), popř. vyjmutí pouze vaječníkové cysty (enukleace)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Adnexektomie</a:t>
            </a:r>
            <a:endParaRPr/>
          </a:p>
        </p:txBody>
      </p:sp>
      <p:sp>
        <p:nvSpPr>
          <p:cNvPr id="223" name="Google Shape;223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chirurgický zákrok, při kterém jsou odstraněny vaječníky a vejcovody (bilaterální adnexektomie)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případně pouze vaječník a vejcovod na jedné straně (nalevo nebo napravo; unilaterální adnexektomie)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provádí se v rámci léčby různých gynekologických onemocnění, včetně rakoviny vaječníků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Myomektomie</a:t>
            </a:r>
            <a:endParaRPr/>
          </a:p>
        </p:txBody>
      </p:sp>
      <p:sp>
        <p:nvSpPr>
          <p:cNvPr id="229" name="Google Shape;229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</a:t>
            </a:r>
            <a:r>
              <a:rPr lang="cs"/>
              <a:t>odstranění myomu/ů z dělohy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 celkové anestézii a to buď laparoskopicky, v případě nevhodného nálezu pro laparoskopii se postupuje dále laparotomickou cestou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tzv. submukózní myom, který svou větší částí prominuje do dutiny děložní, pak je možno ho odstranit hysteroskopicky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odstraněný myom je vždy vyšetřen histologicky, aby se ozřejmila biologická povaha myomu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Nejčastější velké operace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prostá a radikální vulvektomie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salpingektomie</a:t>
            </a:r>
            <a:r>
              <a:rPr lang="cs"/>
              <a:t> (odstranění vejcovodů)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ovarektomie (odstranění vaječníků)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adnexektomie (odstranění vejcovodů i vaječníků)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operace pro stresovou močovou inkontinenci (TVT páska)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myomektomie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hysterektomie - vaginální/abdominální/LAVH/TLH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Pooperační péče po gynekologických operací </a:t>
            </a:r>
            <a:endParaRPr/>
          </a:p>
        </p:txBody>
      </p:sp>
      <p:sp>
        <p:nvSpPr>
          <p:cNvPr id="235" name="Google Shape;235;p42"/>
          <p:cNvSpPr txBox="1"/>
          <p:nvPr>
            <p:ph idx="1" type="body"/>
          </p:nvPr>
        </p:nvSpPr>
        <p:spPr>
          <a:xfrm>
            <a:off x="311700" y="1152475"/>
            <a:ext cx="8520600" cy="38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58564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47"/>
              <a:buChar char="-"/>
            </a:pPr>
            <a:r>
              <a:rPr lang="cs" sz="2046"/>
              <a:t>kontrola FF, celkového stavu a krvácení</a:t>
            </a:r>
            <a:endParaRPr sz="2046"/>
          </a:p>
          <a:p>
            <a:pPr indent="-358564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47"/>
              <a:buChar char="-"/>
            </a:pPr>
            <a:r>
              <a:rPr lang="cs" sz="2046"/>
              <a:t>péče o suturu/sutury</a:t>
            </a:r>
            <a:endParaRPr sz="2046"/>
          </a:p>
          <a:p>
            <a:pPr indent="-358564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47"/>
              <a:buChar char="-"/>
            </a:pPr>
            <a:r>
              <a:rPr lang="cs" sz="2046"/>
              <a:t>zvýšená hygiena</a:t>
            </a:r>
            <a:endParaRPr sz="2046"/>
          </a:p>
          <a:p>
            <a:pPr indent="-358564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47"/>
              <a:buChar char="-"/>
            </a:pPr>
            <a:r>
              <a:rPr lang="cs" sz="2046"/>
              <a:t>analgetika</a:t>
            </a:r>
            <a:endParaRPr sz="2046"/>
          </a:p>
          <a:p>
            <a:pPr indent="-358564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47"/>
              <a:buChar char="-"/>
            </a:pPr>
            <a:r>
              <a:rPr lang="cs" sz="2046"/>
              <a:t>infuzní terapie</a:t>
            </a:r>
            <a:endParaRPr sz="2046"/>
          </a:p>
          <a:p>
            <a:pPr indent="-358564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47"/>
              <a:buChar char="-"/>
            </a:pPr>
            <a:r>
              <a:rPr lang="cs" sz="2046"/>
              <a:t>časné vertikalizace</a:t>
            </a:r>
            <a:endParaRPr sz="2046"/>
          </a:p>
          <a:p>
            <a:pPr indent="-358564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47"/>
              <a:buChar char="-"/>
            </a:pPr>
            <a:r>
              <a:rPr lang="cs" sz="2046"/>
              <a:t>edukace v oblasti stravy</a:t>
            </a:r>
            <a:endParaRPr sz="2046"/>
          </a:p>
          <a:p>
            <a:pPr indent="-358564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47"/>
              <a:buChar char="-"/>
            </a:pPr>
            <a:r>
              <a:rPr lang="cs" sz="2046"/>
              <a:t>péče o invazivní vstupy</a:t>
            </a:r>
            <a:endParaRPr sz="2046"/>
          </a:p>
          <a:p>
            <a:pPr indent="-358564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47"/>
              <a:buChar char="-"/>
            </a:pPr>
            <a:r>
              <a:rPr lang="cs" sz="2046"/>
              <a:t>odchod moči a plynů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Velké gynekologické operace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je potřeba vícečetný </a:t>
            </a:r>
            <a:r>
              <a:rPr lang="cs"/>
              <a:t>operační</a:t>
            </a:r>
            <a:r>
              <a:rPr lang="cs"/>
              <a:t> tým (operatér s jednou nebo dvěma asistencemi)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dlouhodobá, celková anestezie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delší než jednodenní hospitalizace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Přístupy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per laparotomiam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per </a:t>
            </a:r>
            <a:r>
              <a:rPr lang="cs"/>
              <a:t>laparoscopiam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per vaginam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kombinované operační metody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Vulvektomie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Vulvektomie</a:t>
            </a:r>
            <a:endParaRPr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Operace pro předrakovinné změny a zhoubný nádor zevních rodidel s odstraněním: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části zevních rodidel (široké vyříznutí – excize, částečná vulvektomie)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zevních rodidel (simplexní – jednoduchá vulvektomie)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zevních rodidel – radikální (jednoduchá vulvektomie a odstranění spádových uzlin)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první spádové – tzv. sentinelové uzliny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spádových mízních uzlin z třísel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spádových mízních uzlin z malé pánve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plastická úprava defektu po odstranění nádoru posunem kožních laloků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Vulvektomie</a:t>
            </a:r>
            <a:endParaRPr/>
          </a:p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750" y="1572025"/>
            <a:ext cx="3977250" cy="2481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5050" y="1562139"/>
            <a:ext cx="3977250" cy="2501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Vulvektomie</a:t>
            </a:r>
            <a:endParaRPr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11700" y="1152475"/>
            <a:ext cx="8520600" cy="382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c</a:t>
            </a:r>
            <a:r>
              <a:rPr lang="cs"/>
              <a:t>ílem operace je odstranit celé nádorové ložisko i s dostatečně širokým okrajem zdravé tkáně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u větších nádorů je nutné odstranit část nebo celá zevní rodidla (částečná vulvektomie / vulvektomie) a také spádové mízní uzliny, do kterých se nádor může šířit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b="1" lang="cs"/>
              <a:t>malé nádory</a:t>
            </a:r>
            <a:r>
              <a:rPr lang="cs"/>
              <a:t>: odstraňují se s okrajem zdravé tkáně alespoň 1 cm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b="1" lang="cs"/>
              <a:t>středně velké nádory</a:t>
            </a:r>
            <a:r>
              <a:rPr lang="cs"/>
              <a:t>: odstraňuje se část zevních rodidel (hemivulvektomie) s cílem zachovat zdravou část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b="1" lang="cs"/>
              <a:t>velké nádory</a:t>
            </a:r>
            <a:r>
              <a:rPr lang="cs"/>
              <a:t>: odstraňují se celá zevní rodidla, včetně poštěváčku a malých stydkých pysků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pokud nádor prorůstá do pochvy směrem k močové trubici, je nutné odstranit část močové trubice a vytvořit nové ústí, dočasně se zavádí cévka pro odvod moči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Vulvektomie</a:t>
            </a:r>
            <a:endParaRPr/>
          </a:p>
        </p:txBody>
      </p:sp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311700" y="1152475"/>
            <a:ext cx="8520600" cy="36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</a:t>
            </a:r>
            <a:r>
              <a:rPr lang="cs"/>
              <a:t>okud nádor zasahuje konečník, je nutné jej odstranit i se svěrači, což vede k vytvoření trvalé stomie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</a:t>
            </a:r>
            <a:r>
              <a:rPr lang="cs"/>
              <a:t>okud je postižena většina močové trubice, může být nutné odstranit pochvu, močovou trubici a močový měchýř a vytvořit trvalý vývod moči (urostomie)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při velkém defektu po odstranění nádoru je nutná plastická úprava – přesun kožních nebo svalových laloků z okolí (hýždě, tříslo, vnitřní strana stehna, břišní stěna)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u malých nádorů se hledá tzv. sentinelová uzlina – první mízní uzlina, do které by se nádor mohl šířit, pokud jsou v ní nádorové buňky, odstraní se i ostatní spádové uzliny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uzliny v tříslech se odstraňují samostatnými řezy nebo rozšířeným „motýlovým“ řezem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do třísel se zavádějí drény, které odvádějí nahromaděný tkáňový mok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