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Raleway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Raleway-regular.fntdata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Raleway-italic.fntdata"/><Relationship Id="rId21" Type="http://schemas.openxmlformats.org/officeDocument/2006/relationships/slide" Target="slides/slide16.xml"/><Relationship Id="rId43" Type="http://schemas.openxmlformats.org/officeDocument/2006/relationships/font" Target="fonts/Raleway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Ralew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87132c3f9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187132c3f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a387903b1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a387903b1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a387903b1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a387903b1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a387903b1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a387903b1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387903b1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a387903b1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a387903b1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a387903b1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a387903b1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a387903b1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a387903b1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a387903b1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a387903b1f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a387903b1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a387903b1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a387903b1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a387903b1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a387903b1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a387903b1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a387903b1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a387903b1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a387903b1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87132c3f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187132c3f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a387903b1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a387903b1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387903b1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a387903b1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a387903b1f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a387903b1f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a387903b1f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a387903b1f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a387903b1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a387903b1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a387903b1f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a387903b1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a387903b1f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a387903b1f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a387903b1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a387903b1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a387903b1f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a387903b1f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a387903b1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a387903b1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187132c3f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187132c3f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187132c3f9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187132c3f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187132c3f9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187132c3f9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187132c3f9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187132c3f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187132c3f9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187132c3f9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a387903b1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a387903b1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a387903b1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a387903b1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187132c3f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187132c3f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187132c3f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187132c3f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187132c3f9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187132c3f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87132c3f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187132c3f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Péče o ženu v průběhu </a:t>
            </a:r>
            <a:r>
              <a:rPr lang="cs"/>
              <a:t>těhotenství, prenatální diagnostika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Mgr. Štěpánka Vybíralová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Vstupní vyšetření v těhotenství</a:t>
            </a:r>
            <a:endParaRPr/>
          </a:p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nejčastěji v 6. až 10. týdnu (vystavení těhotenské průkazky)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potvrzení těhotenství (nejspolehlivější metodou je ultrazvukové vyšetření, případně krevní test na stanovení přítomnosti HCG)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zjištění anamnézy (celkový zdravotní stav, užívání léků, předchozí těhotenství, porody apod.)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zvážení a změření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vyšetření moči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gynekologická prohlídka včetně kolposkopie a onkologické cytologie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Pravidelná vyšetření v těhotenství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Pravidelná vyšetření </a:t>
            </a:r>
            <a:endParaRPr/>
          </a:p>
        </p:txBody>
      </p:sp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311700" y="1152475"/>
            <a:ext cx="8520600" cy="36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opakující se při každé návštěvě v prenatální poradně 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obsahují rozhovor a podrobné zjištění a aktualizaci anamnestických údajů těhotné ženy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zevní vyšetření pohledem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fyzikální vyšetření s určením hmotnosti a hmotnostního přírůstku ženy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změření hodnoty krevního tlaku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chemickou analýzu moči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od 20. – 24. týdne gravidity zevní vyšetření pohmatem včetně gravidometrie a detekci známek vitality plodu poslechem ozev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vnitřní (vaginální) vyšetření se stanovením cervix-skóre je doporučováno pouze v indikovaných případech (dle WHO se nedoporučuje provádět vaginální vyšetření rutinně)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Anamnéza a její doplňovní</a:t>
            </a:r>
            <a:endParaRPr/>
          </a:p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1152475"/>
            <a:ext cx="8520600" cy="3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</a:t>
            </a:r>
            <a:r>
              <a:rPr lang="cs"/>
              <a:t>ro komplexní posouzení ženy je potřeba zjišťovat faktory demografické, rodinné, osobní i sociální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průběhu péče o těhotnou by měl být zvláštní zřetel věnován detekci rizikových faktorů (sekundární prevence), které mohou z anamnézy vyplynout nebo se mohou v průběhu gravidity objevit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dobrá znalost anamnézy nám někdy umožní předejít patologickým stavům v průběhu těhotenství a porodu, případně nám pomůže se na ně připravit a zmírnit jejich dopad na matku i dítě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pátráme ve všech somatických systémech a snažíme se odhalit holistické souvislosti, včetně souvislostí v systému rodinném i sociálním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Zevní vyšetření pohledem</a:t>
            </a:r>
            <a:endParaRPr/>
          </a:p>
        </p:txBody>
      </p:sp>
      <p:sp>
        <p:nvSpPr>
          <p:cNvPr id="137" name="Google Shape;137;p26"/>
          <p:cNvSpPr txBox="1"/>
          <p:nvPr>
            <p:ph idx="1" type="body"/>
          </p:nvPr>
        </p:nvSpPr>
        <p:spPr>
          <a:xfrm>
            <a:off x="311700" y="1152475"/>
            <a:ext cx="8520600" cy="38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j</a:t>
            </a:r>
            <a:r>
              <a:rPr lang="cs"/>
              <a:t>iž při prvním kontaktu si všímáme chování přicházející ženy, její nálady, celkového postoje, držení těla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to, jak je žena upravená, jaký je stav hygieny, hodně napoví i o jejím psychickém rozpoložení, naladění, chuti do života a také propojenosti s nenarozeným dítětem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všímáme si stavu kůže, jejího zabarvení (čím tmavší barva kůže, tím obvykle vyšší pružnost a menší náchylnost ke krvácení), hydratace, opálení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to vše vypovídá nejen o životním stylu (strava, pohyb na zdravém vzduchu, pitný režim), ale také o činnosti endokrinního systému (hormonální nerovnováha se projevuje zhoršeným stavem pleti, zvýšeným ochlupením) nebo funkcí jater (jaterní skvrny)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také sliznice vypovídají o zdravotním stavu, především si všímáme zabarvení sliznice spojivkového vaku, která může upozornit na anémii (je-li bledá)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jazyk pak vypovídá o funkci trávicího ústrojí, bělavé povlaky obvykle znamenají potíže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Zevní vyšetření pohledem</a:t>
            </a:r>
            <a:endParaRPr/>
          </a:p>
        </p:txBody>
      </p:sp>
      <p:sp>
        <p:nvSpPr>
          <p:cNvPr id="143" name="Google Shape;143;p27"/>
          <p:cNvSpPr txBox="1"/>
          <p:nvPr>
            <p:ph idx="1" type="body"/>
          </p:nvPr>
        </p:nvSpPr>
        <p:spPr>
          <a:xfrm>
            <a:off x="311700" y="1152475"/>
            <a:ext cx="8520600" cy="38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a</a:t>
            </a:r>
            <a:r>
              <a:rPr lang="cs"/>
              <a:t>bdominální vyšetření těhotné ženy také zahajujeme pohledem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posuzujeme oblast břicha nejprve ve stoje (z předního i bočního pohledu)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všímáme si hyperlordózy, stavu oblých vazů, tvaru břicha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sledujeme, kde se nachází plod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zevní vyšetření břicha pohledem pokračuje v poloze vleže (ve zvýšené poloze a s uvolněnými dolními končetinami), kdy sledujeme velikost dělohy, která upozorňuje na velikost plodu a množství vody plodové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tvar dělohy může napovědět polohu a postavení plodu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stav kůže souvisí zejména s hydratací organismu ženy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dále pozorujeme pružnost, přítomnost strií, jizev po předchozích operacích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chlupení, zvláště hirsutismus, stejně jako pigmentace, má souvislost s funkcí endokrinního systému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můžeme si všimnout pohybů plodu a možné děložní aktivity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Fyzikální vyšetření</a:t>
            </a:r>
            <a:endParaRPr/>
          </a:p>
        </p:txBody>
      </p:sp>
      <p:sp>
        <p:nvSpPr>
          <p:cNvPr id="149" name="Google Shape;149;p28"/>
          <p:cNvSpPr txBox="1"/>
          <p:nvPr>
            <p:ph idx="1" type="body"/>
          </p:nvPr>
        </p:nvSpPr>
        <p:spPr>
          <a:xfrm>
            <a:off x="311700" y="1152475"/>
            <a:ext cx="343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j</a:t>
            </a:r>
            <a:r>
              <a:rPr lang="cs"/>
              <a:t>edná se mimo jiné o přírůstek hmotnosti, (ne)přítomnost otoků, chemické vyšetření moči, zejména se zaměřením se na přítomnost bílkoviny (proteinurie) a cukru (glykosurie), event. pH moči a hodnotu krevního tlaku a pulzu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5075" y="606675"/>
            <a:ext cx="5085875" cy="36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Zevní abdominální vyšetření pohmatem</a:t>
            </a:r>
            <a:endParaRPr/>
          </a:p>
        </p:txBody>
      </p:sp>
      <p:sp>
        <p:nvSpPr>
          <p:cNvPr id="156" name="Google Shape;15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zjišťujeme tvar, výšku a obsah děložního fundu, polohu, postavení, naléhající část plodu a její vztah k rovině pánevního vchodu, držení plodu, případně odhadujeme množství vody plodové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pohmatem určujeme pravděpodobný gestační věk plodu, jeho velikost, polohu a postavení, které souvisí s následným mechanismem a průběhem porodu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zahrnuje palpaci fundu, laterální palpaci a palpaci dolního děložního segmentu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Palpitace děložního fundu</a:t>
            </a:r>
            <a:endParaRPr/>
          </a:p>
        </p:txBody>
      </p:sp>
      <p:sp>
        <p:nvSpPr>
          <p:cNvPr id="162" name="Google Shape;162;p30"/>
          <p:cNvSpPr txBox="1"/>
          <p:nvPr>
            <p:ph idx="1" type="body"/>
          </p:nvPr>
        </p:nvSpPr>
        <p:spPr>
          <a:xfrm>
            <a:off x="145900" y="1068425"/>
            <a:ext cx="6708900" cy="35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</a:t>
            </a:r>
            <a:r>
              <a:rPr lang="cs"/>
              <a:t>becně nám toto vyšetření pomůže orientačně stanovit gestační věk plodu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550" y="1925800"/>
            <a:ext cx="4006925" cy="304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0"/>
          <p:cNvPicPr preferRelativeResize="0"/>
          <p:nvPr/>
        </p:nvPicPr>
        <p:blipFill rotWithShape="1">
          <a:blip r:embed="rId4">
            <a:alphaModFix/>
          </a:blip>
          <a:srcRect b="622" l="8609" r="8609" t="612"/>
          <a:stretch/>
        </p:blipFill>
        <p:spPr>
          <a:xfrm>
            <a:off x="6543225" y="750488"/>
            <a:ext cx="2348875" cy="422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Zevní vyšetření poslechem – auskultace</a:t>
            </a:r>
            <a:endParaRPr/>
          </a:p>
        </p:txBody>
      </p:sp>
      <p:sp>
        <p:nvSpPr>
          <p:cNvPr id="170" name="Google Shape;170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</a:t>
            </a:r>
            <a:r>
              <a:rPr lang="cs"/>
              <a:t>ledování srdeční aktivity plodu v děloze poslechem neboli auskultace ozev plodu je standardní součástí prenatálního vyšetření pravidelně cca od poloviny těhotenství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ozvy lze poslouchat stetoskopem nebo ultrazvukovým Dopplerem ozev plodu, který má i číselný displej s frekvencí ozev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6150" y="3009825"/>
            <a:ext cx="2959750" cy="196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6249" y="3009825"/>
            <a:ext cx="2592700" cy="196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Diagnostika těhotenství 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8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ejčastějším důvodem příchodu ženy do prenatální poradny je amenorea 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je třeba potvrdit, že se skutečně jedná o těhotenství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existuje řada orientačních testů stanovující graviditu z moče těhotné již od 28. dne menstruačního cyklu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půkazné je stanovení β-podjednotky hCG v krvi těhotné, kterou je možné detekovat již 8.–11. den po koncepci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hodnoty do 10 IU/l znamenají negativní výsledek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 době vynechání menstruace bývá hCG kolem 100 IU/l, což je suspektní hodnota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pro jednoznačné potvrzení gravidity je nutno vyšetření opakovat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při prosperujícím intrauterinním těhotenství se hodnota β-podjednotky hCG obden zdvojnásobí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hodnota nad 200 IU/l je pozitivní a svědčí o počínajícím těhotenství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Nepravidelná vyšetření v těhotentví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Vstupní vyšetření doporučená provádět do 14. týdne těhotenství</a:t>
            </a:r>
            <a:endParaRPr/>
          </a:p>
        </p:txBody>
      </p:sp>
      <p:sp>
        <p:nvSpPr>
          <p:cNvPr id="183" name="Google Shape;183;p33"/>
          <p:cNvSpPr txBox="1"/>
          <p:nvPr>
            <p:ph idx="1" type="body"/>
          </p:nvPr>
        </p:nvSpPr>
        <p:spPr>
          <a:xfrm>
            <a:off x="311700" y="1436475"/>
            <a:ext cx="8520600" cy="31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kr</a:t>
            </a:r>
            <a:r>
              <a:rPr lang="cs"/>
              <a:t>evní skupina a Rh faktor, protilátky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krevní obraz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HBsAg, HIV, syfilis (serologicky)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glykemie na lačno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výběrově TORCH – toxoplazmóza, rubeola, cytomegalovirus a herpes virus.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výběrově štítná žláza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onkologická cytologie, kolposkopie čípku, pokud nebyla provedena v nedávné době, při suspektním nebo patologickém nálezu expertní kolposkopie, event. biopsie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vyšetření prsů, pokud nebylo provedeno v nedávné době, popř. ultrazvuk prsů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100"/>
              <a:t>I. ultrazvukový screening (11.-13+6. týden těhotenství) a kombinovaný screening chromozomálních aberací</a:t>
            </a:r>
            <a:endParaRPr sz="2100"/>
          </a:p>
        </p:txBody>
      </p:sp>
      <p:sp>
        <p:nvSpPr>
          <p:cNvPr id="189" name="Google Shape;189;p34"/>
          <p:cNvSpPr txBox="1"/>
          <p:nvPr>
            <p:ph idx="1" type="body"/>
          </p:nvPr>
        </p:nvSpPr>
        <p:spPr>
          <a:xfrm>
            <a:off x="311700" y="1278600"/>
            <a:ext cx="6472500" cy="36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ultrazvukové vyšetření specialistou na přítomnost šíjové projasnění (NT), nosní kosti (NB) a odběr krve na f-beta hCG a PAPP-A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sledované parametry I. ultrazvukového vyšetření: vitalita, četnost gravidity, u vícečetného těhotenství amnionicita, chorionicita, hodnocení přímých a nepřímých známek vývojových vad, určení rizik nejčastějších chromozomálních odchylek, především Downova syndromu, rizika růstové retardace plodu a preeklampsie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test má vysokou detekční účinnost, která je nad 90 % a nízkou falešnou pozitivitu pod 3 %</a:t>
            </a:r>
            <a:endParaRPr/>
          </a:p>
        </p:txBody>
      </p:sp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0025" y="1478550"/>
            <a:ext cx="1992275" cy="291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16.–18. týden těhotenství</a:t>
            </a:r>
            <a:endParaRPr/>
          </a:p>
        </p:txBody>
      </p:sp>
      <p:sp>
        <p:nvSpPr>
          <p:cNvPr id="196" name="Google Shape;19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</a:t>
            </a:r>
            <a:r>
              <a:rPr lang="cs"/>
              <a:t>ripple-test (hCG, AFP, E3) je doporučeno provádět pouze u žen, které neabsolvovaly prvotrimestrální kombinovaný screening v 11.–14. týdnu nebo v případě nutnosti integrace prvotrimestrálního kombinovaného a druhotrimestrálního triple testu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test slouží k odhadu rizik nejčastějších chromozomálních aberací (Downův syndrom) a rizik rozštěpových vad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druhotrimestrální screening je méně přesný než prvotrimestrální a má vyšší falešnou pozitivitu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20.–22. týden těhotenství</a:t>
            </a:r>
            <a:endParaRPr/>
          </a:p>
        </p:txBody>
      </p:sp>
      <p:sp>
        <p:nvSpPr>
          <p:cNvPr id="202" name="Google Shape;20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II. ultrazvukový screening popř. superkonziliární ultrazvukové vyšetření plodu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ultrazvukové vyšetření specialistou zaměřené na detailní zhodnocení morfologie celého plodu k vyloučení vrozených vývojových vad, vrozených vad srdce a ultrazvukových známek chromozomálních aberací (změn v genetické výbavě plodu)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sedujeme také růst plodu, množství plodové vody, uložení placenty a případné placentární patologie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 indikovaných případech doplňujeme měření délky děložního hrdla či vyšetření průtoku krve tepnami zásobujícími dělohu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24.–28. týden těhotenství</a:t>
            </a:r>
            <a:endParaRPr/>
          </a:p>
        </p:txBody>
      </p:sp>
      <p:sp>
        <p:nvSpPr>
          <p:cNvPr id="208" name="Google Shape;208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</a:t>
            </a:r>
            <a:r>
              <a:rPr lang="cs"/>
              <a:t>rální glukózový toleranční test (oGTT)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 rizikových žen lze vyšetřit již v prvním trimestru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28. týden těhotenství</a:t>
            </a:r>
            <a:endParaRPr/>
          </a:p>
        </p:txBody>
      </p:sp>
      <p:sp>
        <p:nvSpPr>
          <p:cNvPr id="214" name="Google Shape;214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</a:t>
            </a:r>
            <a:r>
              <a:rPr lang="cs"/>
              <a:t>Rh negativních žen profylaxe podáním anti D IgG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krevní obraz se stanovení hematokritu a počtu erytrocytů, leukocytů i trombocytů a hladiny hemoglobinu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sérologické vyšetření protilátek proti syfilis (spíše výběrově)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sérologické vyšetření HBsAg a HIV opět pouze výběrově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30.–32. týden těhotenství</a:t>
            </a:r>
            <a:endParaRPr/>
          </a:p>
        </p:txBody>
      </p:sp>
      <p:sp>
        <p:nvSpPr>
          <p:cNvPr id="220" name="Google Shape;22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III. ultrazvukový screening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</a:t>
            </a:r>
            <a:r>
              <a:rPr lang="cs"/>
              <a:t>louží k diagnostice některých později vzniklých detekovatelných vývojových vad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kontrolujeme růst plodu, jeho polohu, množství plodové vody a uložení placenty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35.–38. týden těhotenství</a:t>
            </a:r>
            <a:endParaRPr/>
          </a:p>
        </p:txBody>
      </p:sp>
      <p:sp>
        <p:nvSpPr>
          <p:cNvPr id="226" name="Google Shape;226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</a:t>
            </a:r>
            <a:r>
              <a:rPr lang="cs"/>
              <a:t>ultivace z pochvy na streptokoky skupiny B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38.–40. týden těhotenství</a:t>
            </a:r>
            <a:endParaRPr/>
          </a:p>
        </p:txBody>
      </p:sp>
      <p:sp>
        <p:nvSpPr>
          <p:cNvPr id="232" name="Google Shape;232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</a:t>
            </a:r>
            <a:r>
              <a:rPr lang="cs"/>
              <a:t>hodný ultrazvuk v termínu se zaměřením na biometrii, polohu, placentu, plodovou vodu, na případný nepoměr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Diagnostika těhotenství a výpočet termínu porodu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absolutní jistotu v diagnostice gravidity získáme ultrazvukovým vyšetřením, kdy je možné nalézt gestační váček) a následně průkaz pulzace v embryonálním pólu (akce srdeční), který je možný již na začátku 6. týdne gravidity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 potvrzení gravidity je nutno stanovit délku současného těhotenství a provést výpočet termínu porodu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dalším krokem je vystavení těhotenské průkazky, zajištění doporučených komplexních vyšetření těhotné ženy, včetně posouzení jejího způsobu života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 40. týdnu těhotenství</a:t>
            </a:r>
            <a:endParaRPr/>
          </a:p>
        </p:txBody>
      </p:sp>
      <p:sp>
        <p:nvSpPr>
          <p:cNvPr id="238" name="Google Shape;23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CTG</a:t>
            </a:r>
            <a:r>
              <a:rPr lang="cs"/>
              <a:t> á 3 dny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vaginální kontrola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popř. ultrazvuková biometrie k upřesnění termínu porodu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Kardiotokograf</a:t>
            </a:r>
            <a:endParaRPr/>
          </a:p>
        </p:txBody>
      </p:sp>
      <p:sp>
        <p:nvSpPr>
          <p:cNvPr id="244" name="Google Shape;244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monitorovací zařízení, kdy jako výstup máme k dispozici kardiotokografický záznam srdeční a pohybové aktivity plodu a záznam aktivity děložního svalu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současně poskytuje sluchový vjem vitality plodu a pro některé těhotné, tak může být zdrojem pocitu jistoty 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 rámci kardiotokografického záznamu na křivce srdeční aktivity vyhodnocujeme bazální frekvenci ozev, vlnivost křivky (oscilační pásmo), reaktivitu (přítomnost akcelerací v závislosti na pohybové aktivitě plodu), (ne)přítomnost decelerací a jejich charakteru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tuto křivku porovnáme současně se záznamem srdeční frekvence matky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na spodní křivce posoudíme aktivitu děložního svalu</a:t>
            </a:r>
            <a:endParaRPr/>
          </a:p>
        </p:txBody>
      </p:sp>
      <p:pic>
        <p:nvPicPr>
          <p:cNvPr id="245" name="Google Shape;24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0300" y="3690850"/>
            <a:ext cx="1381998" cy="138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5225" y="1"/>
            <a:ext cx="2395350" cy="12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Další vyšetření v těhotenství</a:t>
            </a:r>
            <a:endParaRPr/>
          </a:p>
        </p:txBody>
      </p:sp>
      <p:sp>
        <p:nvSpPr>
          <p:cNvPr id="252" name="Google Shape;25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Flowmetrie </a:t>
            </a:r>
            <a:r>
              <a:rPr lang="cs"/>
              <a:t>= měření rychlosti průtoku krve v cévách plodu, placenty, těhotné ženy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Cervikometrie </a:t>
            </a:r>
            <a:r>
              <a:rPr lang="cs"/>
              <a:t>= metoda hodnotící nález hrdla děložního (dg. předčasného porodu)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Intrapartální fetální pulzní oymetrie </a:t>
            </a:r>
            <a:r>
              <a:rPr lang="cs"/>
              <a:t>= hodnotí saturaci v periferní krvi plodu, sonda na tváři nebo zadečku plodu, podmínka - odteklá PV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cs"/>
              <a:t>ST analyzátor</a:t>
            </a:r>
            <a:r>
              <a:rPr lang="cs"/>
              <a:t> = snímání EKG z hlavičky plodu, monitoring za porodu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/>
          <p:nvPr>
            <p:ph type="title"/>
          </p:nvPr>
        </p:nvSpPr>
        <p:spPr>
          <a:xfrm>
            <a:off x="24785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Další vyšetření v těhotenství</a:t>
            </a:r>
            <a:endParaRPr/>
          </a:p>
        </p:txBody>
      </p:sp>
      <p:sp>
        <p:nvSpPr>
          <p:cNvPr id="258" name="Google Shape;258;p45"/>
          <p:cNvSpPr txBox="1"/>
          <p:nvPr>
            <p:ph idx="1" type="body"/>
          </p:nvPr>
        </p:nvSpPr>
        <p:spPr>
          <a:xfrm>
            <a:off x="81800" y="1068425"/>
            <a:ext cx="5755800" cy="3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Amnioskopie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endoskopická metoda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posuzující kvalitu PV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podmínky - zachovalý VB, prostupné děložní hrdlo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hodnocení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normální nález - čírá PV, mázek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žlutá barva - hemolýza při Rh inkompatibilitě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zelená barva - mekonium při hypoxii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- masová, nahnědlá barva - úmrtí plodu</a:t>
            </a:r>
            <a:endParaRPr/>
          </a:p>
        </p:txBody>
      </p:sp>
      <p:pic>
        <p:nvPicPr>
          <p:cNvPr id="259" name="Google Shape;25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7175" y="760800"/>
            <a:ext cx="3676824" cy="39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Speciální vyšetření v těhotenství</a:t>
            </a:r>
            <a:endParaRPr/>
          </a:p>
        </p:txBody>
      </p:sp>
      <p:sp>
        <p:nvSpPr>
          <p:cNvPr id="265" name="Google Shape;265;p46"/>
          <p:cNvSpPr txBox="1"/>
          <p:nvPr>
            <p:ph idx="1" type="body"/>
          </p:nvPr>
        </p:nvSpPr>
        <p:spPr>
          <a:xfrm>
            <a:off x="311700" y="1152475"/>
            <a:ext cx="542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Amniocentéza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punkce amniální dutiny přes břišní stěnu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pod UTZ kontrolou se získá 15-20 ml plodové vody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provádí se po ukončení 15. gestačního týdne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buňky se kultivují a stanovuje se karyotyp plodu</a:t>
            </a:r>
            <a:endParaRPr/>
          </a:p>
        </p:txBody>
      </p:sp>
      <p:pic>
        <p:nvPicPr>
          <p:cNvPr id="266" name="Google Shape;26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400" y="1284675"/>
            <a:ext cx="3269326" cy="210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Speciální vyšetření v těhotenství</a:t>
            </a:r>
            <a:endParaRPr/>
          </a:p>
        </p:txBody>
      </p:sp>
      <p:sp>
        <p:nvSpPr>
          <p:cNvPr id="272" name="Google Shape;272;p47"/>
          <p:cNvSpPr txBox="1"/>
          <p:nvPr>
            <p:ph idx="1" type="body"/>
          </p:nvPr>
        </p:nvSpPr>
        <p:spPr>
          <a:xfrm>
            <a:off x="311700" y="1152475"/>
            <a:ext cx="4823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Kordocentéza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invazivní metoda přímého odběru pupečníkové krve pod UTZ kontrolou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umožňuje aplikaci </a:t>
            </a:r>
            <a:r>
              <a:rPr lang="cs"/>
              <a:t>intraumbilikální</a:t>
            </a:r>
            <a:r>
              <a:rPr lang="cs"/>
              <a:t> </a:t>
            </a:r>
            <a:r>
              <a:rPr lang="cs"/>
              <a:t>transfuze a podání léčiv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provádí se po 18. gestačním týdnu</a:t>
            </a:r>
            <a:r>
              <a:rPr lang="cs"/>
              <a:t> </a:t>
            </a:r>
            <a:endParaRPr/>
          </a:p>
        </p:txBody>
      </p:sp>
      <p:pic>
        <p:nvPicPr>
          <p:cNvPr id="273" name="Google Shape;27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5100" y="1052588"/>
            <a:ext cx="3704100" cy="3616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Speciální vyšetření v těhotenství </a:t>
            </a:r>
            <a:endParaRPr/>
          </a:p>
        </p:txBody>
      </p:sp>
      <p:sp>
        <p:nvSpPr>
          <p:cNvPr id="279" name="Google Shape;279;p48"/>
          <p:cNvSpPr txBox="1"/>
          <p:nvPr>
            <p:ph idx="1" type="body"/>
          </p:nvPr>
        </p:nvSpPr>
        <p:spPr>
          <a:xfrm>
            <a:off x="311700" y="1152475"/>
            <a:ext cx="547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Biopsie choria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odběr choriových klků (tkáň z placenty)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mezi 10.-13. týdnem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pod UTZ kontrolou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transabdominálně nebo transcervikálně (dle uložení placenty)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odebrané vzorky se buď zpracovávají nebo se kultivují jako u amniocentézy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Gestační věk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</a:t>
            </a:r>
            <a:r>
              <a:rPr lang="cs"/>
              <a:t>estační věk je stanoven od 1. dne poslední menstruace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pravidelné délce cyklu 28 dní těhotenství zpravidla trvá 280 dnů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fetální věk je stanoven od koncepce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termín porodu bude u pravidelného cyklu za 265 dnů po oplodnění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ženy obvykle znají datum posledních měsíčků, zatímco termín koncepce nemusí být zcela zřejmý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termín porodu snadno stanovíme pomocí Naegeleho pravidla, kdy k 1. dni poslední menstruace přičteme 7 dní a odečteme 3 měsíce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Gestační věk a termín porodu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6798300" cy="3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</a:t>
            </a:r>
            <a:r>
              <a:rPr lang="cs"/>
              <a:t>ěhotenství lze rozdělit na 10 lunárních měsíců, kdy jeden lunární měsíc trvá čtyři týdny, tedy 28 dní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nejčastěji gestační stáří udáváme právě v týdnech, kdy termín porodu je stanoven ukončeným 40. týdnem těhotenství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gravidometr je pomůcka, která pomáhá určit termín porodu, ale také orientovat se, jaký je gestační věk těhotenství v daný den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případně si gravidometrem pomáháme při výpočtu termínu podle sonografického vyšetření v I. trimestru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orientačně lze stanovit termín porodu podle data prvních pohybů, a to u prvorodičky přičteme 20 týdnů, u vícerodičky 22 týdnů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7025" y="2489225"/>
            <a:ext cx="2017900" cy="20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Prenatální péče v ČR</a:t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7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současnosti se ČR řadí mezi země s nejvyspělejší prenatální péčí na </a:t>
            </a:r>
            <a:r>
              <a:rPr lang="cs"/>
              <a:t>světě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Třístupňový systém péče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základní péče</a:t>
            </a:r>
            <a:r>
              <a:rPr lang="cs"/>
              <a:t> - obvodní gynekolog a spádová nemocnice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intermediální péče</a:t>
            </a:r>
            <a:r>
              <a:rPr lang="cs"/>
              <a:t> - zajišťují některá gynekologicko-porodnická oddělení, hospitalizují lehké a střední patologie, vedení porodů od 33. týdne do ukončeného 36.týdne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u="sng"/>
              <a:t>perinatologická centra</a:t>
            </a:r>
            <a:r>
              <a:rPr lang="cs"/>
              <a:t> - zajišťují intenzivní péči, fakultní a regionální nemocnice, koncentrují výrazné těhotenské patologie, předčasné porody od ukončeného 23. týdne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Dělení dle rizika</a:t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184000" y="947500"/>
            <a:ext cx="8833500" cy="40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Těhotné s malým rizikem</a:t>
            </a:r>
            <a:r>
              <a:rPr lang="cs"/>
              <a:t> = fyziologická gravidita, prohlídky v prenatální poradně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první polovina těhotenství - 1x za měsíc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druhá polovina </a:t>
            </a:r>
            <a:r>
              <a:rPr lang="cs"/>
              <a:t>těhotenství</a:t>
            </a:r>
            <a:r>
              <a:rPr lang="cs"/>
              <a:t> - 2x za měsíc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poslední měsíc - každý týden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Těhotné se středním rizikem</a:t>
            </a:r>
            <a:r>
              <a:rPr lang="cs"/>
              <a:t> = v anamnéze rizikové faktory (do této skupiny může být žena zařazena i v </a:t>
            </a:r>
            <a:r>
              <a:rPr lang="cs"/>
              <a:t>průběhu</a:t>
            </a:r>
            <a:r>
              <a:rPr lang="cs"/>
              <a:t> </a:t>
            </a:r>
            <a:r>
              <a:rPr lang="cs"/>
              <a:t>těhotenství</a:t>
            </a:r>
            <a:r>
              <a:rPr lang="cs"/>
              <a:t>)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výsledky klinických a laboratorních vyš. nejeví patologii, vzhledem k rizikovým faktorům zvýšený počet prohlídek - dle stavu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Těhotné s vysokým rizikem</a:t>
            </a:r>
            <a:r>
              <a:rPr lang="cs"/>
              <a:t> = výskyt patologických výsledků v klinických či laboratorních vyš.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 anamnéze nemusí být rizikové faktory</a:t>
            </a:r>
            <a:endParaRPr/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četnost vyšetření individuální, zdravotní stav těhotné a vývoj plodu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Cíle prenatální péče</a:t>
            </a:r>
            <a:endParaRPr/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poskytování péče a zajištění optimálního průběhu gravidity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zjistit poruchy vývoje plodu a rizikové faktory matky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učit těhotnou, jak pečovat sama o sebe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prevence předčasného porodu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redukce rizikových faktorů (edukace matky)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Role sestry/ PA v prenatální poradně</a:t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odebírání anamnézy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kontrola FF těhotné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spolupráce s lékařem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edukace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psychická podpora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plánování dalších kontrol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odběr biologického materiálu (krev, moč,...)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