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aleway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aleway-bold.fntdata"/><Relationship Id="rId12" Type="http://schemas.openxmlformats.org/officeDocument/2006/relationships/slide" Target="slides/slide7.xml"/><Relationship Id="rId34" Type="http://schemas.openxmlformats.org/officeDocument/2006/relationships/font" Target="fonts/Raleway-regular.fntdata"/><Relationship Id="rId15" Type="http://schemas.openxmlformats.org/officeDocument/2006/relationships/slide" Target="slides/slide10.xml"/><Relationship Id="rId37" Type="http://schemas.openxmlformats.org/officeDocument/2006/relationships/font" Target="fonts/Raleway-boldItalic.fntdata"/><Relationship Id="rId14" Type="http://schemas.openxmlformats.org/officeDocument/2006/relationships/slide" Target="slides/slide9.xml"/><Relationship Id="rId36" Type="http://schemas.openxmlformats.org/officeDocument/2006/relationships/font" Target="fonts/Raleway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87f3e602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87f3e602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87f3e602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87f3e602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87f3e602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87f3e602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87f3e6029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87f3e602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87f3e6029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87f3e602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87f3e602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87f3e602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87f3e602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87f3e602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87f3e602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87f3e602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87f3e602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87f3e602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87f3e6029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87f3e6029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87f3e6029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87f3e602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87f3e602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187f3e602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87f3e602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87f3e602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189ccf1d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189ccf1d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89ccf1de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89ccf1de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89ccf1de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89ccf1de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89ccf1de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189ccf1de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189ccf1de2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189ccf1de2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189ccf1de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189ccf1de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189ccf1de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189ccf1de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87f3e602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87f3e602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87f3e602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87f3e602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87f3e602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87f3e602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87f3e602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87f3e602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87f3e602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87f3e602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87f3e602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87f3e602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87f3e602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87f3e602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Rizikové a patologické těhotenství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HELLP syndrom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velmi vážná komplikace v těhotenství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výrazná mortalita a morbidita (až 40%)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zvláštní forma preeklampsie - projevuje se hemolýzou, zvýšenými jaterními enzymy, snížením trombocytů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nejčastěji u multipar kolem 25. roku, ve 36. týdnu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bolest v epigastriu a pravém podžebří, nauzea, zvracení, malátnost, únava, otoky, ikterus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ukončení těhotenství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Relativní (těhotenská) anémie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nejčastější druh </a:t>
            </a:r>
            <a:r>
              <a:rPr lang="cs"/>
              <a:t>anémie</a:t>
            </a:r>
            <a:r>
              <a:rPr lang="cs"/>
              <a:t> v těhotenství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způsobeno sníženou tvorbou železa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stav většinou dobře kompenzován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výskyt asi u 30% těhotných v průběhu III. trimestru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Sideropenická </a:t>
            </a:r>
            <a:r>
              <a:rPr lang="cs"/>
              <a:t>anémie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výskyt nejvíce u žen s rychle po sobě jdoucími těhotenstvími, v další graviditě se projeví vyčerpané zásoby železa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únava, slabost, nesoustředěnost, ragády koutků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preparát železa per os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hodnotách hemoglobinu pod 8,8g/dl klesá </a:t>
            </a:r>
            <a:r>
              <a:rPr lang="cs"/>
              <a:t>významně</a:t>
            </a:r>
            <a:r>
              <a:rPr lang="cs"/>
              <a:t> saturace plodu kyslíkem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Trombocytopenie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1152475"/>
            <a:ext cx="8520600" cy="3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snížené množství trombocytů v krvi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Benigní těhotenská trombocytopenie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není indikována, jen kontrola počtu destiček, porod lze vést vaginálně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Idiopatická trombocytopenická purpura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většinou asymptomatické, poté se objevují petechie, hematomy, krvácení z dásní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rizika - krvácení během porodu, krvácení u plodu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léčba- kortikosteroidy (vysoké dávky 3-5 dní)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Omamné látky v těhotenství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skutečná incidence drog neznámá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nulová prenatální péče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je těhotenství sledováno - vysoce rizikové gravidity - podvýživa, anémie, hepatitidy B,C, STD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drogy procházejí placentou a ovlivňují plod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přenos HIV a hepatitid na plod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Omamné látky v těhotenství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/>
              <a:t>Opiáty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hromadí se v PV, plod závislý, u novorozence do 48 hodin novoroz. abstinenční syndrom - křeče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Stimulační drogy (pervitin, kokain)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tachykardie u matky, zvýšená dráždivost dělohy, chornická hypoxie plodu, nízká porodní hmotnost, riziko předčasného porodu, v kojeneckém věku syndrom náhlého úmrtí novorozence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Omamné látky v těhotenství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152475"/>
            <a:ext cx="8520600" cy="37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908"/>
              <a:t>Marihuana</a:t>
            </a:r>
            <a:endParaRPr b="1" sz="1908"/>
          </a:p>
          <a:p>
            <a:pPr indent="-34067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na plod stejný vliv jako kouření, nižší porodní hmotnost</a:t>
            </a:r>
            <a:endParaRPr b="1" sz="1908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08"/>
              <a:t>Nikotinismus</a:t>
            </a:r>
            <a:endParaRPr b="1" sz="1908"/>
          </a:p>
          <a:p>
            <a:pPr indent="-34067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novorozenci mají nižší porodní hmotnost, jsou dráždivější, více </a:t>
            </a:r>
            <a:r>
              <a:rPr lang="cs" sz="1908"/>
              <a:t>ohroženi</a:t>
            </a:r>
            <a:r>
              <a:rPr lang="cs" sz="1908"/>
              <a:t> syndromem náhlého</a:t>
            </a:r>
            <a:endParaRPr sz="1908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908"/>
              <a:t>Alkohol</a:t>
            </a:r>
            <a:endParaRPr b="1" sz="1908"/>
          </a:p>
          <a:p>
            <a:pPr indent="-34067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08"/>
              <a:t>pravidelná konzumace alkoholu v těhotenství - FAS - mikrocefalie, krátký tenký horní ret, nízký kořen nosu, krátký nos, anomálie uší, poruchy neuropsychického vývoje </a:t>
            </a:r>
            <a:endParaRPr sz="1908"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350" y="200013"/>
            <a:ext cx="209550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Diabetes v těhotenství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7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65"/>
              <a:buChar char="-"/>
            </a:pPr>
            <a:r>
              <a:rPr lang="cs" sz="1665"/>
              <a:t>klasifikace - vznik před těhotenstvím (preexistující), vznik v těhotenství (gestační)</a:t>
            </a:r>
            <a:endParaRPr sz="1665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65"/>
              <a:buChar char="-"/>
            </a:pPr>
            <a:r>
              <a:rPr lang="cs" sz="1665"/>
              <a:t>rizikové pro plod i pro matku, vyžaduje specifickou péči</a:t>
            </a:r>
            <a:endParaRPr sz="1665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cs" sz="1665"/>
              <a:t>Preexistující DM</a:t>
            </a:r>
            <a:endParaRPr sz="1665"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65"/>
              <a:buChar char="-"/>
            </a:pPr>
            <a:r>
              <a:rPr lang="cs" sz="1665"/>
              <a:t>riziko pro plod - 1.trimestr (častější potraty, vznik VVV), novorozenec - diabetická fetopatie, makrosomie, </a:t>
            </a:r>
            <a:r>
              <a:rPr lang="cs" sz="1665"/>
              <a:t>postižení</a:t>
            </a:r>
            <a:r>
              <a:rPr lang="cs" sz="1665"/>
              <a:t> srdce, novorozenecká žloutenka</a:t>
            </a:r>
            <a:endParaRPr sz="1665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65"/>
              <a:buChar char="-"/>
            </a:pPr>
            <a:r>
              <a:rPr lang="cs" sz="1665"/>
              <a:t>rizika pro matku - zánětlivá onemocnění, preeklampsie, hypertenze,  gestóza, placentární insuficience</a:t>
            </a:r>
            <a:endParaRPr sz="1665"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65"/>
              <a:buChar char="-"/>
            </a:pPr>
            <a:r>
              <a:rPr lang="cs" sz="1665"/>
              <a:t>sledování těhotných s DM - kontrola glykemických profilů (</a:t>
            </a:r>
            <a:r>
              <a:rPr lang="cs" sz="1665"/>
              <a:t>1x týdně</a:t>
            </a:r>
            <a:r>
              <a:rPr lang="cs" sz="1665"/>
              <a:t>), kontrola renálních profilů (1x tři měsíce), oční vyšetření (1x tři měsíce), kontrola TK a hmotnostního přírůstku</a:t>
            </a:r>
            <a:endParaRPr sz="1665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Gestační diabetes mellitus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11700" y="1152475"/>
            <a:ext cx="8520600" cy="37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porucha glukózové tolerance, která se objevila v těhotenství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rizikové faktory - obezita, věk nad 25 let, RA, GDM v předchozím těhotenství, porod makrosomického plodu nebo mrtvého plodu v anamnéze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dg. - screeningový program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cs"/>
              <a:t>screening (do 14.tt), glykemie nalačno, hodnota nesmí přesáhnout 5,1 mmol/l, pokud přesáhne, opakuje se test další den, opakovaná hodnota normální - oGTT, opakovaná hodnota vyšší - diagnóza GDM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cs"/>
              <a:t>screening (24.-28.tt), oGTT - orální glukózo toleranční test, vyšetření ráno, nalačno, odběry krve, roztok 75g glukózy, další glykemie za hodinu a za dvě, glykemie by neměla </a:t>
            </a:r>
            <a:r>
              <a:rPr lang="cs"/>
              <a:t>přesáhnout</a:t>
            </a:r>
            <a:r>
              <a:rPr lang="cs"/>
              <a:t> 5,1 - 10,5 - 8,5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527600" y="9276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Gestační diabetes mellitus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11700" y="1912975"/>
            <a:ext cx="8325600" cy="31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dietní režim, zvýšení tělesné zátěže, pokud nedojde k normalizaci - inzulinoterapie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péče o ženu - častější ultrazvuky (makrosomie plodu), ke konci gravidity častější kontroly (včetně CTG), porod do 40.tt (intrauterinní úmrtí plodu), po porodu dispenzarizace u diabetologa, po 6 měsících od porodu opět oGTT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péče o komplikované </a:t>
            </a:r>
            <a:r>
              <a:rPr lang="cs"/>
              <a:t>pacientky</a:t>
            </a:r>
            <a:r>
              <a:rPr lang="cs"/>
              <a:t> přesunuta do perinatologického centra</a:t>
            </a:r>
            <a:endParaRPr/>
          </a:p>
        </p:txBody>
      </p:sp>
      <p:pic>
        <p:nvPicPr>
          <p:cNvPr id="170" name="Google Shape;1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900" y="217525"/>
            <a:ext cx="27051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Rizikové těhotenství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78000"/>
            <a:ext cx="8520600" cy="3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všechna těhotenství, kdy je zvýšená pravděpodobnost, že se nenarodí dítě zcela zdravé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nejčastěji</a:t>
            </a:r>
            <a:r>
              <a:rPr lang="cs"/>
              <a:t> se jedná o hrozící potrat nebo předčasný porod, o těhotenství, kdy je podezření na vrozenou vývojovou vadu plodu ap.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 způsobit nemoc nebo nepravidelnost matky (např. příliš vysoký nebo nízký věk, dědičná zátěž, neúspěšná předcházející těhotenství, léčená neplodnost, vícečetná těhotenství ap.)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vyžadují zvýšenou preventivní péči, těhotná žena navštěvuje poradnu, které se říká poradna pro riziková těhotenství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Urologické onemocnění v graviditě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11700" y="1152475"/>
            <a:ext cx="8520600" cy="38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35"/>
              <a:t>Cystitida = zánět MM</a:t>
            </a:r>
            <a:endParaRPr b="1" sz="2035"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příznaky - dysurie, subfebrilie, zkalená moč, hemoragie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léčba - hospitalizace na odd. rizikových gravidit, klid, teplo, ticho, tekutiny, urologický čaj,  ATB, důležitost močení,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035"/>
              <a:t>Pyelonefritida = zánět ledvinné pánvičky</a:t>
            </a:r>
            <a:endParaRPr b="1" sz="2035"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příznaky - febrilie, třesavka, bolest v bederní krajině, dysurie, nauzea, zvracení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léčba - hospitalizace, klid, teplo, ticho, ATB , sledování stavu (CTG), snížení horečky (nebezpečné pro plod)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riziko - růstová restrikce, předčasný porod, intrauterinní úmrtí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Hrozící potrat</a:t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64700" y="1152475"/>
            <a:ext cx="5811900" cy="38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abortus </a:t>
            </a:r>
            <a:r>
              <a:rPr lang="cs"/>
              <a:t>imminens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špinění, pobolívání v </a:t>
            </a:r>
            <a:r>
              <a:rPr lang="cs"/>
              <a:t>podbřišku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příčina</a:t>
            </a:r>
            <a:r>
              <a:rPr lang="cs"/>
              <a:t> - částečná separace plodového vejce od deciduy retroplacentárním hematomem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klidový režim pracovní neschopnost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inkompetence hrdla bez děložních kontrakcí - na začátku II. trimestru cerclage - steh se odstraňuje 2 týdny před </a:t>
            </a:r>
            <a:r>
              <a:rPr lang="cs"/>
              <a:t>předpokládaným</a:t>
            </a:r>
            <a:r>
              <a:rPr lang="cs"/>
              <a:t> termínem porodu</a:t>
            </a:r>
            <a:endParaRPr/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774" y="1068425"/>
            <a:ext cx="3192226" cy="32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Hrozící předčasný porod</a:t>
            </a:r>
            <a:endParaRPr/>
          </a:p>
        </p:txBody>
      </p:sp>
      <p:sp>
        <p:nvSpPr>
          <p:cNvPr id="189" name="Google Shape;189;p34"/>
          <p:cNvSpPr txBox="1"/>
          <p:nvPr>
            <p:ph idx="1" type="body"/>
          </p:nvPr>
        </p:nvSpPr>
        <p:spPr>
          <a:xfrm>
            <a:off x="311700" y="1152475"/>
            <a:ext cx="8520600" cy="37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porod do týdne těhotenství 37+0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příčina předčasného porodu zatím není zcela objasněna ( podílí se především infekce fetomaternální jednotky, choroby děložního hrdla, odlučování placenty, abnormální implantace plodového vejce, genetické vlivy, stres matky)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ČR incidence předčasných porodů dlouhodobě pohybuje okolo 8 %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tokolýza - k zastavení nebo zmírnění kontrakční činnosti dělohy - </a:t>
            </a:r>
            <a:r>
              <a:rPr lang="cs"/>
              <a:t>oddálení</a:t>
            </a:r>
            <a:r>
              <a:rPr lang="cs"/>
              <a:t> předčasného porodu (o řádově dny)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získání času pro převoz do perinatologického centra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antenatální podání kortikosteroidů u žen s předčasným porodem snižuje riziko neonatálního úmrtí, riziko syndromu dechové tísně novorozence a riziko intraventrikulárního krvácení plodu/novorozence, 24. až 35. týdnem těhotenství, pokud očekáváme předčasný porod v nejbližších 7 dnech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Hrozící předčasný porod </a:t>
            </a:r>
            <a:endParaRPr/>
          </a:p>
        </p:txBody>
      </p:sp>
      <p:sp>
        <p:nvSpPr>
          <p:cNvPr id="195" name="Google Shape;19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ATB léčba -  snížení incidence časných a pozdních novorozeneckých a mateřských infekcí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příjmu těhotné s hrozícím předčasným porodem se provádí odběr stěr z vaginy a rekta ke stanovení kolonizace Streptococcus agalactiae (GBS)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ATB profylaxe GBS u předčasného porodu se zachovanou plodovou vodou je indikovaná, pokud je předčasný porod je neodvratitelný a nejsou známy výsledky kultivace pro GBS, nebo je těhotná GBS pozitivní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antibiotikem první volby je penicilin G i.v., při alergii </a:t>
            </a:r>
            <a:r>
              <a:rPr lang="cs"/>
              <a:t>clindamycin</a:t>
            </a:r>
            <a:r>
              <a:rPr lang="cs"/>
              <a:t> i.v.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neuroprotekce - magnesium sulfát (MgSO4) prokazatelně snižuje riziko rozvoje dětské mozkové obrny, indikace - hrozící předčasný porod mezi 24+0 až 32+0 týdnem těhotenství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Vícečetné těhotenství</a:t>
            </a:r>
            <a:endParaRPr/>
          </a:p>
        </p:txBody>
      </p:sp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vývoj v děloze a pozdější porod více než jednoho plodu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podle</a:t>
            </a:r>
            <a:r>
              <a:rPr lang="cs"/>
              <a:t> počtu plodů mluvíme později o dvojčatech (= gemini), trojčatech (= trigemini), apod.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vícečetným těhotenstvím je spojeno více komplikací, protože představuje pro organismus větší nároky, zátěž a riziko, proto ženy s vícečetným těhotenství mají zvýšenou perinatální péči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výskyt vícečetného těhotenství přibývá, možnost výskytu dvojčat se také zvyšuje, když jeden z rodičů sám pochází z dvojčat, nebo se dvojčata vyskytují ve větší míře v rodině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Vícečetné </a:t>
            </a:r>
            <a:r>
              <a:rPr lang="cs"/>
              <a:t>těhotenství</a:t>
            </a:r>
            <a:endParaRPr/>
          </a:p>
        </p:txBody>
      </p:sp>
      <p:sp>
        <p:nvSpPr>
          <p:cNvPr id="207" name="Google Shape;207;p37"/>
          <p:cNvSpPr txBox="1"/>
          <p:nvPr>
            <p:ph idx="1" type="body"/>
          </p:nvPr>
        </p:nvSpPr>
        <p:spPr>
          <a:xfrm>
            <a:off x="311700" y="1152475"/>
            <a:ext cx="457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</a:t>
            </a:r>
            <a:r>
              <a:rPr lang="cs"/>
              <a:t>monozygotních dvojčat je možný vznik zkratového krevního oběhu a rozvine se tak syndrom feto-fetální krevní transfuze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jeden plod trpí hypervolemií - přijímá více plodové vody, více živin, a jeho organismus je přetěžován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druhý plod trpí hypovolemií, má málo plodové vody, chybí mu živiny, a jeho organismus strádá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léčba - musí dojít k přerušení přítomných krevních zkratů pomocí laserové koagulace pod ultrazvukovou kontrolou, jinak může dojít k úmrtí obou plodů</a:t>
            </a:r>
            <a:endParaRPr/>
          </a:p>
        </p:txBody>
      </p:sp>
      <p:pic>
        <p:nvPicPr>
          <p:cNvPr id="208" name="Google Shape;2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148" y="287338"/>
            <a:ext cx="3230149" cy="45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Vícečetná těhotenství</a:t>
            </a:r>
            <a:endParaRPr/>
          </a:p>
        </p:txBody>
      </p:sp>
      <p:sp>
        <p:nvSpPr>
          <p:cNvPr id="214" name="Google Shape;214;p38"/>
          <p:cNvSpPr txBox="1"/>
          <p:nvPr>
            <p:ph idx="1" type="body"/>
          </p:nvPr>
        </p:nvSpPr>
        <p:spPr>
          <a:xfrm>
            <a:off x="311700" y="1152475"/>
            <a:ext cx="8520600" cy="38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35"/>
              <a:t>Mateřská rizika</a:t>
            </a:r>
            <a:endParaRPr b="1" sz="2035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četnější</a:t>
            </a:r>
            <a:r>
              <a:rPr lang="cs"/>
              <a:t> časné gestózy, vyšší výskyt potratů, častější výskyt anémií a hypertenzí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zhoršení venózní cirkulace a vyšší tvorba varixů, dechové obtíže kvůli výše uložené bránice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častější výskyt příznaků preeklampsie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54046"/>
              <a:buFont typeface="Arial"/>
              <a:buNone/>
            </a:pPr>
            <a:r>
              <a:rPr b="1" lang="cs" sz="2035"/>
              <a:t>Rizika pro plod</a:t>
            </a:r>
            <a:endParaRPr b="1" sz="2035"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syndrom mizejícího dvojčete (zhruba od 10. týdne se vyvíjí těhotenství jako jednočetné)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vyšší riziko úmrtí plodů (nejvyšší riziko je kolem 28. týdne u monochoriálních, u bichoriálních narůstá riziko s vyššími stádii gravidity)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asymetrický intrauterinní vývoj plodu - rozdílný vývoj obou plodů, jeden je přetěžován, druhý strádá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syndrom transfuze mezi dvojčaty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předčasný porod - časnější odtok plodové vody a předčasný porod představuje pro plody značné rizika (více než 50% dvojčat se narodilo před 37. týdnem)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Vícečetná těhotenství</a:t>
            </a:r>
            <a:endParaRPr/>
          </a:p>
        </p:txBody>
      </p:sp>
      <p:sp>
        <p:nvSpPr>
          <p:cNvPr id="220" name="Google Shape;220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prenatální péče u vícečetného těhotenství určitá specifika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 14. týdne je potřeba určit podle sonografického vyšetření chorionicitu a amnionicitu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během prenatální péče je potřeba klást důraz na - včasnou diagnostiku množství plodů a určení množství plodových obalů a placent, včasnou diagnostiku vrozených vad a komplikací, včasnou diagnostiku hrozícího předčasného porodu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frekvence prenatálních kontrol je častější a jsou více individuální než u jednotného těhotenství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četnost ultrazvukového vyšetření u monochoriálních jsou každé dva týdny, předporodní kardiotokografické monitorování je zavedeno od 36. týdne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Vícečetná </a:t>
            </a:r>
            <a:r>
              <a:rPr lang="cs"/>
              <a:t>těhotenství</a:t>
            </a:r>
            <a:endParaRPr/>
          </a:p>
        </p:txBody>
      </p:sp>
      <p:sp>
        <p:nvSpPr>
          <p:cNvPr id="226" name="Google Shape;226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24"/>
              <a:t>Porod</a:t>
            </a:r>
            <a:endParaRPr b="1" sz="2124"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</a:t>
            </a:r>
            <a:r>
              <a:rPr lang="cs"/>
              <a:t>pontánním vaginálním porodem se mohou narodit dvojčata bi-bi (nejlépe při poloze hlavičkami dolů), a mono-bi (zde je nutný informovaný souhlas se spontánním porodem)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ostatní případy a více než dvojčetné těhotenství se rodí císařským řezem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pokud se setkáme, že jsou v děloze dvojčata bi-bi a jedno je v poloze hlavičkou dolů a druhé koncem pánevním, tak se přikláníme k plánovanému císařskému řezu, jedná se o tzv. kolizní postavení obou plodů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Patologické těhotenství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těhotná žena je buď sama vážně nemocná nebo je ohrožen její plod, často mohou problémy potkat oba současně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některých žen mohla existovat choroba již před otěhotněním, ale v těhotenství se může případně zhoršit (např. cukrovka, některá plicní a srdeční onemocnění)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některých se může onemocnění objevit až v průběhu těhotenství (např. tzv. těhotenská cukrovka, preeklampsie)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plodu se mohou vyskytnout vrozené vývojové vady, stavy s poruchou výživy, projevy Rh-izoimunizace matky 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patologická těhotenství vyžadují léčebnou péči, u lehčích forem často jen ambulantní, u těžších pobyt v nemocnici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některé nepravidelnosti, vícečetné těhotenství, nepravidelné uložení dítěte, nízko nasedající placenta ap. vyžadují často tzv. preventivní hospitalizaci před porodem - žena leží na oddělení pro riziková těhotenství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Prodloužená gravidita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těhotenství trvající déle než 42. týdnů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Riziko pro plod a matku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pupečníkové komplikace, </a:t>
            </a:r>
            <a:r>
              <a:rPr lang="cs"/>
              <a:t>nedostatečnost</a:t>
            </a:r>
            <a:r>
              <a:rPr lang="cs"/>
              <a:t> placenty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makrosomie plodu - porodní poranění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aspirace mekonia, hypoxie plodu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žena neporodí do 41+3 - indukce porodu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přenášení je pro ženu stresující - vliv okolí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Krvácení v těhotenství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505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Placenta </a:t>
            </a:r>
            <a:r>
              <a:rPr b="1" lang="cs"/>
              <a:t>praevia</a:t>
            </a:r>
            <a:r>
              <a:rPr b="1" lang="cs"/>
              <a:t> (vcestné lůžko)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vajíčko se uhnízdilo v oblasti dolního děložního segmentu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krvácení může ohrozit na životě matku i plod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krvácení, může vést k anémii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dg. - UTZ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závisí na </a:t>
            </a:r>
            <a:r>
              <a:rPr lang="cs"/>
              <a:t>intenzitě</a:t>
            </a:r>
            <a:r>
              <a:rPr lang="cs"/>
              <a:t> a stavu plodu vyčkávací postup, SV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597" y="0"/>
            <a:ext cx="391140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Krvácení v těhotenství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Abrupce placenty</a:t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předčasné odlučování lůžka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odloučená placenta ztrácí svou funkci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příčiny - preeklampsie, úraz, nejasná příčina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bolest břicha, krvácení, hypoxie plodu, rozvíjející se šok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dg. UTZ, klinika, KO, </a:t>
            </a:r>
            <a:r>
              <a:rPr lang="cs"/>
              <a:t>hemokoagulační</a:t>
            </a:r>
            <a:r>
              <a:rPr lang="cs"/>
              <a:t> parametry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akutní SC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Hypertenze v těhotenství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až ¼ všech hospitalizací těhotných spojeno s hypertenzí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příčina až 10% předčasných porodů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výskyt stoupá (zvyšující se věk rodiček, obezita, přidružené onemocnění)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Rozdělení 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gestační arteriální hypertenze </a:t>
            </a:r>
            <a:r>
              <a:rPr lang="cs"/>
              <a:t>= TK nad 139/89 mmHg, objevuje se po 20.tt, bez proteinurie, po porodu mizí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chronická arteriální hypertenze </a:t>
            </a:r>
            <a:r>
              <a:rPr lang="cs"/>
              <a:t>= TK nad 139/89 mmHg, nástup před otěhotněním nebo před 20.tt, přítomna proteinurie, po porodu nezmizí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cs"/>
              <a:t>preeklampsie </a:t>
            </a:r>
            <a:r>
              <a:rPr lang="cs"/>
              <a:t>- zvláštní forma těhotenské hypertenze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Preeklampsie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onemoc. vyvolané těhotenstvím, vzniká po 20.tt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změny kardiovaskulárního systému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dává vznik hypertenzi, proteinurii, edémům a následně až spazmus cév - špatné prokrvení orgánů matky i plodu (</a:t>
            </a:r>
            <a:r>
              <a:rPr lang="cs"/>
              <a:t>ledviny</a:t>
            </a:r>
            <a:r>
              <a:rPr lang="cs"/>
              <a:t>, játra, mozek, plíce, placenta)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tlak nad 139/89, proteinurie, edémy, nauzea, zvracení, laboratorně - vzestup kys. močové,kreatinu, jaterních enzymů, pokles trombocytů,..)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léčba hypertenze (Dopegyt, Vasocardin), prevence křečí, vyrovnávání bilence tekutin, včasné ukončení těhotenství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Eklampsie 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záchvatovitý stav tonicko - klonických křečí, navazuje na předchozí těžkou preeklampsii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příčinou je spazmus v CNS - hypoxie - edém mozku - morfologické změny mozkové tkáně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příznaky - prodromy (neklid, záškuby v obličeji), tonické křeče (postihují svaly hrudníku a bránice), klonické křeče (tělo se zmítá v nekoordinovaných pohybech), kóma (po probuzení amnézie)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