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embeddedFontLst>
    <p:embeddedFont>
      <p:font typeface="Raleway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aleway-bold.fntdata"/><Relationship Id="rId11" Type="http://schemas.openxmlformats.org/officeDocument/2006/relationships/slide" Target="slides/slide6.xml"/><Relationship Id="rId22" Type="http://schemas.openxmlformats.org/officeDocument/2006/relationships/font" Target="fonts/Raleway-boldItalic.fntdata"/><Relationship Id="rId10" Type="http://schemas.openxmlformats.org/officeDocument/2006/relationships/slide" Target="slides/slide5.xml"/><Relationship Id="rId21" Type="http://schemas.openxmlformats.org/officeDocument/2006/relationships/font" Target="fonts/Raleway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Raleway-regular.fntdata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a38f82d678_0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a38f82d678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a38f82d678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a38f82d678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a38f82d678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a38f82d678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a38f82d678_0_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a38f82d678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a38f82d678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a38f82d678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a38f82d678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a38f82d678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a38f82d678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a38f82d678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a38f82d678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a38f82d678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a38f82d678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a38f82d678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a38f82d678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a38f82d678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a38f82d678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a38f82d678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a38f82d678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a38f82d678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743001"/>
            <a:ext cx="8520600" cy="200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2845182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3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2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636800" y="80700"/>
            <a:ext cx="4426500" cy="4982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9" name="Google Shape;39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" name="Google Shape;40;p9"/>
          <p:cNvSpPr txBox="1"/>
          <p:nvPr>
            <p:ph type="title"/>
          </p:nvPr>
        </p:nvSpPr>
        <p:spPr>
          <a:xfrm>
            <a:off x="265500" y="1181700"/>
            <a:ext cx="4045200" cy="15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1" name="Google Shape;41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2" name="Google Shape;42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3" name="Google Shape;43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l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Char char="●"/>
              <a:defRPr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www.youtube.com/watch?v=7BWxPSoo9EA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Císařský řez</a:t>
            </a:r>
            <a:endParaRPr/>
          </a:p>
        </p:txBody>
      </p:sp>
      <p:sp>
        <p:nvSpPr>
          <p:cNvPr id="59" name="Google Shape;59;p13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Mgr. Štěpánka Vybíralová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2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Provedení</a:t>
            </a:r>
            <a:endParaRPr/>
          </a:p>
        </p:txBody>
      </p:sp>
      <p:sp>
        <p:nvSpPr>
          <p:cNvPr id="113" name="Google Shape;113;p22"/>
          <p:cNvSpPr txBox="1"/>
          <p:nvPr>
            <p:ph idx="1" type="body"/>
          </p:nvPr>
        </p:nvSpPr>
        <p:spPr>
          <a:xfrm>
            <a:off x="311700" y="1152475"/>
            <a:ext cx="8520600" cy="386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ř</a:t>
            </a:r>
            <a:r>
              <a:rPr lang="cs"/>
              <a:t>ezem příčně protneme kůži, podkoží a fascii, otevřeme peritoneum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sesuneme močový měchýř a krátkým příčným řezem pronikneme myometriem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prsty rozšíříme řez směrem k děložním hranám, které ale nesmíme porušit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protrhneme vak blan a šetrně vybavíme naléhající část plodu, poté pomalu celý plod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podvážeme a přerušíme pupečník a novorozence svěříme do péče neonatologům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následně aplikujeme uterotonika, manuálně vybavíme placentu, zrevidujeme děložní dutinu a ránu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sešijeme myometrium ve dvou vrstvách a plicu vesicouterinu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pak zrevidujeme adnexa a sešijeme vrstvy břišní stěny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u="sng">
                <a:solidFill>
                  <a:schemeClr val="hlink"/>
                </a:solidFill>
                <a:hlinkClick r:id="rId3"/>
              </a:rPr>
              <a:t>https://www.youtube.com/watch?v=7BWxPSoo9EA</a:t>
            </a:r>
            <a:r>
              <a:rPr lang="cs"/>
              <a:t> 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3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Komplikace</a:t>
            </a:r>
            <a:endParaRPr/>
          </a:p>
        </p:txBody>
      </p:sp>
      <p:sp>
        <p:nvSpPr>
          <p:cNvPr id="119" name="Google Shape;119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Výskyt komplikací po ukončení těhotenství a porodu císařským řezem je až šestkrát vyšší než při porodu vaginálním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</a:t>
            </a:r>
            <a:r>
              <a:rPr lang="cs"/>
              <a:t>rvácení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embolie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poškození orgánů – močový měchýř, klička tenkého střeva, …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pooperační hematom – subfasciální hematom, krvácení pod plica vesicouterina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infekce – od lokálních projevů až po sepsi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anesteziologické komplikace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Příčiny rostoucího podílu císařských řezů</a:t>
            </a:r>
            <a:endParaRPr/>
          </a:p>
        </p:txBody>
      </p:sp>
      <p:sp>
        <p:nvSpPr>
          <p:cNvPr id="125" name="Google Shape;125;p24"/>
          <p:cNvSpPr txBox="1"/>
          <p:nvPr>
            <p:ph idx="1" type="body"/>
          </p:nvPr>
        </p:nvSpPr>
        <p:spPr>
          <a:xfrm>
            <a:off x="311700" y="1152475"/>
            <a:ext cx="8520600" cy="392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/>
          </a:bodyPr>
          <a:lstStyle/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s</a:t>
            </a:r>
            <a:r>
              <a:rPr lang="cs"/>
              <a:t>toupající počet rodiček starších 30 let, tedy žen s vyšším rizikem nemoci nesouvisející s těhotenstvím a porodem (nejčastěji diabetes a jeho komplikace a vysoký krevní tlak)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s vyšším rizikem abnormálně probíhajícího těhotenství, či opakovaných neúspěchů předchozích těhotenství, kdy se rodička obává o osud budoucího dítěte a naléhá na operační ukončení stávajícího těhotenství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nárůst počtu žen preferujících císařský řez při poloze plodu koncem pánevním, poloha plodu koncem pánevním se v době kolem termínu porodu vyskytuje asi u 3–4 % těhotných (kolem 4000 těhotných ročně), z toho 80–90 % miminek je porozeno cestou císařského řezu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 rámci úspěšnosti metod asistované reprodukce u neplodných párů stoupá také počet vícečetných těhotenství, která jsou v mnoha případech indikována k ukončení císařským řezem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"Císařský řez na přání"</a:t>
            </a:r>
            <a:endParaRPr/>
          </a:p>
        </p:txBody>
      </p:sp>
      <p:sp>
        <p:nvSpPr>
          <p:cNvPr id="131" name="Google Shape;131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fenomén, o kterém se moc nemluví a který není v odborných kruzích porodníků v Čechách uznávaným termínem (na rozdíl od některých zemí EU)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všeobecně je u nás známý spíše z bulváru v souvislosti s porody tzv. VIP osobností, ale týká se i "obyčejných" rodiček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důvodem je nejčastěji strach z přirozeného porodu a možných následků pro rodičku (porodní bolesti a poranění) a její dítě, špatná zkušenost s předchozím přirozeným porodem či načasování porodu na konkrétní den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porodník v takovém případě používá raději termín "psychologická či psychosociální indikace k císařskému řezu”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Definice </a:t>
            </a:r>
            <a:endParaRPr/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= </a:t>
            </a:r>
            <a:r>
              <a:rPr lang="cs"/>
              <a:t>porodnická operace, při níž je plod vybaven z dělohy cestou břišní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nejčastější operace v porodnictví a jeho indikace stále stoupá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 ČR se okolo 20 % těhotenství ukončuje císařských řezem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Historie</a:t>
            </a:r>
            <a:endParaRPr/>
          </a:p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311700" y="1152475"/>
            <a:ext cx="8520600" cy="387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patří k </a:t>
            </a:r>
            <a:r>
              <a:rPr lang="cs"/>
              <a:t>nejstarším operacím, které lidstvo ve svých historických pramenech pamatuje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již v 7. století před naším letopočtem, vydal panovník antického Říma Numa Pompillius nařízení, že mrtvá těhotná se nesmí pohřbít, aniž by se z jejího těla vyjmul plod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operace byla vykonávána i u živých žen, již ve starověku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jako první dokumentovaný případ provedeného císařského řezu na živé ženě pochází z roku 1610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úmrtnost se blížila 100 %, nejčastěji z důvodu zánětu pobřišnice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úmrtnost u žen později výrazně klesla díky třem zásadním objevům medicíny: zásadám antiseptické práce, objevu krevních skupin, což později umožnilo bezpečnější podmínky pro podávání krevních transfuzí, a objevu penicilinu ve 20. letech 20. století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Moderní podmínky</a:t>
            </a:r>
            <a:endParaRPr/>
          </a:p>
        </p:txBody>
      </p:sp>
      <p:sp>
        <p:nvSpPr>
          <p:cNvPr id="77" name="Google Shape;77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přísná asepse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zlepšení operační techniky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nové šicí materiály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farmakologické pokroky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zdokonalení anestezie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možnost transfuze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pokroky v dalších směrech medicíny (hematologie, biochemie,...)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Podmínky </a:t>
            </a:r>
            <a:endParaRPr/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</a:t>
            </a:r>
            <a:r>
              <a:rPr lang="cs"/>
              <a:t>nes je již jediná zásadní podmínka – velká část nemá být vstouplá a fixovaná hluboko v pánvi (horní okraj zadní spony stydké by měl být dosažitelný)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dříve bylo podmínek více, dnes se operuje i při infekčních projevech matky, z vitálních indikací i při neprůkazné životaschopnosti plodu či mrtvém plodu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ve zcela výjimečných případech lze řez provést i při vstouplé hlavičce za její elevace pomocí dalšího porodníka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Indikace</a:t>
            </a:r>
            <a:endParaRPr/>
          </a:p>
        </p:txBody>
      </p:sp>
      <p:sp>
        <p:nvSpPr>
          <p:cNvPr id="89" name="Google Shape;89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Podle povahy indikací můžeme císařský řez rozdělit na: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primární (plánovaný) – indikace je předem známa, a již během těhotenství je rozhodnuto o jeho provedení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sekundární (neplánovaný) – indikace akutní, matka a/nebo plod ohrožen/a/i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Některé skupiny indikací</a:t>
            </a:r>
            <a:endParaRPr/>
          </a:p>
        </p:txBody>
      </p:sp>
      <p:sp>
        <p:nvSpPr>
          <p:cNvPr id="95" name="Google Shape;95;p19"/>
          <p:cNvSpPr txBox="1"/>
          <p:nvPr>
            <p:ph idx="1" type="body"/>
          </p:nvPr>
        </p:nvSpPr>
        <p:spPr>
          <a:xfrm>
            <a:off x="311700" y="1152475"/>
            <a:ext cx="8520600" cy="383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-30861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fe</a:t>
            </a:r>
            <a:r>
              <a:rPr lang="cs"/>
              <a:t>topelvický a kefalopelvický nepoměr – je důležité zhodnotit všechny pánevní roviny, velikost hlavičky plodu a případné malformace a rozhodnout o bezpečnosti porodu vaginální cestou</a:t>
            </a:r>
            <a:endParaRPr/>
          </a:p>
          <a:p>
            <a:pPr indent="-30861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vcestné překážky – tumory, vcestné myomy, tumory rekta, ren migrans atp.</a:t>
            </a:r>
            <a:endParaRPr/>
          </a:p>
          <a:p>
            <a:pPr indent="-30861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stavy po operacích dělohy</a:t>
            </a:r>
            <a:endParaRPr/>
          </a:p>
          <a:p>
            <a:pPr indent="-30861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placenta praevia</a:t>
            </a:r>
            <a:endParaRPr/>
          </a:p>
          <a:p>
            <a:pPr indent="-30861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předčasné odlučování lůžka</a:t>
            </a:r>
            <a:endParaRPr/>
          </a:p>
          <a:p>
            <a:pPr indent="-30861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horečka za porodu</a:t>
            </a:r>
            <a:endParaRPr/>
          </a:p>
          <a:p>
            <a:pPr indent="-30861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nepravidelné uložení plodu</a:t>
            </a:r>
            <a:endParaRPr/>
          </a:p>
          <a:p>
            <a:pPr indent="-30861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poloha koncem pánevním</a:t>
            </a:r>
            <a:endParaRPr/>
          </a:p>
          <a:p>
            <a:pPr indent="-30861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naléhání a výhřez pupečníku</a:t>
            </a:r>
            <a:endParaRPr/>
          </a:p>
          <a:p>
            <a:pPr indent="-30861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vícečetné těhotenství</a:t>
            </a:r>
            <a:endParaRPr/>
          </a:p>
          <a:p>
            <a:pPr indent="-30861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opakovaný císařský řez</a:t>
            </a:r>
            <a:endParaRPr/>
          </a:p>
          <a:p>
            <a:pPr indent="-30861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herpes genitalis</a:t>
            </a:r>
            <a:endParaRPr/>
          </a:p>
          <a:p>
            <a:pPr indent="-30861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umírající žena/mrtvá žena atd.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Předoperační příprava</a:t>
            </a:r>
            <a:endParaRPr/>
          </a:p>
        </p:txBody>
      </p:sp>
      <p:sp>
        <p:nvSpPr>
          <p:cNvPr id="101" name="Google Shape;101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</a:t>
            </a:r>
            <a:r>
              <a:rPr lang="cs"/>
              <a:t>ákladní laboratorní vyšetření krve a moči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EKG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kompenzace diabetu, hypertenze, léčba infekce, preeklampsie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prevence trombózy a embólie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anesteziologická příprava a výběr anestezie (kombinovaná celková, nebo regionální svodná)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Provedení</a:t>
            </a:r>
            <a:endParaRPr/>
          </a:p>
        </p:txBody>
      </p:sp>
      <p:sp>
        <p:nvSpPr>
          <p:cNvPr id="107" name="Google Shape;107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Nejčastěji volenou metodou je supracervikální transperitoneální císařský řez, ke kterému se dají použít dva přístupy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dolní střední laparotomie − řez v sagitální rovině mezi pupkem a symfýzou, dnes se používá jen výjimečně (např. původní jizva po předešlých operacích)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příčná suprapubická laparotomie neboli Pfannenstielův řez − poloobloukovitý řez cca 2 cm nad symfýzou směřující k pupku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lum">
  <a:themeElements>
    <a:clrScheme name="Plum">
      <a:dk1>
        <a:srgbClr val="611BB8"/>
      </a:dk1>
      <a:lt1>
        <a:srgbClr val="FFFFFF"/>
      </a:lt1>
      <a:dk2>
        <a:srgbClr val="000000"/>
      </a:dk2>
      <a:lt2>
        <a:srgbClr val="7F7F7F"/>
      </a:lt2>
      <a:accent1>
        <a:srgbClr val="333333"/>
      </a:accent1>
      <a:accent2>
        <a:srgbClr val="5E2B97"/>
      </a:accent2>
      <a:accent3>
        <a:srgbClr val="7E57C2"/>
      </a:accent3>
      <a:accent4>
        <a:srgbClr val="C77025"/>
      </a:accent4>
      <a:accent5>
        <a:srgbClr val="009688"/>
      </a:accent5>
      <a:accent6>
        <a:srgbClr val="FFD600"/>
      </a:accent6>
      <a:hlink>
        <a:srgbClr val="009688"/>
      </a:hlink>
      <a:folHlink>
        <a:srgbClr val="0096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