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italic.fntdata"/><Relationship Id="rId14" Type="http://schemas.openxmlformats.org/officeDocument/2006/relationships/slide" Target="slides/slide9.xml"/><Relationship Id="rId36" Type="http://schemas.openxmlformats.org/officeDocument/2006/relationships/font" Target="fonts/Raleway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Raleway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88c88c6b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188c88c6b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88c88c6b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188c88c6b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88c88c6b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88c88c6b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88c88c6b1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88c88c6b1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88c88c6b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188c88c6b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88c88c6b1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188c88c6b1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88c88c6b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88c88c6b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88c88c6b1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88c88c6b1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88c88c6b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88c88c6b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88c88c6b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188c88c6b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88c88c6b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88c88c6b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88c88c6b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88c88c6b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88c88c6b1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188c88c6b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88c88c6b1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88c88c6b1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88c88c6b1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88c88c6b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188c88c6b1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188c88c6b1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88c88c6b1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188c88c6b1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188c88c6b1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188c88c6b1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188c88c6b1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188c88c6b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188c88c6b1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188c88c6b1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188c88c6b1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188c88c6b1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88c88c6b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88c88c6b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88c88c6b1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88c88c6b1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88c88c6b1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188c88c6b1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88c88c6b1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188c88c6b1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88c88c6b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188c88c6b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88c88c6b1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88c88c6b1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88c88c6b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188c88c6b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Fyziologický a patologický průběh šestinedělí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Involuce ostatních těhotenských změn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břišní stěna - ochablá, rozestup svalů, pigmentace kolem pupku mizí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ledviny a močové cesty - zvýšená mikce 3-5 dní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GIT - sklony k zácpě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nástup laktace (laktogen a produkce oxytocinu)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úbytek hmotnosti - 6-7 kg ihned po porodu, 12-15 kg do konce šestinedělí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Saturace základních potřeb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odpočinek a spánek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teplo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být bez bolesti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strava a tekutiny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vyprazdňování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hráz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sprchovat vlažnou vodou, hlavně po vyprázdnění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používat ručník pouze na tyto partie - očistky infekční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epiziotomii nebo porodním poranění suturu větrat, odlehčit při sedání, udržovat suturu v čistotě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Hemoroidy 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okud v šestinedělí nedojde k vymizení, léčíme je nejdříve lokálními čípky a mastmi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později připojíme i antiedematózní léčbu a šetrnou repozici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vyprazdňování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sledovat frekvenci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spontánně</a:t>
            </a:r>
            <a:r>
              <a:rPr lang="cs"/>
              <a:t> by se žena měla vymočit do šesti hodin od porodu - vycévkovat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podpora pitného režimu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první stolice 2-3 den, zácpa - obava z bolesti, ev. glycerinový čípek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Poruchy vyprazdňování močového měchýře</a:t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porodu může nastat situace, kdy vlivem porodu dochází k otoku močové trubice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močový měchýř se nemůže vyprazdňovat podle potřeby a zabraňuje tak svou velikostí správnému zavinování dělohy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tělesnou kondici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prevence bolesti zad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pokles rodidel, inkontinence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odpočívat na břiše - polštář pod břicho - involuce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Bolesti hlavy 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</a:t>
            </a:r>
            <a:r>
              <a:rPr lang="cs"/>
              <a:t>ednou ze zdrojů bolesti hlavy po porodu je postpunkční cefalea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vzniká jako komplikace epidurální analgezie, tím že dojde k perforaci dura mater, dochází ke snižování intrakraniálního tlaku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bolest se zhoršuje zejména při vertikalizaci (změně polohy z lehu do sedu), někdy se přidávají i poruchy sluchu a zraku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postpunkční cefalea se léčí dvěma způsoby: konzervativní léčba (poloha vleže, hydratace, nesteroidní antirevmatika, centrální relaxaci) nebo krevní zátka (10-15 ml vlastní krve aplikována do místa epidurální analgezie)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psychiku</a:t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311700" y="1152475"/>
            <a:ext cx="8520600" cy="39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poporodní období - náročné, únava z porodu, nezvládnutí mateřské role, laktace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důležité posoudit stav psychiky, empatický přístup, emocionální podpora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Poporodní blues </a:t>
            </a:r>
            <a:r>
              <a:rPr lang="cs"/>
              <a:t>- výskyt až u 80% matek, krátká a přechodná záležitost, matka je smutná, plačtivá, má pocit zlosti či osamělosti, bez léčebného zásahu, důležitá podpora okolí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/>
              <a:t>Pozdní poporodní deprese</a:t>
            </a:r>
            <a:r>
              <a:rPr lang="cs"/>
              <a:t> - závažnější stav, postihuje cca 10% matek, žena je vyčerpaná, dlouhodobě unavená, pesimistická, pocity úzkosti, výčitky svědomí, poruchy spánku, nutná lékařská intervence - sebevražedné tendence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psychiku</a:t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311700" y="1165250"/>
            <a:ext cx="8520600" cy="3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Poporodní psychóza (laktační psychóza)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nejzávažnější stav (výskyt </a:t>
            </a:r>
            <a:r>
              <a:rPr lang="cs"/>
              <a:t>minimální</a:t>
            </a:r>
            <a:r>
              <a:rPr lang="cs"/>
              <a:t>, 0.1% žen)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pocity silného rozrišení, výkyvy nálad, výpadky paměti, poruchy soustředění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ztrácí kontakt s realitou (neví jak se jmenuje, jaký je den), trpí bludy, halucinace (zrakové i sluchové)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ztrácí schopnost pečovat o dítě, svůj stav si neuvědomuje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Capgrasův příznak - je přesvědčena, že </a:t>
            </a:r>
            <a:r>
              <a:rPr lang="cs"/>
              <a:t>ji</a:t>
            </a:r>
            <a:r>
              <a:rPr lang="cs"/>
              <a:t> vyměnili dítě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výskyt často ihned po porodu, někdy i později (až dva měsíce po porodu)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nutná hospitalizace, léčba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 sebevraždě dochází u 5% nemocných, vražda </a:t>
            </a:r>
            <a:r>
              <a:rPr lang="cs"/>
              <a:t>novorozence</a:t>
            </a:r>
            <a:r>
              <a:rPr lang="cs"/>
              <a:t> u 4%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Šestinedělí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8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období po porodu, kdy v organismu nedělky probíhají změny, organismus se vrací do původní podoby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Dělení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časné - prvních sedm dní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pozdní - další týdny do konce šestinedělí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hojí se porodní poranění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pohlavní orgány a celý organismus se vrací do stavu před otěhotněním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nástup laktace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výživu</a:t>
            </a:r>
            <a:endParaRPr/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dostatek bílkovin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dostatek vitamínů a minerálů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dostatečný pitný režim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pozor na nadýmavé potraviny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prsy</a:t>
            </a:r>
            <a:endParaRPr/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důležité, pravidelná kontrola stavu prsů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ženě doporučit vhodnou podprsenku, prsy po koupeli usušit, před kojením omýt čistou vodou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šetrné odstříkávání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před a po potřít bradavku kapkou mléka, Bepanthen, Purelan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stříbrné kloboučky</a:t>
            </a:r>
            <a:endParaRPr/>
          </a:p>
        </p:txBody>
      </p:sp>
      <p:pic>
        <p:nvPicPr>
          <p:cNvPr id="182" name="Google Shape;1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375" y="3223850"/>
            <a:ext cx="2917425" cy="181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Mastitida</a:t>
            </a:r>
            <a:endParaRPr/>
          </a:p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311700" y="974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uerperální mastitida je závažný stav s vysokými horečkami, vyčerpaností, otokem prsou s možnou tvorbou abscesů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způsobena bakterií </a:t>
            </a:r>
            <a:r>
              <a:rPr lang="cs"/>
              <a:t>Staphylococcus</a:t>
            </a:r>
            <a:r>
              <a:rPr lang="cs"/>
              <a:t> aureus, který se do prsu dostane buď cestou ragád nebo mlékovody z úst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spočívá v pravidelném odstříkávání (nesmí se zastavit laktace) a podávání penicilinových antibiotik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4"/>
          <p:cNvPicPr preferRelativeResize="0"/>
          <p:nvPr/>
        </p:nvPicPr>
        <p:blipFill rotWithShape="1">
          <a:blip r:embed="rId3">
            <a:alphaModFix/>
          </a:blip>
          <a:srcRect b="0" l="0" r="0" t="20773"/>
          <a:stretch/>
        </p:blipFill>
        <p:spPr>
          <a:xfrm>
            <a:off x="4875125" y="2983350"/>
            <a:ext cx="3444876" cy="204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Mateřské mléko</a:t>
            </a:r>
            <a:endParaRPr/>
          </a:p>
        </p:txBody>
      </p:sp>
      <p:sp>
        <p:nvSpPr>
          <p:cNvPr id="195" name="Google Shape;19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kolostrum - 1. den po porodu, více bílkovin, minerálů, méně tuků, cukrů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nástup laktace 3.-4. den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mateřské mléko - optimální složení protilátky proti E. coli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2466963"/>
            <a:ext cx="5143500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Podpora kojení</a:t>
            </a:r>
            <a:endParaRPr/>
          </a:p>
        </p:txBody>
      </p:sp>
      <p:sp>
        <p:nvSpPr>
          <p:cNvPr id="202" name="Google Shape;20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snaha zajistit přirozenou výživu novorozence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ženy motivovat, vysvětlit pozitiva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dopomoc při kojení - vhodná poloha, správná technika, nevzdávat se při prvních pokusech, kojení na požádání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9750" y="2479525"/>
            <a:ext cx="5060175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Poruchy laktace</a:t>
            </a:r>
            <a:endParaRPr/>
          </a:p>
        </p:txBody>
      </p:sp>
      <p:sp>
        <p:nvSpPr>
          <p:cNvPr id="209" name="Google Shape;209;p37"/>
          <p:cNvSpPr txBox="1"/>
          <p:nvPr>
            <p:ph idx="1" type="body"/>
          </p:nvPr>
        </p:nvSpPr>
        <p:spPr>
          <a:xfrm>
            <a:off x="311700" y="1152475"/>
            <a:ext cx="8520600" cy="39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cs"/>
              <a:t>Nedostatečná tvorba mléka</a:t>
            </a:r>
            <a:r>
              <a:rPr lang="cs"/>
              <a:t> (hypogalakcie) - často zapříčiněna hypertrofií mléčné žlázy, celkovou astenií či chybnou technikou kojení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cs"/>
              <a:t>Nadměrná tvorba mléka</a:t>
            </a:r>
            <a:r>
              <a:rPr lang="cs"/>
              <a:t> (hypergalakcie) -jde tomu v menší míře zamezit studenými obklady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cs"/>
              <a:t>Samovolný odtok mléka</a:t>
            </a:r>
            <a:r>
              <a:rPr lang="cs"/>
              <a:t> (galaktorea) - může se jednat o vzácné poporodní postižení hypofýzy, lze tlumit kompresí prsou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/>
              <a:t>Retence mléka</a:t>
            </a:r>
            <a:r>
              <a:rPr lang="cs"/>
              <a:t> - velice bolestivý stav, kdy dochází k ucpání mléčných vývodů mlékem, bývá často doprovázena teplotami, řešením je pravidelné odstříkávání mléka a obklady, do tří dnů většinou retence sama vymizí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Zástava laktace</a:t>
            </a:r>
            <a:endParaRPr/>
          </a:p>
        </p:txBody>
      </p:sp>
      <p:sp>
        <p:nvSpPr>
          <p:cNvPr id="215" name="Google Shape;21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psychických obtížích, po porodu mrtvého plodu, na žádost nedělky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podání inhibitorů - Dostinex (2 tablety), ruší hypofyzární hormon - prolaktin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dříve i vývaz prsou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edukace o omezení tekutin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Režim dne, odpočinek, spánek</a:t>
            </a:r>
            <a:endParaRPr/>
          </a:p>
        </p:txBody>
      </p:sp>
      <p:sp>
        <p:nvSpPr>
          <p:cNvPr id="221" name="Google Shape;221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režim dne podřízen novorozenci/kojenci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nutná psychická podpora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možnost spánku během dne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pomoc s domácností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Cvičení po porodu</a:t>
            </a:r>
            <a:endParaRPr/>
          </a:p>
        </p:txBody>
      </p:sp>
      <p:sp>
        <p:nvSpPr>
          <p:cNvPr id="227" name="Google Shape;227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možno začít 2 týdny po porodu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ženy po SC později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vhodné cviky na pánevní dno, RHB, cvičení s dětmi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Sex po porodu</a:t>
            </a:r>
            <a:endParaRPr/>
          </a:p>
        </p:txBody>
      </p:sp>
      <p:sp>
        <p:nvSpPr>
          <p:cNvPr id="233" name="Google Shape;23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šestinedělí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dále dle subjektivního přístupu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vhodné dodržovat hygienu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snížení </a:t>
            </a:r>
            <a:r>
              <a:rPr lang="cs"/>
              <a:t>libida</a:t>
            </a:r>
            <a:r>
              <a:rPr lang="cs"/>
              <a:t> - potřeba podpory partnera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Hojení porodních poranění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děložní stěna - velká ranná plocha - očistky (lochia) - nejvíce 3.-4. den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důležité dodržovat hygienu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hojení trhlin bez obtíží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ledování, hojivý gel na hráz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175" y="1698550"/>
            <a:ext cx="5061074" cy="32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Poporodní krvácení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8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nejvíce nebezpečné ve formě diseminované intravaskulární koagulopatie, kdy představuje peripartální život ohrožující krvácení a jednu z nejčastějších příčin úmrtí rodičky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poporodní krvácení můžeme rozdělit podle časového hlediska na krvácení v časném a pozdním šestinedělí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krvácení v časném </a:t>
            </a:r>
            <a:r>
              <a:rPr lang="cs"/>
              <a:t>šestinedělí</a:t>
            </a:r>
            <a:r>
              <a:rPr lang="cs"/>
              <a:t> - příčiny - poruchy retrakce a kontrakce dělohy, placentární rezidua v děloze, špatné ošetření porodního poraněn, hemokoagulační poruchy - DIC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krvácení v pozdním šestinedělí - příčiny - výskyt endometritidy, choriokarcinomu, placentárního polypu nebo také dřívější nástup menstruace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Puerperální infekce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dříve </a:t>
            </a:r>
            <a:r>
              <a:rPr lang="cs"/>
              <a:t>nejčastějším důvodem vzniku tzv. horečky omladnic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pochva</a:t>
            </a:r>
            <a:r>
              <a:rPr lang="cs"/>
              <a:t> po odloučené placentě byla vhodným místem pro zmnožení bakterií a dalšího šíření infekce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zdroj infekce - heterogenní infekce - zevní zdroj, autogenní infekce - vlastní poševní flóra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rizikové faktory - intrauterinní výkony, předčasný odtok plodové vody, císařský řez,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infekce vulvy a pochvy - sekundární hojení porodního poranění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endometritida - děloha je bolestivá a na ultrazvukovém vyšetření se objevuje její prosáknutí s prokazatelnou dilatací děložní dutiny, léčí se antibiotiky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Puerperální infekce 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myometritida - infekce vzniká přestupem z děložní sliznice na děložní svalovinu buď přímo nebo lymfatickou cestou, při závažnějším průběhu může část svaloviny podléhat nekróze nebo se v ní vytvoří abscesy, hnis se poté může provalit do břišní dutiny, léčí se antibiotiky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eritonitida - pokud přejde infekce z dělohy na vejcovody, může se poté šířit lymfatickou cestou do peritonea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Involuce těhotenských změn na rodidlech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děloha</a:t>
            </a:r>
            <a:r>
              <a:rPr lang="cs"/>
              <a:t> z 1000g na 500g - vliv oxytocinu, stahování dělohy, bolest při kojení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fundus klesá - 1 prst denně - po porodu k pupku, na konci prvního týdne - 1-2 prsty nad sponou, 2 týden fundus již není hmatný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 děložní hrdlo - ochablé, za týden se uzavírá vnitřní branka zevní později, hrdlo po porodu tvar příčné štěrbiny (před porodem konické)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625" y="3252525"/>
            <a:ext cx="4004426" cy="18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Poruchy kontrakce a involuce dělohy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okud se nezavinuje určitou rychlostí, hrozí ženě výraznější krvácení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proti této komplikaci aplikujeme uterotonika, kterými retrakci dělohy podpoříme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musíme také vyloučit rezidua placenty v děloze, lochiometru apod.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lochiometra = dochází zde k předčasnému uzavření děložního hrdla a mohou tak v děloze zůstat placentární rezidua, která brání správnému zavinování dělohy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Involuce těhotenských změn na rodidlech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podpůrný děložní aparát - pánevní dno povoleno - posléze doporučeno cvičení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pochva a hráz - při porodu poškozeny, trhá se zbytek hymenálního kruhu, poševní stěny snižují elasticitu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vaječníky - po dobu laktace nezrají folikuly, trvá laktační amenorhea - není to antikoncepce!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