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x="6858000" cy="9144000"/>
  <p:embeddedFontLst>
    <p:embeddedFont>
      <p:font typeface="Raleway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aleway-bold.fntdata"/><Relationship Id="rId25" Type="http://schemas.openxmlformats.org/officeDocument/2006/relationships/font" Target="fonts/Raleway-regular.fntdata"/><Relationship Id="rId28" Type="http://schemas.openxmlformats.org/officeDocument/2006/relationships/font" Target="fonts/Raleway-boldItalic.fntdata"/><Relationship Id="rId27" Type="http://schemas.openxmlformats.org/officeDocument/2006/relationships/font" Target="fonts/Raleway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a2d83ef596_1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a2d83ef596_1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a2d83ef596_1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a2d83ef596_1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10d7a5cd60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10d7a5cd60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10d7a5cd60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10d7a5cd60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10d7a5cd60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10d7a5cd60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a2d83ef596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a2d83ef596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10d7a5cd60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10d7a5cd60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a2d83ef596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a2d83ef596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a2d83ef596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3a2d83ef596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a2d83ef596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a2d83ef596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10d7a5cd60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10d7a5cd60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a2d83ef59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a2d83ef59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a2d83ef59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a2d83ef59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10d7a5cd60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10d7a5cd60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10d7a5cd60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10d7a5cd60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a2d83ef596_1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a2d83ef596_1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a2d83ef596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a2d83ef596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2d83ef596_1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a2d83ef596_1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Endometrioza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Endometrioza močového měchýře </a:t>
            </a:r>
            <a:endParaRPr/>
          </a:p>
        </p:txBody>
      </p:sp>
      <p:sp>
        <p:nvSpPr>
          <p:cNvPr id="113" name="Google Shape;113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typicky dysurické obtíže při menstruaci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chir. řešení spočívá v resekci MM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Endometrióza</a:t>
            </a:r>
            <a:r>
              <a:rPr lang="cs"/>
              <a:t> v jizvě</a:t>
            </a:r>
            <a:endParaRPr/>
          </a:p>
        </p:txBody>
      </p:sp>
      <p:sp>
        <p:nvSpPr>
          <p:cNvPr id="119" name="Google Shape;119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charakterizována periodickými bolestmi v místě uzlu někdy i periodickým krvácením při menstruaci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může se objevit i roky po operaci (i po SC)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primární léčbou je excize ložiska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Typy endometriozy</a:t>
            </a:r>
            <a:endParaRPr/>
          </a:p>
        </p:txBody>
      </p:sp>
      <p:sp>
        <p:nvSpPr>
          <p:cNvPr id="125" name="Google Shape;125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tři základní typy ložisek 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červená - časná aktivní ložiska s hemoragickým obsahem, ložisko má vzhled plamene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černá - ložiska modré až černé barvy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cs"/>
              <a:t>bílá - bílé zjizvení jen fibrotizací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Symptomatologie</a:t>
            </a:r>
            <a:endParaRPr/>
          </a:p>
        </p:txBody>
      </p:sp>
      <p:sp>
        <p:nvSpPr>
          <p:cNvPr id="131" name="Google Shape;131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liší se dle lokalizace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sterilita</a:t>
            </a:r>
            <a:r>
              <a:rPr lang="cs"/>
              <a:t> (postižení vaječníků)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bolest</a:t>
            </a:r>
            <a:r>
              <a:rPr lang="cs"/>
              <a:t> - může být vázána na menstruaci, bolest při pohlavní styku (hluboká bolest), bolest při vyprazdňování - postižení sakrouterinních vazů, rektovaginálního septa nebo myometria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b="1" lang="cs"/>
              <a:t>abnormální děložní krvácení, atypické krvácení z jizev, hematurie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b="1" lang="cs"/>
              <a:t>asymptomatický průběh </a:t>
            </a:r>
            <a:r>
              <a:rPr lang="cs"/>
              <a:t>až ⅓ případů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symptomy neodpovídají rozsahu postižení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Diagnostika</a:t>
            </a:r>
            <a:endParaRPr/>
          </a:p>
        </p:txBody>
      </p:sp>
      <p:sp>
        <p:nvSpPr>
          <p:cNvPr id="137" name="Google Shape;137;p26"/>
          <p:cNvSpPr txBox="1"/>
          <p:nvPr>
            <p:ph idx="1" type="body"/>
          </p:nvPr>
        </p:nvSpPr>
        <p:spPr>
          <a:xfrm>
            <a:off x="311700" y="1152475"/>
            <a:ext cx="8520600" cy="38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anamnéza - dotaz na typické příznaky, reprodukční plány pacientky (jiná léčba u pac. která plánuje těhotenství)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gynekologické vyšetření - zevní vyšetření, </a:t>
            </a:r>
            <a:r>
              <a:rPr lang="cs"/>
              <a:t>vyšetření</a:t>
            </a:r>
            <a:r>
              <a:rPr lang="cs"/>
              <a:t> v zrcadlech, vaginální palpační vyšetření vč. sakrouterinních vazů - všímáme si bolestivosti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při podezření na rozsah do konečníku i vyš. per rectum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sonografické vyšetření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MR - drahé vyš., musí být přesně definovaná otázka (co očekávám od vyšetření?)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diagnostická laparoskopie - v případě, že je pac. symptomatologická, ale bez známek endometriózy v zobrazovacích metodách, možný odběr materiálu na cytologii a histologii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Změna náhledu na diagnostiku</a:t>
            </a:r>
            <a:endParaRPr/>
          </a:p>
        </p:txBody>
      </p:sp>
      <p:sp>
        <p:nvSpPr>
          <p:cNvPr id="143" name="Google Shape;143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anamnéza typická pro endometriozu + nález endometriozy (fyzikální vyš., USG, MR)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= opravňuje k diagnóze endometriozy a zahájení léčby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operační výkon není vždy nutný - snížení zátěže pro pac.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Léčba</a:t>
            </a:r>
            <a:endParaRPr/>
          </a:p>
        </p:txBody>
      </p:sp>
      <p:sp>
        <p:nvSpPr>
          <p:cNvPr id="149" name="Google Shape;149;p28"/>
          <p:cNvSpPr txBox="1"/>
          <p:nvPr>
            <p:ph idx="1" type="body"/>
          </p:nvPr>
        </p:nvSpPr>
        <p:spPr>
          <a:xfrm>
            <a:off x="311700" y="1152475"/>
            <a:ext cx="8520600" cy="37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postup dle lokalizace ložisek, velikosti ložisek a obtíží pacientky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léčba vedena dle hlavního problému pacientky (bolest, sterilita)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kombinace konzervativní a chirurgické léčby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chirurgická léčba </a:t>
            </a:r>
            <a:r>
              <a:rPr lang="cs"/>
              <a:t>: destrukce a odstranění ložisek, většinou laparoskopicky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konzervativní léčba</a:t>
            </a:r>
            <a:r>
              <a:rPr lang="cs"/>
              <a:t>: zablokování vlivu přirozených hormonů na ložiska, využívá se k předoperačnímu zmenšení ložisek, u rozsáhlých nálezů nebo k potlačení subjektivních obtíží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alternativní metody: Bachovy kapky, bylinky, pánevní RHB, změna pohybového režimu, jóga, </a:t>
            </a:r>
            <a:r>
              <a:rPr lang="cs"/>
              <a:t>psychoterapie</a:t>
            </a:r>
            <a:r>
              <a:rPr lang="cs"/>
              <a:t>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Chirurgická léčba</a:t>
            </a:r>
            <a:endParaRPr/>
          </a:p>
        </p:txBody>
      </p:sp>
      <p:sp>
        <p:nvSpPr>
          <p:cNvPr id="155" name="Google Shape;155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preferujeme miniinvazivní přístupy - laparoskopie, roboticky asistované výkony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rozsah je vždy individuální, zvažujeme přiměřenou radikalitu výkonu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vysoká recidiva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multidisciplinární výkony - chirurgie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žena před každou operací dokonale diagnostikována, eliminuje to “překvapení” během operace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Hormonální terapie</a:t>
            </a:r>
            <a:endParaRPr/>
          </a:p>
        </p:txBody>
      </p:sp>
      <p:sp>
        <p:nvSpPr>
          <p:cNvPr id="161" name="Google Shape;161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nevede k léčbě onemocnění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většinou jen dočasný efekt (v průběhu podávání a krátkodobě po vysazení)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vysoký výskyt nežádoucích účinků - přibírání na váze, padání vlasů, problémy se spánkem, návaly apod. - vyskytuje se asi u 40% žen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Strategie léčby </a:t>
            </a:r>
            <a:r>
              <a:rPr lang="cs"/>
              <a:t>endometriózy</a:t>
            </a:r>
            <a:r>
              <a:rPr lang="cs"/>
              <a:t> - cíle</a:t>
            </a:r>
            <a:endParaRPr/>
          </a:p>
        </p:txBody>
      </p:sp>
      <p:sp>
        <p:nvSpPr>
          <p:cNvPr id="167" name="Google Shape;167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dlouhodobý cíl - remise onemocnění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krátkodobé cíle -  léčba sterility, potlačení bolesti, …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prevence není známá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radikální léčba je zatížena vysokým procentem komplikací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vždy probíráme postup s pacientkou, vždy by měla dostat na výběr - benefity jednotlivých přístupů - o léčbě rozhoduje pacientka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případě léčby sterility vždy řešíme s CAR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Definice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chronické a zánětlivé onemocnění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patologické uložení endometria (děložní sliznice)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estrogen dependentní onemocnění - postihuje ženy ve fertilním věku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etiopatogeneze neznámá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postihuje asi 10-20% ve fertilním věku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možnost výskytu těsně po menarche, možnost progrese v těhotenství a u 5-7% přetrvává postmenopauzálně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Rizikové faktory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asijský původ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vyšší socioekonomický status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nullipary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familiární výskyt (až 7x pravděpodobnější výskyt)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Protektivní faktory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kouření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nižší </a:t>
            </a:r>
            <a:r>
              <a:rPr lang="cs"/>
              <a:t>socioekonomický</a:t>
            </a:r>
            <a:r>
              <a:rPr lang="cs"/>
              <a:t> status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nižší BMI (</a:t>
            </a:r>
            <a:r>
              <a:rPr lang="cs"/>
              <a:t>nižší</a:t>
            </a:r>
            <a:r>
              <a:rPr lang="cs"/>
              <a:t> endogenní produkce estrogenu z tuku)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užívá HAK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vyšší fyzická aktivita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Klasifikace</a:t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cs"/>
              <a:t>dle lokalizace ložisek</a:t>
            </a:r>
            <a:r>
              <a:rPr lang="cs"/>
              <a:t> (peritoneální, ovariální, retroperitoneální, vnitřní (uvnitř svaloviny), extragenitální (mimo pohlavní orgány)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cs"/>
              <a:t>dle míry postižení</a:t>
            </a:r>
            <a:r>
              <a:rPr lang="cs"/>
              <a:t> - zjištění při laparoskopii (minimální, mírná, střední, těžká)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Lokalizace </a:t>
            </a:r>
            <a:r>
              <a:rPr lang="cs"/>
              <a:t>endometriózy</a:t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nejčastější lokalizace - pánevní, konkrétně na sakrouterinních vazech, poté vaječníky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může se vyskytovat kdekoliv na těle (popsány případy výskytu i na mozku)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b="1" lang="cs"/>
              <a:t>endometriosis genitalis </a:t>
            </a:r>
            <a:endParaRPr b="1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- </a:t>
            </a:r>
            <a:r>
              <a:rPr b="1" lang="cs"/>
              <a:t>interna uteri et tubae</a:t>
            </a:r>
            <a:r>
              <a:rPr lang="cs"/>
              <a:t> = postihuje myometrium nebo vejcovody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- </a:t>
            </a:r>
            <a:r>
              <a:rPr b="1" lang="cs"/>
              <a:t>externa</a:t>
            </a:r>
            <a:r>
              <a:rPr lang="cs"/>
              <a:t> = postižení sakrouterinních vazů nebo vaječníků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    -    </a:t>
            </a:r>
            <a:r>
              <a:rPr b="1" lang="cs"/>
              <a:t>endometriosis extragenitalis</a:t>
            </a:r>
            <a:r>
              <a:rPr lang="cs"/>
              <a:t> - všechny ostatní ložiska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Peritoneální endometrioza </a:t>
            </a:r>
            <a:endParaRPr/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nejčastější forma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nejsme schopni ji diagnostikovat pomocí zobrazovacích metod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většinou zjištěna při laparoskopii (nejčastěji při dg. laparoskopii pro sterilitu)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 pokud jsou zničena ložiska, je zvýšena možnost otěhotnět (pregnancy rate) a snížena bolest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Ovariální </a:t>
            </a:r>
            <a:r>
              <a:rPr lang="cs"/>
              <a:t>endometrióza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nejsnazší</a:t>
            </a:r>
            <a:r>
              <a:rPr lang="cs"/>
              <a:t> diagnostika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60-70% oboustranný nález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65% spojena s hlubokou infiltrující endometriozou - operace nemusí pac. pomoc, pac. může mít dále stejné obtíže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jakýkoliv zásah může snížit ovariální rezervu - rozdíl u žen s reprodukčními plány (šetrnější metody - popálení pouze povrchu ložisek s vědomím, že je možná recidiva)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Endometrioza rektosigmatu</a:t>
            </a:r>
            <a:endParaRPr/>
          </a:p>
        </p:txBody>
      </p:sp>
      <p:sp>
        <p:nvSpPr>
          <p:cNvPr id="107" name="Google Shape;107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typicky průjmy nebo zácpy při menstruaci, mohou mít enterorhagie (kolonoskopie)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často u žen s ovariální </a:t>
            </a:r>
            <a:r>
              <a:rPr lang="cs"/>
              <a:t>endometriózou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střevo bávý přitažené k SU a ovariu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chirurgická léčba spočívá v odstranění ložisek - dle rozsahu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