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269" r:id="rId47"/>
    <p:sldId id="315" r:id="rId48"/>
    <p:sldId id="316" r:id="rId49"/>
    <p:sldId id="317" r:id="rId50"/>
    <p:sldId id="318" r:id="rId51"/>
    <p:sldId id="319" r:id="rId52"/>
    <p:sldId id="340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270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1" r:id="rId75"/>
    <p:sldId id="271" r:id="rId76"/>
    <p:sldId id="342" r:id="rId77"/>
    <p:sldId id="273" r:id="rId78"/>
    <p:sldId id="272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94578"/>
  </p:normalViewPr>
  <p:slideViewPr>
    <p:cSldViewPr snapToGrid="0">
      <p:cViewPr varScale="1">
        <p:scale>
          <a:sx n="105" d="100"/>
          <a:sy n="105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972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53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25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21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645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89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47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9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97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95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4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17F9DE9-ACA3-3645-8A7A-3FA6088A00B4}" type="datetimeFigureOut">
              <a:rPr lang="cs-CZ" smtClean="0"/>
              <a:t>13.10.2025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E71E786-F805-304D-A487-B54C635CE6C4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21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FA831-1A26-2B5C-3982-BEE83B71FA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Ošetřovatelství v pediatrii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F64888-FEAC-ABB1-067A-4BFEAB155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Michala </a:t>
            </a:r>
            <a:r>
              <a:rPr lang="cs-CZ" dirty="0" err="1"/>
              <a:t>Komyšáková</a:t>
            </a:r>
            <a:r>
              <a:rPr lang="cs-CZ" dirty="0"/>
              <a:t>, MBA</a:t>
            </a:r>
          </a:p>
        </p:txBody>
      </p:sp>
    </p:spTree>
    <p:extLst>
      <p:ext uri="{BB962C8B-B14F-4D97-AF65-F5344CB8AC3E}">
        <p14:creationId xmlns:p14="http://schemas.microsoft.com/office/powerpoint/2010/main" val="3472244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DA733-B2DD-C482-2C36-01D76018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2. Onemocnění kardiovaskulárního systému</a:t>
            </a:r>
            <a:endParaRPr lang="cs-CZ" dirty="0"/>
          </a:p>
        </p:txBody>
      </p:sp>
      <p:pic>
        <p:nvPicPr>
          <p:cNvPr id="4" name="Picture 2" descr="http://vyuka.zsjarose.cz/data/swic/lessons/663.jpg">
            <a:extLst>
              <a:ext uri="{FF2B5EF4-FFF2-40B4-BE49-F238E27FC236}">
                <a16:creationId xmlns:a16="http://schemas.microsoft.com/office/drawing/2014/main" id="{0B83E7F7-350D-C266-FCB4-DC32119C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06" y="1529203"/>
            <a:ext cx="419618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C9D05-EB00-5297-19C8-847A64F5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Vrozené vady srdce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B03D2-D1CB-5112-9BBA-9636EC1AF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042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b="1" i="0" u="none" strike="noStrike" dirty="0" err="1">
                <a:solidFill>
                  <a:srgbClr val="000000"/>
                </a:solidFill>
                <a:effectLst/>
              </a:rPr>
              <a:t>Acyanotické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defekt septa síní/komor (ASD, VSD), perzistující </a:t>
            </a:r>
            <a:r>
              <a:rPr lang="cs-CZ" sz="2000" b="0" i="0" u="none" strike="noStrike" dirty="0" err="1">
                <a:solidFill>
                  <a:srgbClr val="000000"/>
                </a:solidFill>
                <a:effectLst/>
              </a:rPr>
              <a:t>ductus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u="none" strike="noStrike" dirty="0" err="1">
                <a:solidFill>
                  <a:srgbClr val="000000"/>
                </a:solidFill>
                <a:effectLst/>
              </a:rPr>
              <a:t>arteriosus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 (PDA).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Příznaky: dušnost, neprospívání, časté infekce.</a:t>
            </a:r>
          </a:p>
          <a:p>
            <a:pPr marL="0" indent="0" algn="l">
              <a:buNone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Cyanotické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cs-CZ" sz="2000" b="0" i="0" u="none" strike="noStrike" dirty="0" err="1">
                <a:solidFill>
                  <a:srgbClr val="000000"/>
                </a:solidFill>
                <a:effectLst/>
              </a:rPr>
              <a:t>Fallotova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 tetralogie, transpozice velkých tepen.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Příznaky: cyanóza, šelest, hypoxické záchvaty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41D900-62FE-7819-429D-C391C451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54" t="31291" r="11738" b="31306"/>
          <a:stretch/>
        </p:blipFill>
        <p:spPr>
          <a:xfrm>
            <a:off x="7327032" y="1890000"/>
            <a:ext cx="474071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8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D4EBA77-C728-78D4-1A70-76164FA39F4C}"/>
              </a:ext>
            </a:extLst>
          </p:cNvPr>
          <p:cNvSpPr txBox="1"/>
          <p:nvPr/>
        </p:nvSpPr>
        <p:spPr>
          <a:xfrm>
            <a:off x="585849" y="615262"/>
            <a:ext cx="110203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sledování saturace, barvy kůže, příznaků srdečního selhání, pomoc při vyšetřeních (ECHO, EKG), příprava na operace, podpora rodičů.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Cyanóza rtů, akrální cyanóza mimo chlad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Tachykardie, dušnost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Špatné prospívání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930FB0-A6E8-9B4C-46B2-B1B87898F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34" t="28847" r="8378" b="36195"/>
          <a:stretch/>
        </p:blipFill>
        <p:spPr>
          <a:xfrm>
            <a:off x="7065796" y="2646587"/>
            <a:ext cx="4324261" cy="3204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56443AB-349A-725E-D41E-630449DD5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33" t="23224" r="16934" b="22994"/>
          <a:stretch/>
        </p:blipFill>
        <p:spPr>
          <a:xfrm>
            <a:off x="801943" y="3238016"/>
            <a:ext cx="5248871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90C8D-DDE2-C7E9-9E20-24841905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Získaná onemocnění srdce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7B535A-4365-608C-221B-13E0B469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Revmatická karditida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komplikace streptokokové angíny, postihuje chlopně.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Kawasakiho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 nemoc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vaskulitida, riziko aneurysmat koronárních tepen.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Myokarditida, endokarditida, perikarditida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obvykle infekční původ, projevy srdečního selhání.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 sledování horečky, srdeční akce, laboratorních markerů, pomoc při podávání ATB či imunoglobulinů.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2013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A0EA8-4D7F-8C7E-A4A2-3CDA1E34B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 Poruchy rytmu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51FCF-4DBE-F1BA-DD6C-F47CDFE62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SVT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nejčastější u dětí, projevuje se palpitacemi, bledostí, dušností.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 err="1">
                <a:solidFill>
                  <a:srgbClr val="000000"/>
                </a:solidFill>
                <a:effectLst/>
              </a:rPr>
              <a:t>Bradyarytmie</a:t>
            </a: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, AV blok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 – mohou vést k synkopám.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Sestra: sledování EKG křivky, saturace, rozpoznání akutního zhoršení.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4ECE8D-E08F-05E2-E39D-E696EDE02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t="64048" r="66590" b="22750"/>
          <a:stretch/>
        </p:blipFill>
        <p:spPr>
          <a:xfrm>
            <a:off x="838200" y="3274558"/>
            <a:ext cx="3988327" cy="108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D8E5A5-4F82-76F6-4D45-A4B9CE248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" t="41314" r="59409" b="47685"/>
          <a:stretch/>
        </p:blipFill>
        <p:spPr>
          <a:xfrm>
            <a:off x="5561610" y="3814558"/>
            <a:ext cx="5914013" cy="108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CD3142-EE9E-909F-B10A-1367A0D65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57" t="68862" r="44436" b="22017"/>
          <a:stretch/>
        </p:blipFill>
        <p:spPr>
          <a:xfrm>
            <a:off x="827430" y="5051320"/>
            <a:ext cx="526857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75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8D5737-3EA2-4C69-28F3-89B7BF0B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Srdeční selhání u dětí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1F3541-1189-9FD6-9443-34120CDF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Projevy: tachypnoe, pocení při kojení, hepatomegalie, špatný růst.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Ošetřovatelská opatření: klidový režim, polohování, sledování hmotnosti a diurézy, edukace o podávání léků (diuretika, digoxin).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838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84BFE-5CC9-5135-0D55-40F2F2FE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Hypertenze u dětí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FDED5B-3F81-C2E3-5348-E7F21A50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Vždy vyžaduje důkladné vyšetření (na rozdíl od dospělých často sekundární – ledviny, endokrinopatie).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 správné měření TK, zaznamenávání hodnot, motivace k režimovým opatřením.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034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6A7FA-641C-12E9-D00A-554BB137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7999AF-9648-5D61-F117-FABE17CEF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Aktivní sledování příznaků (cyanóza, tachypnoe, pocení, únava).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Správná technika měření TK, saturace, EKG.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Péče po kardiochirurgických výkonech: sledování krvácení, infekce, hydratace.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Edukace rodičů: příznaky zhoršení, nutnost kontroly, adherence k léčbě.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Včasné rozpoznání a správná péče mohou zásadně ovlivnit prognózu dítěte.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Sestry jsou klíčovým článkem mezi lékařem, dítětem a rodiči.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1D7074-E946-74C5-D7C5-8DA696FA5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0" t="27379" r="5934" b="33507"/>
          <a:stretch/>
        </p:blipFill>
        <p:spPr>
          <a:xfrm>
            <a:off x="8134598" y="4592823"/>
            <a:ext cx="2541320" cy="19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8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4855A-CBDB-F056-6FDD-942EB015B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3. Onemocnění urogenitálního traktu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BF36E4-9F3F-1A43-5296-66D39E336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Teorie: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Časté infekce močových cest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Vrozené vady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hydronefróza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hypospadie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Enuréza (noční pomočování)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Praxe: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Odběr moči správnou technikou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diurézy (počítání plen, měření)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pitném režimu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Horečka nejasného původu u kojence → vždy myslet na IMC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Hematurie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Oligurie, anurie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2112FE-4FEE-F723-B19C-332F93621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44" t="33002" r="7614" b="45485"/>
          <a:stretch/>
        </p:blipFill>
        <p:spPr>
          <a:xfrm>
            <a:off x="7612083" y="1989000"/>
            <a:ext cx="317454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86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8974E-8222-2858-C28F-BAE58660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Časté infekce močových cest (IMC)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183605-9DDF-948B-79DA-70DA87D76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Výskyt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zejména u kojenců a batolat, častější u dívek.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horečka, neklid, zvracení, průjem, u větších dětí dysurie, časté močení, bolest břicha.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Komplikace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možnost postižení ledvin (pyelonefritida), jizvení parenchymu → riziko hypertenze a chronického onemocnění ledvin.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sledovat celkový stav dítěte, informovat o nutnosti včasného vyšetření moči, poučit rodiče o dodržování léčby ATB.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7560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9FC89-FF63-C184-1082-552C10F67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výuky - zimní semestr 2025/2026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FDFC15-8C73-71F9-226D-A97DBC2AB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effectLst/>
              </a:rPr>
              <a:t>Rozdělení a typy postižení – smyslové vady, tělesná postižení, mentální a kombinované vady.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effectLst/>
              </a:rPr>
              <a:t>Onemocnění kardiovaskulárního systému.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effectLst/>
              </a:rPr>
              <a:t>Onemocnění urogenitálního traktu.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effectLst/>
              </a:rPr>
              <a:t>Onemocnění trávicího ústrojí.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effectLst/>
              </a:rPr>
              <a:t>Onemocnění pohybového aparátu.</a:t>
            </a: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effectLst/>
              </a:rPr>
              <a:t>Onemocnění nervového systému.</a:t>
            </a:r>
          </a:p>
          <a:p>
            <a:pPr marL="0" indent="0">
              <a:buNone/>
            </a:pPr>
            <a:r>
              <a:rPr lang="cs-CZ" dirty="0"/>
              <a:t>Praktické tipy (</a:t>
            </a:r>
            <a:r>
              <a:rPr lang="cs-CZ" dirty="0" err="1"/>
              <a:t>Handling</a:t>
            </a:r>
            <a:r>
              <a:rPr lang="cs-CZ" dirty="0"/>
              <a:t>, první pomoc, anamnéza v pediatrii, specifická vyšetření, komunikace s rodiči)</a:t>
            </a:r>
          </a:p>
        </p:txBody>
      </p:sp>
    </p:spTree>
    <p:extLst>
      <p:ext uri="{BB962C8B-B14F-4D97-AF65-F5344CB8AC3E}">
        <p14:creationId xmlns:p14="http://schemas.microsoft.com/office/powerpoint/2010/main" val="1357014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059605-E430-3B4A-425D-C17A76993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8764"/>
            <a:ext cx="10515600" cy="56781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Infekce dolních močových cest (cystitida)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Typická lokalizace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močový měchýř.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(u větších dětí, které to umí popsat):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dysurie (pálení při močení),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polakisurie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(časté močení po malých porcích), urgence, někdy inkontinence, bolest podbřišku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kojenců často jen neklid, odmítání jídla, někdy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subfebrilie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Celkový stav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dítě většinou není toxicky nemocné, nemá výraznou alteraci celkového stavu.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Moč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zakalená, může zapáchat, někdy mikroskopická hematurie.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Komplikace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obvykle méně závažné, ale riziko přechodu infekce do horních cest, pokud není léčeno.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290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E636DD-4599-F11F-655F-C8E6A3A53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9392"/>
            <a:ext cx="10515600" cy="554757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Akutní pyelonefritida (APN)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Typická lokalizace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ledvinná pánvička a parenchym.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horečka ≥38 °C bez jiného zřejmého zdroje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bolest boku nebo bederní krajiny (u malých dětí nespecifické – pláč, křik při manipulaci)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nauzea, zvracení, průjem → někdy mylně hodnoceno jako gastroenteritida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Celkový stav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často alterován, dítě působí nemocně, únava, nechutenství.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Moč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pyurie (leukocyty), bakteriurie, někdy makroskopická hematurie.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Komplikace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riziko jizevnatých změn na ledvinách, pozdější hypertenze, chronické selhání ledvin.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250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E1DD7F-64BC-6A14-9737-86483AE7B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9392"/>
            <a:ext cx="10515600" cy="5547571"/>
          </a:xfrm>
        </p:spPr>
        <p:txBody>
          <a:bodyPr/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Shrnutí pro sestry – orientační rozlišovací znaky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Cystitida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→ časté močení, pálení, spíše mírné příznaky, bez vysokých horeček.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Pyelonefritida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→ horečka, bolesti beder/boku, zvracení, celkově nemocné dítě.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Praktický význam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při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horečce nejasného původu u kojence nebo batolete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vždy myslet na APN a zajistit vyšetření moči!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0678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49912-E0AA-CBF4-AE4A-5692AA4E9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Vrozené vady (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hydronefróza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hypospadie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29709D-7F26-C4BF-60AD-8657A5251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sz="2000" b="1" i="0" u="none" strike="noStrike" dirty="0" err="1">
                <a:solidFill>
                  <a:srgbClr val="000000"/>
                </a:solidFill>
                <a:effectLst/>
              </a:rPr>
              <a:t>Hydronefróza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rozšíření pánvičky a kalichů v ledvině, může být asymptomatická, ale i vést k infekcím a poškození ledvin.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 err="1">
                <a:solidFill>
                  <a:srgbClr val="000000"/>
                </a:solidFill>
                <a:effectLst/>
              </a:rPr>
              <a:t>Hypospadie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vyústění močové trubice mimo špičku penisu, často spojeno s poruchou močení.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sledování vývoje močení, kontrola močových infekcí, podpora rodiny před a po chirurgickém výkonu, zajištění správné hygieny.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933FF6-B5E5-35B9-C473-5A0C3851D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32" t="42781" r="9905" b="32284"/>
          <a:stretch/>
        </p:blipFill>
        <p:spPr>
          <a:xfrm>
            <a:off x="8514607" y="4001294"/>
            <a:ext cx="2929408" cy="180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90BD85-5F57-51D8-4B37-BB69575C7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18" t="34804" r="44894" b="45974"/>
          <a:stretch/>
        </p:blipFill>
        <p:spPr>
          <a:xfrm>
            <a:off x="838200" y="4001294"/>
            <a:ext cx="359404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93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0CBD1-1ECB-602C-DB23-9B1FF58E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Enuréza (noční pomočování)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1CD578-D25E-F15A-1B9A-8E7DE9255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Primární enuréza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dítě nikdy nebylo „suché“ – často nezralost CNS.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Sekundární enuréza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opětovné pomočování po období sucha – může být psychická příčina, infekce, anatomická vada.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empatie, podpora dítěte a rodičů (nevinit, nestresovat dítě), doporučení režimových opatření (omezit tekutiny před spaním, pravidelné močení).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7238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D9473-1A70-3033-3E43-2B8BC39E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Odběr moči správnou technikou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709818-9427-A9C9-50FF-855DBD4FD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Kojenci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odběr do sterilního sáčku, event. katetrizace nebo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suprapubická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punkce při nutnosti sterilního vzorku.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Starší děti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střední proud moči, po omytí genitálií.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Chyby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kontaminace moči → falešně pozitivní nálezy.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vysvětlit rodičům postup, dbát na hygienu, zajistit správné označení vzorku.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BD948A-A427-373F-97FA-0CDD8A920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0" t="31536" r="4558" b="32039"/>
          <a:stretch/>
        </p:blipFill>
        <p:spPr>
          <a:xfrm>
            <a:off x="8478976" y="4542476"/>
            <a:ext cx="3232748" cy="21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94B5DE-7E87-28C1-4E32-C85C3A5D0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76" t="30069" r="12198" b="35462"/>
          <a:stretch/>
        </p:blipFill>
        <p:spPr>
          <a:xfrm>
            <a:off x="3326912" y="4824796"/>
            <a:ext cx="172340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60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23A84-AA2F-297D-30BE-3F4E1787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Sledování diurézy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7E3BC-7570-4BD2-63AD-ED664A461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Kojenci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počítání počtu pomočených plen, orientačně 6–8 mokrých plen/24 hod. je norma.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Hospitalizované děti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měření objemu moči (do sběrných sáčků, cévkování, odměrné nádoby).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Význam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včasný záchyt oligurie (snížené močení) nebo anurie (zástava močení).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pravidelně zapisovat do dokumentace, sledovat i barvu a zápach moči.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877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FBC4B-D597-7140-58BF-C98725EF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Edukace rodičů o pitném režimu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D61C74-0A9F-D4B1-F9F2-096B68C24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Prevence IMC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dostatečný příjem tekutin, pravidelné močení.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Správný pitný režim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cca 100–120 ml/kg/den u kojenců, u starších dětí dle věku a hmotnosti.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Nevhodné nápoje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slazené limonády, nadměrné množství džusů.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vysvětlit rodičům význam hydratace, učit děti chodit na toaletu pravidelně.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575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43AED-543C-C097-13BA-A6ABE95D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Varovné signály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4EF71C-E37C-C9AF-C608-C00980A99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Horečka nejasného původu u kojence → vždy myslet na IMC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Dítě s horečkou bez jiných příznaků musí mít vyšetřenou moč.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Role sestry: upozornit lékaře, zajistit odběr moči.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Hematurie (krev v moči)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Viditelná (makroskopická) nebo jen laboratorní nález.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Vždy důvod k vyšetření, může jít o infekci, kámen, zranění,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glomerulopatii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Oligurie, anurie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Oligurie: výrazně snížené množství moči (&lt;0,5 ml/kg/hod).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Anurie: úplná zástava tvorby moči.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Akutní stav – nutno urgentně řešit, může jít o obstrukci nebo selhání ledvin.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Role sestry: přesně sledovat a zaznamenávat diurézu, okamžitě hlásit lékaři.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574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CB4B0-744F-000F-785B-2BF6A5F39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4. Onemocnění trávicího ústrojí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8D18CC-61CB-609C-8C47-35050EAE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Teorie: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Reflux, koliky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Průjmy, zvracení, dehydratace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Celiakie, potravinové alergie aj.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Praxe: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Posouzení stolice (frekvence, barva, konzistence)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Podávání rehydratačních roztoků dle ordinace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dietních opatřeních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Krev ve stolici,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meléna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Opakované zvracení, žlučové zvratky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Rychlá dehydratace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726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03464-EEE6-1FC5-05EA-6BBC07A0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Vyšetření dítěte a spolupráce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8CA182-EBF4-678E-24B2-D054B141E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Přístup k dítěti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vždy se představit, oslovit dítě jménem, přiměřeně věku vysvětlit, co se bude dít.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Zapojení rodičů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dítě se vyšetřuje v jejich přítomnosti, u malých dětí na klíně.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Techniky uklidnění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hračky, písničky, obrázky, dovolit dítěti něco držet, využití "hra na doktora".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Praktické tipy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postupovat od nejméně nepříjemného vyšetření k nejvíce (poslech → bříško → uši, krk).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respektovat spánek kojence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nikdy nelhat („nebude to bolet“), raději „bude to píchnutí, ale rychlé“.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89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44AA21-49D6-6D82-7450-249E0959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Reflux (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gastroezofageální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 reflux – GER)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C9B400-6265-8EAC-233C-CAA546B0F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Fyziologický reflux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běžný u kojenců – z nezralosti dolního jícnového svěrače, často projevený </a:t>
            </a:r>
            <a:r>
              <a:rPr lang="cs-CZ" sz="2000" b="0" i="0" u="none" strike="noStrike" dirty="0" err="1">
                <a:solidFill>
                  <a:srgbClr val="000000"/>
                </a:solidFill>
                <a:effectLst/>
              </a:rPr>
              <a:t>ublinkáváním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 po jídle.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Patologický reflux (GERD)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časté zvracení, neprospívání, podrážděnost, kašel, apnoické pauzy, zánět jícnu.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polohování po krmení (pravý bok, zvýšená poloha hlavy),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menší a častější dávky,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sledování hmotnosti,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edukace rodičů o správné manipulaci po jídle.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B2FFBE-174E-AFF7-861D-7A3026858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15" t="34804" r="3183" b="40596"/>
          <a:stretch/>
        </p:blipFill>
        <p:spPr>
          <a:xfrm>
            <a:off x="8087098" y="5377244"/>
            <a:ext cx="2992581" cy="11950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4E4313-D9F5-7E74-2F5F-723C487D1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70" t="34804" r="4711" b="33995"/>
          <a:stretch/>
        </p:blipFill>
        <p:spPr>
          <a:xfrm>
            <a:off x="1468582" y="5096710"/>
            <a:ext cx="2636322" cy="15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23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074F6-259D-AEED-08EB-23F7D4297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Koliky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35AA33-B576-FF9D-0D86-18A25DE0B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Definice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epizody neutišitelného pláče u jinak zdravého kojence (tzv. „pravidlo tří“ – více než 3 hodiny denně, více než 3 dny v týdnu, déle než 3 týdny).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plynatost, nezralý trávicí trakt, přejídání, citlivost na mléčné bílkoviny.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vhodných technikách nošení a polohování,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masáže bříška, teplo na bříško,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kontrola krmení (správné přisátí, polohy, vhodná savička).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4822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08923-BDA5-083B-DE72-897B0741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Průjmy, zvracení, dehydratace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A87639-3696-E7C2-0608-F8486AE39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infekční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rotaviry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adenoviry, salmonela), dietní chyby, intolerance laktózy, antibiotická léčba.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Riziko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dehydratace, acidóza, ztráty elektrolytů.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počtu stolic, zvracení, hmotnosti, diurézy,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podávání rehydratačních roztoků (ORS),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pitném režimu, vhodné stravě, varovných příznacích.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1548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02CF55-90E9-48BC-1339-35352A89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Celiakie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55D8FB-13AE-F6EA-3430-92C7E8CB2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Autoimunitní onemocnění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vyvolané lepkem (gliadinem).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nadýmání, průjmy, neprospívání, únava, anémie.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Diagnóza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protilátky (anti-TG2, EMA), biopsie tenkého střeva.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Léčba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celoživotní bezlepková dieta.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edukace o dietě, prevence kontaminace lepkem, motivace dítěte i rodičů.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8117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93E9B-7BFA-A773-8172-3433F1EE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Potravinové alergie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0A7832-E981-8FE5-4D04-E6DF9C17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Nejčastější alergeny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kravské mléko, vejce, ořechy, ryby, sója, pšenice.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kopřivka, zvracení, průjem, ekzém, někdy až anafylaxe.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sledování po expozici potravině, zajištění diety dle ordinace, edukace o čtení etiket a o první pomoci při alergické reakci.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998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081066-DD60-4BDA-CEF2-1EBE0CA9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Zácpa (obstipace)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D2D956-8F54-34D7-0566-4FEEDA790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Velmi častý problém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často funkční, bez organické příčiny.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nevhodná strava (málo vlákniny, tekutin), potlačování nucení na stolici, změny režimu (školka, škola), stres, někdy anální trhlina → bolest při vyprazdňování.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tuhá stolice, dlouhé intervaly, bolest břicha, nechutenství, někdy paradoxní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enkopréza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pitném režimu, vláknině, pohybu, pravidelném vyprazdňování,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stolice, úleva po klystýru či čípku dle ordinace,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prevence recidiv.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6254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9885E-F7AA-1A5E-CA86-D4074EFA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Nespecifické střevní záněty (IBD – Crohnova choroba, ulcerózní kolitida)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62C830-39D4-E87C-1C1D-490A652E4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Chronická onemocnění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s autoimunitní složkou, postihují GIT různě hluboko.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Crohnova choroba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postihuje jakoukoli část GIT, segmentálně,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transmuralně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Ulcerózní kolitida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postihuje tlusté střevo, kontinuálně, omezeně na sliznici.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chronické průjmy (někdy s krví), bolest břicha, úbytek hmotnosti, opoždění růstu.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Léčba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kortikoidy, imunosupresiva, biologická léčba, nutriční podpora.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výživy a hmotnosti, kontrola stolice, pomoc s dodržováním léčby,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psychická podpora (chronické onemocnění, často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relabující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dietních opatřeních a hygieně rukou.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5213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A31F6D-6A98-5BFA-1AC6-605CAE70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Laktózová intolerance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867ED-AEC3-361C-B546-4F1FE3330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Nedostatek enzymu laktázy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→ neschopnost trávit mléčný cukr (laktózu).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nadýmání, bolesti břicha, průjem po konzumaci mléka.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vysvětlit zásady bezlaktózové diety, sledovat příjem vápníku.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791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74F6E-89E6-C015-50A8-9ACB53F9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Akutní apendicitida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5138C8-B2C2-7CAB-5F3D-1B9FE124D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Nejčastější chirurgická příčina akutního břicha u dětí.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bolest břicha (typicky přechází do pravého hypogastria), nechutenství, zvracení,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subfebrilie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bolesti a vitálních funkcí,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nepodávat nic per os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příprava na chirurgické vyšetření / operaci,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pooperační péče (sledování drénu, teploty, střevní pasáže).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834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A3223A-9F2F-E5CA-EC70-7364EED1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Funkční bolesti břicha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8EDF09-1B7D-0582-EE51-5BD25EE36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Časté u školních dětí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bez organického podkladu.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Souvisí se stresem, školou, psychikou.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empatický přístup, vyloučení závažné příčiny, spolupráce s rodiči a psychologem.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465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6E817-F489-9275-6B4B-AA4BAB26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Akutní stavy, které sestra pozná jako první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9F4BF5-E579-5505-83B1-12A829E6A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Dušnost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známky: zatahování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jugula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mezižeber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stridor, tachypnoe, cyanóza, neschopnost mluvit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první pomoc: zajistit volné dýchací cesty, kyslík, volat lékaře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Laryngitida / astma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typický štěkavý kašel, inspirační stridor → sestra volí klidné prostředí, zvlhčený vzduch, nechat dítě v náručí rodiče.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Dehydratace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suché sliznice, pláč bez slz, snížený turgor, málo pomočených plen, apatie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Poruchy vědomí, šok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bledost, chladné akry, tachykardie, prodloužený kapilární návrat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okamžitě hlásit lékaři, zahájit základní podpůrná opatření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6840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6300D4-51C2-A0EC-164A-E0824B50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Akutní gastroenteritida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45D73A-8F5F-C482-3161-E11C7E79B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Virová (nejčastěji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rotavirus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norovirus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nebo bakteriální.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zvracení, průjem, horečka, bolesti břicha.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Riziko dehydratace!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rehydratace, hygiena, izolace při hospitalizaci, dezinfekce pomůcek.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110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EA86F-DA89-59CF-AA71-E240EF474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Malabsorpční syndromy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25D1E8-6E7A-858E-DCC0-0E5A03666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Porucha vstřebávání živin ve střevě.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celiakie, cystická fibróza,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postinfekční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poškození sliznice.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neprospívání, mastná stolice (steatorea), nadýmání.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sledování výživy, edukace o nutriční podpoře, spolupráce s nutriční terapeutkou.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1306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8B88E-A9AB-6C4A-7C18-F731285D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D927CB-9D37-7C55-005A-F484824B5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Posouzení stolice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Frekvence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u kojenců široce variabilní (od několikrát denně po 1× za 2–3 dny).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Barva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žlutá u kojených, hnědá u dětí na umělé výživě; bílá, černá nebo krvavá stolice = varovný příznak.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Konzistence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hodnocení podle Bristolské škály (u starších dětí).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zapisovat změny, informovat lékaře o patologických nálezech.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870819-6828-2A2A-0C36-FFFE54447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04" t="43025" r="7461" b="32529"/>
          <a:stretch/>
        </p:blipFill>
        <p:spPr>
          <a:xfrm>
            <a:off x="4022401" y="4332875"/>
            <a:ext cx="414719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22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CE79B-D1B0-3DAB-0AEC-AD194C0E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Podávání rehydratačních roztoků dle ordinace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6E6C3F-A6BB-2C85-C511-D496E0604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Zásady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časté malé dávky (1–2 lžičky každých pár minut), zejména při zvracení.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Cíl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doplnění vody i iontů – orální rehydratační roztoky mají správné složení (Na, K, glukóza).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sledovat toleranci, kontrolovat diurézu, upravovat množství dle stavu dítěte.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689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709BD0-38D4-01B9-5780-7A9A7EF4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Edukace o dietních opatřeních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F29ACC-EF20-81CB-50E1-61A414B56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Při průjmu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lehce stravitelná dieta (mrkev, rýže, banán, suchary).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Při zvracení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klidový režim, začít tekutinami, pak lehká strava.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Celiakie a alergie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vysvětlit princip eliminační diety, jak číst etikety.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trpělivé vysvětlování, podpora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compliance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rodičů.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6241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C874A-3942-76A6-0EF4-5B6D33A4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Varovné signály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E1E43-F796-284B-5C38-AD297CC4F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Krev ve stolici,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meléna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 (černá, dehtovitá stolice)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může znamenat krvácení z GIT, invaginaci, ulceraci → nutná lékařská kontrola.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Opakované zvracení, žlučové zvratky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varovné pro střevní obstrukci (např.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volvulus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atrézie, stenóza) – akutní stav.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Rychlá dehydratace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suché sliznice, vpadlá fontanela, snížená diuréza, apatie, chladné akry.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nutná rehydratace perorální nebo intravenózní dle ordinace.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role sestry: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včas rozpoznat, hlásit lékaři, monitorovat vitální funkce.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288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8AF0A-82E6-AAF8-7390-19FA9602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5. Onemocnění pohybového aparátu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9E281B-C368-7DA5-3EB5-AA637A7A4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Poruchy chůze u dětí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Časté příčiny: bolesti růstové, přechodné záněty kyčle, vrozené vady, neurologické poruchy.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kulhání, šouravá chůze, neochota chodit, bolest kyčle/kolena.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malých dětí často nespecifické – „nechce chodit“, „sedí a pláče“.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 sleduje: lokalizaci bolesti, horečku, postavení končetin, symetrii pohybu.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Pokud dítě kulhá a má teplotu →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vždy upozornit lékaře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(možná infekce kloubu).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766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B78C9-03E0-C2CF-C4D0-6FF49A88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Zánět kyčelního kloubu (synovitida / coxitis simplex)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55FD85-5A7E-260F-3021-CD8E3EE84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Příčina: po virovém onemocnění, u dětí 3–10 let.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kulhání, bolest v třísle nebo koleni, bez horečky nebo jen mírná.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Dítě často chodí „opatrně“, někdy odmítá zatížit nohu.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 klidový režim, kontrola teploty, sledování ústupu potíží, informovat rodiče o návratu bolesti nebo teploty.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Obvykle odezní během 1–2 týdnů.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186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9E62E-24A8-1EBD-A3C0-F010A363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Septická artritida (hnisavý zánět kloubu)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11DE1A-3AE9-1C21-5311-51D240347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Akutní stav, nejčastěji kyčel nebo koleno.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silná bolest, zarudnutí, otok, dítě neudrží končetinu,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horečka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urgentně informovat lékaře, zajistit klid a analgezii,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připravit dítě na punkci/operaci,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sledovat teplotu, bolest, barvu a teplotu končetiny.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 léčbě: pomoc při rehabilitaci, edukace rodičů o šetrné mobilizaci.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024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32CCF-DDF2-C5C5-9A3B-02613057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Růstové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709201-BF49-8B93-BA22-2719E2173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Věk: 3–12 let, často večer nebo v noci.</a:t>
            </a:r>
          </a:p>
          <a:p>
            <a:r>
              <a:rPr lang="cs-CZ" dirty="0"/>
              <a:t>Lokalizace: stehna, lýtka, kolena, bez otoku, bez zarudnutí.</a:t>
            </a:r>
          </a:p>
          <a:p>
            <a:r>
              <a:rPr lang="cs-CZ" dirty="0"/>
              <a:t>Dítě přes den běhá normálně.</a:t>
            </a:r>
          </a:p>
          <a:p>
            <a:r>
              <a:rPr lang="cs-CZ" dirty="0"/>
              <a:t>Péče sestry: uklidnit rodiče, doporučit jemnou masáž, teplý obklad, ev. paracetamol.</a:t>
            </a:r>
          </a:p>
          <a:p>
            <a:r>
              <a:rPr lang="cs-CZ" dirty="0"/>
              <a:t>Pokud otok, zarudnutí nebo trvalá bolest → lékařské vyšetření.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650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133B4-8FA0-70E9-A4C9-6FA65860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Základy podávání léků dětem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CA97B-4BF4-8D9A-F0A6-06BB88BCD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Lékové formy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kojenci: kapky, sirupy, čípky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starší děti: tablety,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dispergovatelné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tablety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Technika podání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kapky/sirup: vsedě, do tváře, ne do krku (riziko aspirace)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čípek: vsunout špičkou napřed, přidržet hýždě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inhalace: vysvětlit dítěti formou hry, použít masku vs. náustek podle věku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Nejčastější chyby rodičů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nesprávné dávkování antipyretik (dávají podle věku, ne podle hmotnosti)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střídání ibuprofen/paracetamol v příliš krátkém intervalu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drcení tablet, které se nesmí drtit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enterosolventní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retardované)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edukovat rodiče → jak správně podávat, kdy znovu podat, kdy vyhledat lékaře.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8004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21B9E-3A7B-9500-99CA-623A256F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Vadné držení těla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12754B-AC13-ADB6-EB39-CABFD3988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Příčiny: málo pohybu, špatný sed, těžká aktovka, oslabené svaly trupu.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Znaky: kulatá záda, předsunutá hlava, ramena dopředu, asymetrie lopatek.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 poučit rodiče i dítě o správném sezení, nutnosti pohybu, plavání, cvičení s fyzioterapeutem.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Při zhoršování → kontrola u ortopeda.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399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5E529-69D5-4084-B123-6194FBD0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Skolióza (boční zakřivení páteře)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5543D-9EE4-4A61-1EB9-3D37C018A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Objevuje se nejčastěji u dívek v pubertě.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Znaky: asymetrie ramen, lopatek, boků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pomáhá při preventivních prohlídkách (pozorování zad dítěte),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motivuje k cvičení a nošení korzetu,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sleduje psychickou pohodu dítěte (stydlivost, sebevědomí).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4820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2C0D99-1372-29E5-FA1C-FF1A328E6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837211"/>
            <a:ext cx="9720073" cy="4023360"/>
          </a:xfrm>
        </p:spPr>
        <p:txBody>
          <a:bodyPr/>
          <a:lstStyle/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Při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testu předklonu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(tzv.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Adamův test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):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dítě se předkloní s volně svěšenými pažemi,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na jedné straně se zvedá hrudní nebo bederní hrbolek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(rotace páteře).</a:t>
            </a:r>
            <a:br>
              <a:rPr lang="cs-CZ" b="0" i="0" u="none" strike="noStrike" dirty="0">
                <a:solidFill>
                  <a:srgbClr val="000000"/>
                </a:solidFill>
                <a:effectLst/>
              </a:rPr>
            </a:b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👉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Typický znak skoliózy!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CC4BC1-AD94-5CF6-FAD5-BBCECE655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62" t="42292" r="8378" b="32284"/>
          <a:stretch/>
        </p:blipFill>
        <p:spPr>
          <a:xfrm>
            <a:off x="5676518" y="3140789"/>
            <a:ext cx="506768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21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E8C60-4A24-F84F-1758-447146F0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Plochonoží</a:t>
            </a:r>
            <a:r>
              <a:rPr lang="cs-CZ" i="0" u="none" strike="noStrike" dirty="0">
                <a:solidFill>
                  <a:srgbClr val="000000"/>
                </a:solidFill>
                <a:effectLst/>
              </a:rPr>
              <a:t> (pes </a:t>
            </a:r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planus</a:t>
            </a:r>
            <a:r>
              <a:rPr lang="cs-CZ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65583-C6BA-9659-5E9F-FF079EBCA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Fyziologické do 4–5 let, později by se měla klenba vyvíjet.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únava nohou, otlaky, bolesti po delší chůzi.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vyšetření u ortopeda, vhodnou obuv, cvičení na klenbu (stání na špičkách, chůze po hraně chodidla, po písku či trávě).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 případě bolesti → ortopedické vložky.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2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9AA6B-1D22-16CD-609F-F07343017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Valgozita kolen a kotníků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75FF69-E149-4575-3797-BCDE2E8A7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Valgozita kolen a kotníků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Typické „X“ postavení kolen, vbočené kotníky.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Fyziologicky mírná valgozita do 6–7 let.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Pokud přetrvává, nebo je výrazná → ortoped.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9622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EDBA78-58E8-ADCA-71FE-08005850D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Vrozené deformity pohybového aparátu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F99837-F97A-A9D3-3044-273A17850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Vrozená luxace kyčle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screening novorozenců, asymetrie kožních řas, omezená abdukce.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Vrozená kloubní ztuhlost (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artrogrypóza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více kloubů, snížený pohyb.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Vrozená deformita nohy (pes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equinovarus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"koňská" noha, léčba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redresy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sádry.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šetrná manipulace, kontrola prokrvení,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o kůži pod fixací,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(správná poloha, péče o končetinu, prevence opruzenin).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8D08D4-FD7D-4E9E-F09E-B8BDD7900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15" t="26157" r="12962" b="40841"/>
          <a:stretch/>
        </p:blipFill>
        <p:spPr>
          <a:xfrm>
            <a:off x="9816201" y="4112784"/>
            <a:ext cx="1855995" cy="21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4C97F64-27F4-784B-F607-8B7D16535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62" t="42918" r="14947" b="31795"/>
          <a:stretch/>
        </p:blipFill>
        <p:spPr>
          <a:xfrm>
            <a:off x="9658352" y="130217"/>
            <a:ext cx="217169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48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66DDA-E62F-0C71-0DBE-CF4F5179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Dětská mozková obrna (DMO)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F5F83B-DA21-CE45-585F-C658A3EE0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65366"/>
            <a:ext cx="9720073" cy="402336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Příčina: poškození mozku zejména nedostatkem přívodu kyslíku perinatálně/po tonutí/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délétrvající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KPR atd.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Typy: spastická, hypotonická, dyskinetická, ataktická.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Projevy: opožděný motorický vývoj, zvýšené nebo snížené svalové napětí, asymetrie pohybů, potíže s chůzí, někdy epilepsie.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spolupracuje s fyzioterapeutem a rodiči,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zajišťuje bezpečnost (prevence pádu, dekubitů, aspirace),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sleduje výživu, polykání, dýchání, komunikaci,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podporuje rodinu – psychicky i edukací.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127BC0-5A44-7E1E-2E7D-D0502E8C9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90" t="26646" r="10364" b="32039"/>
          <a:stretch/>
        </p:blipFill>
        <p:spPr>
          <a:xfrm>
            <a:off x="8554999" y="3618000"/>
            <a:ext cx="306746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8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44F466-FE64-E11D-14DF-D39CED67B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Osteomyelitida (zánět kosti)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BE31DA-519D-0E7C-4ADD-29AB6B1A6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Často po infekci nebo úrazu, nejvíce stehenní kost, holenní kost.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horečka, bolest, otok, někdy zarudnutí.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Dítě nechce končetinu používat.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sledovat teplotu, bolest, účinnost ATB,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kontrola místa vpichu při IV léčbě,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nutnosti klidového režimu a dokončení léčby.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87419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F2FEC-94CD-C9A3-8D8B-8F50436D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Duchennova</a:t>
            </a:r>
            <a:r>
              <a:rPr lang="cs-CZ" i="0" u="none" strike="noStrike" dirty="0">
                <a:solidFill>
                  <a:srgbClr val="000000"/>
                </a:solidFill>
                <a:effectLst/>
              </a:rPr>
              <a:t> muskulární dystrofie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16AD69-F052-1063-B68A-FF05CB7BC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Dědičné onemocnění, postihuje chlapce, nástup kolem 2–5 let.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neobratnost, časté pády, „převalování“ při vstávání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Gowersův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příznak), velká lýtka, postupná ztráta chůze.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pomoc s rehabilitací a kompenzačními pomůckami,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sledovat dýchání, srdce, výživu,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bezpečném pohybu a prevenci infekcí,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podpora rodiny (psychická i sociální).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228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72778-E6CE-B63E-8D59-54F7D087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Spinální muskulární atrofie (SMA)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011499-A023-A8F2-28FC-24C801C1E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Screening!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Genetické onemocnění – postihuje motorické neurony, svalová slabost, atrofie.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Typy: od těžkých forem u kojenců (typ I) po lehčí (typ III).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slabé svaly, chabé držení hlavy, opožděné sezení, potíže s polykáním a dýcháním.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podpora polohy (speciální sedačky, polohování),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dýchání a výživy,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o psychiku dítěte a rodiny,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domácí péči, respirační pomůcky, prevence infekcí.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44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9D3FE-5181-5A24-F9FA-9F84DBD6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Ošetřovatelská péče odlišná od dospělých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CB7A04-1F2C-5CAE-7994-EFE5F188D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Měření vitálních funkcí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teplota: rektálně (odečítat půl stupeň), axilárně, bezkontaktně (věková doporučení)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tlak: správná šířka manžety!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saturace: prstík, u malých dětí ušní lalůček / nožička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Odběr moči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kojenců sáček, ale vysoké riziko kontaminace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febrilního dítěte – nutné sterilně (katetrizace)</a:t>
            </a:r>
          </a:p>
          <a:p>
            <a:pPr marL="0" indent="0" algn="l">
              <a:buNone/>
            </a:pP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Kanylace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 a žíly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obtížnější, menší průměr, riziko extravazace → častá kontrola místa vpichu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Polohování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prevence syndromu zploštělé hlavičky, změna poloh, bříško v bdělém stavu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9178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3B2AF-950A-F46F-464A-312DB130D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Shrnutí – co je důležité pro sestru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BE45E-A661-D9E4-CADF-982DE225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Kulhání nebo bolest s horečkou → vždy informovat lékaře.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Dítě s bolestí kloubu/končetiny → klid, kontrola teploty, zhodnotit otok, zarudnutí, pohyblivost.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Dlouhodobě nemocné dítě → pozornost k psychické pohodě, edukace a podpora rodiny.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Vždy: bezpečnost dítěte, sledování bolesti, spolupráce s fyzioterapeutem a lékařem.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8505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85B47A-A752-7AFC-2BDD-F134C9C9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6. Onemocnění nervového systému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32D013-8117-5F21-3217-62AEE8B07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dětí mají často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rychlý průběh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a mohou být život ohrožující.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 hraje klíčovou roli v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časném rozpoznání varovných příznaků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sledování vědomí a dýchání.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Nejčastější stavy v praxi: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febrilní křeče,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epilepsie a status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epilepticus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meningitida, encefalitida,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nádory CNS,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hydrocefalus a VP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shunt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6443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5E184C-08E9-72CD-B492-7133D00EC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0639"/>
            <a:ext cx="10515600" cy="56663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Febrilní křeče – 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Křeče v souvislosti s horečkou,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bez prokázaného onemocnění CNS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Věk: 6 měsíců – 5 let.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Dva typy: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Jednoduché (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simple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generalizované, &lt;15 min, jen jednou za 24 h.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Komplexní (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complex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&gt;15 min, opakované, fokální → vždy lékař.</a:t>
            </a:r>
          </a:p>
          <a:p>
            <a:r>
              <a:rPr lang="cs-CZ" dirty="0"/>
              <a:t>Náhlé </a:t>
            </a:r>
            <a:r>
              <a:rPr lang="cs-CZ" dirty="0" err="1"/>
              <a:t>ztrnutí</a:t>
            </a:r>
            <a:r>
              <a:rPr lang="cs-CZ" dirty="0"/>
              <a:t> a záškuby, dítě nereaguje, ztrácí vědomí.</a:t>
            </a:r>
          </a:p>
          <a:p>
            <a:r>
              <a:rPr lang="cs-CZ" dirty="0"/>
              <a:t>Po záchvatu spavost, zmatenost.</a:t>
            </a:r>
          </a:p>
          <a:p>
            <a:endParaRPr lang="cs-CZ" dirty="0"/>
          </a:p>
          <a:p>
            <a:r>
              <a:rPr lang="cs-CZ" b="1" dirty="0"/>
              <a:t>Co dělat: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Zachovat klid, zajistit bezpečí (odstranit předměty, položit dítě na bok).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Sleduj </a:t>
            </a:r>
            <a:r>
              <a:rPr lang="cs-CZ" b="1" dirty="0"/>
              <a:t>čas trvání</a:t>
            </a:r>
            <a:r>
              <a:rPr lang="cs-CZ" dirty="0"/>
              <a:t> záchvatu.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Nedržet násilím, </a:t>
            </a:r>
            <a:r>
              <a:rPr lang="cs-CZ" b="1" dirty="0"/>
              <a:t>nedávat nic do úst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 záchvatu: kontrola dýchání, saturace, teploty, glukózy.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Informovat lékaře, připravit léky k podání (např. diazepam, midazolam).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4863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60EF8-92BB-ABCE-391F-207DD8CA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Epilepsie – základní přehled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AEF82-E481-B3B5-2E9B-3AF004AD3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Chronické onemocnění s opakovanými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neprovokovanými záchvaty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Typy: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Generalizované (celé tělo, ztráta vědomí).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Parciální (fokální – jen část těla, vědomí může být zachováno).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Spouštěče: nedostatek spánku, světelné podněty, horečka, stres, léky.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 sledovat frekvenci, délku, okolnosti záchvatu, dodržování léčby.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86250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BDF59-B8DC-2982-5E33-2D2A5064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Epileptický záchvat – co dělat sestra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4FB9E9-E7DA-65E7-9530-7F4CED161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Zajistit bezpečí: dítě na bok, odstranit okolní předměty,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nezabraňovat křečím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Sleduj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čas trvání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barvu, dýchání, zornice.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 záchvatu: klid, sledování dýchání, vědomí, záznam.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Pokud trvá &gt;5 minut →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status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epilepticus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volat lékaře, připravit benzodiazepin dle ordinace.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Kontrola glukózy, saturace, teploty.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849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892D9-3A49-9083-4013-C5281912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Status </a:t>
            </a:r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epilepticus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436371-ABE3-6CC6-FF95-72F26F761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Záchvat trvající &gt;5 minut nebo opakované záchvaty bez obnovení vědomí.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Život ohrožující stav – hrozí poškození mozku.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Příčiny: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neadherence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k léčbě, horečka, infekce, metabolická porucha.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ihned volat lékaře / záchranný tým,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zajistit dýchací cesty, kyslík, IV vstup, kontrola glykémie,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připravit diazepam/midazolam dle protokolu,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sledovat vitální funkce, saturaci, GCS, reakci na léčbu.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7917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93D1F-4EEA-8A80-C1CC-3654C505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Meningitida – zánět mozkových blan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1B007-CE7D-B71F-E5F6-FED7AFABB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Může být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virová nebo bakteriální (závažná)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Horečka, bolest hlavy, zvracení, ztuhlý krk, světloplachost.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Malé děti: letargie, špatné sání, pláč, vyklenutá fontanela, křeče.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meningokoka: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petechie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malé fialové tečky na kůži!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urgentně informovat lékaře,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zajistit klid, kontrolovat vědomí, dýchání, teplotu,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připravit odběry a antibiotika.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AD6314-5EC4-CDE5-8DF8-309005D39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89" t="29091" r="4863" b="25088"/>
          <a:stretch/>
        </p:blipFill>
        <p:spPr>
          <a:xfrm>
            <a:off x="8081994" y="2286000"/>
            <a:ext cx="308587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39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5DC8AB-686A-03A5-F3E4-ED83B0A8D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Meningitida – ošetřovatelská péče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A7BBE-A355-5B14-0BAF-AFD17996C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82239"/>
            <a:ext cx="9720073" cy="402336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Dropletová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izolace (24 h po nasazení ATB).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Zajištění IV vstupu, odběry krve před ATB (pokud to neoddálí léčbu).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Monitorace vědomí, vitálních funkcí, diurézy, teplot.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o komfort dítěte: tlumené světlo, ticho, dostatek tekutin.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závažnosti stavu, prevenci a očkování (meningokok, pneumokok).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32C216-AC19-3240-6D5B-DF07DE14B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0" t="26891" r="3488" b="36440"/>
          <a:stretch/>
        </p:blipFill>
        <p:spPr>
          <a:xfrm>
            <a:off x="4012799" y="4208322"/>
            <a:ext cx="416640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08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217DA-97AC-1C1B-A0BD-013DECAD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Encefalitida – zánět mozkové tkáně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DEDD7B-FDF9-3794-D087-3FEDD57FF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Nejčastěji virová (např. klíšťová meningoencefalitida, herpes).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horečka, změna chování, zmatenost, ospalost, křeče, porucha vědomí.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Péče sestry: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vědomí a zornic,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kontrola vitálních funkcí, saturace,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připravit na lumbální punkci,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klidový režim, dostatek tekutin,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 zlepšení pomalý návrat k aktivitám, informovat rodiče o riziku únavy.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46313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DEF64-90DF-144E-2A64-C00F66B2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Nádory CNS v dětském věku – přehled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CD96C6-34B7-74C6-A65F-B3BB4F711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Nejčastější solidní nádory u dětí.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 závisí na lokalizaci: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ranní zvracení, bolest hlavy, zhoršení při kašli nebo změně polohy,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porucha rovnováhy, chůze, zraku, změny chování, epileptické záchvaty.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sledovat vývoj příznaků,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vést záznam bolesti hlavy a zvracení,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 operaci: kontrola vědomí, GCS, rány, zornic, dýchání.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Důležitá je podpora dítěte a rodiny při dlouhodobé léčbě.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3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590E8-DE53-418B-D0F9-F7183232A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 Preventivní péče – role sestry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86721D-25DE-3F9A-C877-AA197E6C9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Očkování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základní schéma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běžné reakce: zarudnutí, teplota, bolestivost → doporučený postup (chlazení, antipyretikum)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Preventivní prohlídky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růst (percentilové grafy), psychomotorický vývoj, smysly (sluch, zrak)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Edukace rodičů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zásady výživy (kojení, příkrmy, pitný režim)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bezpečnost (prevence úrazů)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82192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BD192-06DE-8348-1FE2-826DBAD1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Hydrocefalus – co to 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CFDCDC-372B-4FBF-EDD5-933904CC6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Nadměrné hromadění mozkomíšního moku → zvýšený nitrolební tlak.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kojenců: rychlý růst hlavy, vyklenutá fontanela, řídké vlasy, letargie, zvracení, „pohled dolů“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sunset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eyes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starších dětí: bolest hlavy, zvracení, dvojité vidění, únava.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Léčba: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VP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shunt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odvádí mok do dutiny břišní.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0C432B9-886F-2316-7FE3-866AC8CB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51" t="42918" r="8530" b="31795"/>
          <a:stretch/>
        </p:blipFill>
        <p:spPr>
          <a:xfrm>
            <a:off x="7540815" y="3990528"/>
            <a:ext cx="453131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82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51EF0-7666-BA2A-952B-0BE4EC2A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Péče o dítě s VP </a:t>
            </a:r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shuntem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C4F9D-09C5-E874-5AF3-35FD862A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056" y="2084832"/>
            <a:ext cx="9720073" cy="402336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 operaci: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sledovat vědomí, zornice, GCS, teplotu, ránu.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Známky selhání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shuntu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ospalost, zvracení, podrážděnost, bolest hlavy, zarudnutí v místě hadičky, horečka.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Sestra: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ihned informovat lékaře při podezření na poruchu,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dbát na hygienu rány,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edukovat rodiče: sledovat příznaky zvýšeného tlaku, vyvarovat se úrazů hlavy.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C58EF9-F86E-28D1-A7E7-A9F38870A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45" t="40825" r="12962" b="32529"/>
          <a:stretch/>
        </p:blipFill>
        <p:spPr>
          <a:xfrm>
            <a:off x="9235797" y="4133168"/>
            <a:ext cx="2803049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631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6ABAE-FFBF-3327-B691-3B2F8ACC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Red</a:t>
            </a:r>
            <a:r>
              <a:rPr lang="cs-CZ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flags</a:t>
            </a:r>
            <a:r>
              <a:rPr lang="cs-CZ" i="0" u="none" strike="noStrike" dirty="0">
                <a:solidFill>
                  <a:srgbClr val="000000"/>
                </a:solidFill>
                <a:effectLst/>
              </a:rPr>
              <a:t> – varovné příznaky pro sestru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4AE1E-27C5-C803-1C5B-1392091F9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Okamžitě informuj lékaře, pokud dítě má:</a:t>
            </a:r>
            <a:endParaRPr lang="cs-CZ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Poruchu vědomí, nereaguje, náhlá ospalost.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Křeče trvající &gt;5 min nebo opakované bez plného probuzení.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Tuhý krk, zvracení, petechie, změny zornic.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Náhlou poruchu hybnosti, chůze nebo řeči.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Bolest hlavy spojenou s ranním zvracením.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Rychlé zvětšování obvodu hlavy nebo vyklenutou fontanelu.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6443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58ADC-F494-3B5F-6BDB-367DE4F9B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Shrnutí pro praxi sestry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8D6165-927C-CDF8-08BF-86E225594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Sleduj: vědomí (AVPU, GCS), dýchání, barvu, teplotu.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Měř délku a charakter záchvatu, zapisuj změny stavu.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Dbej na bezpečnost dítěte během křečí a transportu.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Udržuj klidné prostředí, vysvětluj rodičům každý krok.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Včasná reakce sestry může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zachránit život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7489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B01A389-C39A-FD21-8299-39A64FEF3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45" t="40825" r="12962" b="32529"/>
          <a:stretch/>
        </p:blipFill>
        <p:spPr>
          <a:xfrm>
            <a:off x="770466" y="1449000"/>
            <a:ext cx="4468633" cy="39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29901E-6735-C40A-710E-8F0BED66F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9" t="36913" r="56964" b="41818"/>
          <a:stretch/>
        </p:blipFill>
        <p:spPr>
          <a:xfrm>
            <a:off x="6096000" y="1638793"/>
            <a:ext cx="532553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329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122220-416D-2FA9-2CEC-2F50E98C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 err="1">
                <a:solidFill>
                  <a:srgbClr val="000000"/>
                </a:solidFill>
                <a:effectLst/>
              </a:rPr>
              <a:t>handling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9AD5D-48F8-FDC5-22C9-450F654DB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= </a:t>
            </a:r>
            <a:r>
              <a:rPr lang="cs-CZ" b="1" dirty="0"/>
              <a:t>vědomý způsob manipulace s kojencem</a:t>
            </a:r>
            <a:r>
              <a:rPr lang="cs-CZ" dirty="0"/>
              <a:t>, který podporuje: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správný </a:t>
            </a:r>
            <a:r>
              <a:rPr lang="cs-CZ" b="1" dirty="0"/>
              <a:t>motorický vývoj</a:t>
            </a:r>
            <a:r>
              <a:rPr lang="cs-CZ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symetrii těla</a:t>
            </a:r>
            <a:r>
              <a:rPr lang="cs-CZ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pocit jistoty a bezpečí</a:t>
            </a:r>
            <a:r>
              <a:rPr lang="cs-CZ" dirty="0"/>
              <a:t> dítěte.</a:t>
            </a:r>
          </a:p>
          <a:p>
            <a:r>
              <a:rPr lang="cs-CZ" dirty="0"/>
              <a:t>Cílem je </a:t>
            </a:r>
            <a:r>
              <a:rPr lang="cs-CZ" b="1" dirty="0"/>
              <a:t>respektovat vývojovou úroveň dítěte</a:t>
            </a:r>
            <a:r>
              <a:rPr lang="cs-CZ" dirty="0"/>
              <a:t> a </a:t>
            </a:r>
            <a:r>
              <a:rPr lang="cs-CZ" b="1" dirty="0"/>
              <a:t>nevyvolávat zbytečný stres</a:t>
            </a:r>
            <a:r>
              <a:rPr lang="cs-CZ" dirty="0"/>
              <a:t> ani svalové napětí.</a:t>
            </a:r>
          </a:p>
        </p:txBody>
      </p:sp>
    </p:spTree>
    <p:extLst>
      <p:ext uri="{BB962C8B-B14F-4D97-AF65-F5344CB8AC3E}">
        <p14:creationId xmlns:p14="http://schemas.microsoft.com/office/powerpoint/2010/main" val="22325077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DCBB6D-3CA5-2F84-4C15-6084533A8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688769"/>
            <a:ext cx="9720073" cy="5620591"/>
          </a:xfrm>
        </p:spPr>
        <p:txBody>
          <a:bodyPr>
            <a:normAutofit lnSpcReduction="10000"/>
          </a:bodyPr>
          <a:lstStyle/>
          <a:p>
            <a:pPr algn="l"/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Zásady bezpečného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handlingu</a:t>
            </a:r>
            <a:endParaRPr lang="cs-CZ" b="1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👐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Před manipulací – navázat kontakt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oslovit dítě, pohledem a hlasem připravit na dotyk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nikdy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nebrat dítě náhle nebo zezadu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💪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Podpora celého těla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vždy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podpírat hlavičku, trup i pánev současně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neuchopovat za ruce, nohy ani podpaží</a:t>
            </a: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🔁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Symetrie pohybů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střídat strany při zvedání, přebalování, krmení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nepřetěžovat jednu stranu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(prevence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plagiocefalie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skoliózy)</a:t>
            </a: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🪶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Plynulost a klid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pohyby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pomalu, plynule, s jistotou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vyvarovat se prudkých pohybů, trhání, třesení</a:t>
            </a: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🧸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Respekt k potřebám dítěte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když pláče nebo se brání,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zastavit a zkusit jiný způsob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podporovat aktivní zapojení dítěte (aby se přetáčelo, zapojovalo svaly)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82574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6A690-D14C-9757-EC71-A65C0C4B0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Dušení (obstrukce DC cizím tělesem)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17DC6-2A65-006C-BD55-39BEE01F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41615"/>
            <a:ext cx="9720073" cy="402336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1400" b="1" i="0" u="none" strike="noStrike" dirty="0">
                <a:solidFill>
                  <a:srgbClr val="000000"/>
                </a:solidFill>
                <a:effectLst/>
              </a:rPr>
              <a:t>Rozlišení:</a:t>
            </a:r>
            <a:endParaRPr lang="cs-CZ" sz="1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1400" b="0" i="1" u="none" strike="noStrike" dirty="0">
                <a:solidFill>
                  <a:srgbClr val="000000"/>
                </a:solidFill>
                <a:effectLst/>
              </a:rPr>
              <a:t>Lehká obstrukce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</a:rPr>
              <a:t>: dítě kašle, dýchá, vydává zvuk → povzbuzovat ke kašli, nezasahovat.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1400" b="0" i="1" u="none" strike="noStrike" dirty="0">
                <a:solidFill>
                  <a:srgbClr val="000000"/>
                </a:solidFill>
                <a:effectLst/>
              </a:rPr>
              <a:t>Těžká obstrukce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</a:rPr>
              <a:t>: neschopnost kašlat, tichý, modrá, lapá po dechu → okamžitě zasahovat.</a:t>
            </a:r>
          </a:p>
          <a:p>
            <a:pPr marL="0" indent="0" algn="l">
              <a:buNone/>
            </a:pPr>
            <a:r>
              <a:rPr lang="cs-CZ" sz="1400" b="1" i="0" u="none" strike="noStrike" dirty="0">
                <a:solidFill>
                  <a:srgbClr val="000000"/>
                </a:solidFill>
                <a:effectLst/>
              </a:rPr>
              <a:t>Postup podle věku:</a:t>
            </a:r>
            <a:endParaRPr lang="cs-CZ" sz="1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1400" b="1" i="0" u="none" strike="noStrike" dirty="0">
                <a:solidFill>
                  <a:srgbClr val="000000"/>
                </a:solidFill>
                <a:effectLst/>
              </a:rPr>
              <a:t>Kojenec (&lt; 1 rok):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</a:rPr>
              <a:t> 5 úderů mezi lopatky → pokud neúčinné, 5 stlačení hrudníku (jako KPR, ale pomaleji).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1400" b="1" i="0" u="none" strike="noStrike" dirty="0">
                <a:solidFill>
                  <a:srgbClr val="000000"/>
                </a:solidFill>
                <a:effectLst/>
              </a:rPr>
              <a:t>Dítě (&gt; 1 rok):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</a:rPr>
              <a:t> 5 úderů mezi lopatky → pokud neúčinné, </a:t>
            </a:r>
            <a:r>
              <a:rPr lang="cs-CZ" sz="1400" b="0" i="0" u="none" strike="noStrike" dirty="0" err="1">
                <a:solidFill>
                  <a:srgbClr val="000000"/>
                </a:solidFill>
                <a:effectLst/>
              </a:rPr>
              <a:t>Heimlichův</a:t>
            </a:r>
            <a:r>
              <a:rPr lang="cs-CZ" sz="1400" b="0" i="0" u="none" strike="noStrike" dirty="0">
                <a:solidFill>
                  <a:srgbClr val="000000"/>
                </a:solidFill>
                <a:effectLst/>
              </a:rPr>
              <a:t> manévr (záklon a tlak do břicha pod sternem).</a:t>
            </a:r>
          </a:p>
          <a:p>
            <a:pPr marL="0" indent="0" algn="l">
              <a:buNone/>
            </a:pPr>
            <a:r>
              <a:rPr lang="cs-CZ" sz="1400" b="1" i="0" u="none" strike="noStrike" dirty="0">
                <a:solidFill>
                  <a:srgbClr val="000000"/>
                </a:solidFill>
                <a:effectLst/>
              </a:rPr>
              <a:t>Pokud dítě ztratí vědomí → zahájit KPR.</a:t>
            </a:r>
            <a:endParaRPr lang="cs-CZ" sz="1400" b="0" i="0" u="none" strike="noStrike" dirty="0">
              <a:solidFill>
                <a:srgbClr val="000000"/>
              </a:solidFill>
              <a:effectLst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FECA8E-9230-7CD4-0670-ED0A8B7D5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61" t="34723" r="2572" b="42552"/>
          <a:stretch/>
        </p:blipFill>
        <p:spPr>
          <a:xfrm>
            <a:off x="1087089" y="4231565"/>
            <a:ext cx="4580201" cy="16567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93EFF1-6474-21E8-91FA-482B45D08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23" t="49137" r="4863" b="31796"/>
          <a:stretch/>
        </p:blipFill>
        <p:spPr>
          <a:xfrm>
            <a:off x="6090961" y="4231565"/>
            <a:ext cx="507691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2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88E3E-DE90-CABD-799E-9BB53DA3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0" u="none" strike="noStrike" dirty="0">
                <a:solidFill>
                  <a:srgbClr val="000000"/>
                </a:solidFill>
                <a:effectLst/>
              </a:rPr>
              <a:t>KPR u dětí (základy)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8040FC-F638-64A3-A4AA-913CDFF6C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Rozdíly oproti dospělým: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nejčastější příčina zástavy = respirační selhání, ne srdeční.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Postup (BLS – bez pomůcek):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Zhodnoť vědomí a dýchání.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Pokud dítě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nedýchá normálně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→ 5 úvodních vdechů.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Poté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30 : 2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(komprese : vdechy), pokud je zachránce sám.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dvou zachránců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15 : 2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Technika kompresí: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kojenci: 2 prsty pod sternem/obejmutí hrudníku (ve dvou zachráncích)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děti: 1 dlaň (větší děti 2 dlaně jako u dospělých)</a:t>
            </a: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Hloubka: cca 1/3 hrudníku, frekvence 100–120/min.</a:t>
            </a: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Pokud je dostupný AED → použít co nejdříve (dětské elektrody, pokud jsou).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B127F8-58DA-A4B6-E261-E95EACD71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15" t="26891" r="14031" b="42239"/>
          <a:stretch/>
        </p:blipFill>
        <p:spPr>
          <a:xfrm>
            <a:off x="9811984" y="548640"/>
            <a:ext cx="1864432" cy="21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A8AB5C-87ED-4FF0-46F6-1790FB0AE0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41" t="26891" r="5781" b="32040"/>
          <a:stretch/>
        </p:blipFill>
        <p:spPr>
          <a:xfrm>
            <a:off x="9408226" y="3583791"/>
            <a:ext cx="2671948" cy="19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7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02E9-0045-3DE5-B532-C6DCA736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Teoretický přehled typů postižení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0EFD9-CC50-B501-27AE-42AA98CAD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Smyslové vady: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Poruchy sluchu (hluchota, nedoslýchavost)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Poruchy zraku (snížená ostrost, slepota)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Tělesná postižení: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Dětská mozková obrna (DMO)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Vady končetin (např. amputace, vrozené deformace)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Mentální postižení: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Lehká až těžká mentální retardace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Poruchy autistického spektra (PAS)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Kombinované vady: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Kombinace výše uvedených postižení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08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3E049-2B02-2B23-2226-581AFDD8D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3766"/>
            <a:ext cx="10515600" cy="558319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Praxe: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Úprava komunikace (mluvit zřetelně, využít pomůcky)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Pomoc při pohybu a sebeobsluze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Podpora rodičů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Nereaguje na zvuk, světlo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Výrazné opoždění vývoje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Náhlé zhoršení stavu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2093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{4793ECEE-BF1B-ED44-897E-DD92972CAC08}tf10001061</Template>
  <TotalTime>4083</TotalTime>
  <Words>5130</Words>
  <Application>Microsoft Macintosh PowerPoint</Application>
  <PresentationFormat>Širokoúhlá obrazovka</PresentationFormat>
  <Paragraphs>551</Paragraphs>
  <Slides>78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3" baseType="lpstr">
      <vt:lpstr>Arial</vt:lpstr>
      <vt:lpstr>Tw Cen MT</vt:lpstr>
      <vt:lpstr>Tw Cen MT Condensed</vt:lpstr>
      <vt:lpstr>Wingdings 3</vt:lpstr>
      <vt:lpstr>Integrál</vt:lpstr>
      <vt:lpstr>Ošetřovatelství v pediatrii</vt:lpstr>
      <vt:lpstr>Osnova výuky - zimní semestr 2025/2026</vt:lpstr>
      <vt:lpstr>Vyšetření dítěte a spolupráce</vt:lpstr>
      <vt:lpstr>Akutní stavy, které sestra pozná jako první</vt:lpstr>
      <vt:lpstr>Základy podávání léků dětem</vt:lpstr>
      <vt:lpstr>Ošetřovatelská péče odlišná od dospělých</vt:lpstr>
      <vt:lpstr> Preventivní péče – role sestry</vt:lpstr>
      <vt:lpstr>Teoretický přehled typů postižení</vt:lpstr>
      <vt:lpstr>Prezentace aplikace PowerPoint</vt:lpstr>
      <vt:lpstr>2. Onemocnění kardiovaskulárního systému</vt:lpstr>
      <vt:lpstr>Vrozené vady srdce</vt:lpstr>
      <vt:lpstr>Prezentace aplikace PowerPoint</vt:lpstr>
      <vt:lpstr>Získaná onemocnění srdce</vt:lpstr>
      <vt:lpstr> Poruchy rytmu</vt:lpstr>
      <vt:lpstr>Srdeční selhání u dětí</vt:lpstr>
      <vt:lpstr>Hypertenze u dětí</vt:lpstr>
      <vt:lpstr>Role sestry</vt:lpstr>
      <vt:lpstr>3. Onemocnění urogenitálního traktu</vt:lpstr>
      <vt:lpstr>Časté infekce močových cest (IMC)</vt:lpstr>
      <vt:lpstr>Prezentace aplikace PowerPoint</vt:lpstr>
      <vt:lpstr>Prezentace aplikace PowerPoint</vt:lpstr>
      <vt:lpstr>Prezentace aplikace PowerPoint</vt:lpstr>
      <vt:lpstr>Vrozené vady (hydronefróza, hypospadie)</vt:lpstr>
      <vt:lpstr>Enuréza (noční pomočování)</vt:lpstr>
      <vt:lpstr>Odběr moči správnou technikou</vt:lpstr>
      <vt:lpstr>Sledování diurézy</vt:lpstr>
      <vt:lpstr>Edukace rodičů o pitném režimu</vt:lpstr>
      <vt:lpstr>Varovné signály</vt:lpstr>
      <vt:lpstr>4. Onemocnění trávicího ústrojí</vt:lpstr>
      <vt:lpstr>Reflux (gastroezofageální reflux – GER)</vt:lpstr>
      <vt:lpstr>Koliky</vt:lpstr>
      <vt:lpstr>Průjmy, zvracení, dehydratace</vt:lpstr>
      <vt:lpstr>Celiakie</vt:lpstr>
      <vt:lpstr>Potravinové alergie</vt:lpstr>
      <vt:lpstr>Zácpa (obstipace)</vt:lpstr>
      <vt:lpstr>Nespecifické střevní záněty (IBD – Crohnova choroba, ulcerózní kolitida)</vt:lpstr>
      <vt:lpstr>Laktózová intolerance</vt:lpstr>
      <vt:lpstr>Akutní apendicitida</vt:lpstr>
      <vt:lpstr>Funkční bolesti břicha</vt:lpstr>
      <vt:lpstr>Akutní gastroenteritida</vt:lpstr>
      <vt:lpstr>Malabsorpční syndromy</vt:lpstr>
      <vt:lpstr>PRAXE</vt:lpstr>
      <vt:lpstr>Podávání rehydratačních roztoků dle ordinace</vt:lpstr>
      <vt:lpstr>Edukace o dietních opatřeních</vt:lpstr>
      <vt:lpstr>Varovné signály</vt:lpstr>
      <vt:lpstr>5. Onemocnění pohybového aparátu</vt:lpstr>
      <vt:lpstr>Zánět kyčelního kloubu (synovitida / coxitis simplex)</vt:lpstr>
      <vt:lpstr>Septická artritida (hnisavý zánět kloubu)</vt:lpstr>
      <vt:lpstr>Růstové bolesti</vt:lpstr>
      <vt:lpstr>Vadné držení těla</vt:lpstr>
      <vt:lpstr>Skolióza (boční zakřivení páteře)</vt:lpstr>
      <vt:lpstr>Prezentace aplikace PowerPoint</vt:lpstr>
      <vt:lpstr>Plochonoží (pes planus)</vt:lpstr>
      <vt:lpstr>Valgozita kolen a kotníků</vt:lpstr>
      <vt:lpstr>Vrozené deformity pohybového aparátu</vt:lpstr>
      <vt:lpstr>Dětská mozková obrna (DMO)</vt:lpstr>
      <vt:lpstr>Osteomyelitida (zánět kosti)</vt:lpstr>
      <vt:lpstr>Duchennova muskulární dystrofie</vt:lpstr>
      <vt:lpstr>Spinální muskulární atrofie (SMA)</vt:lpstr>
      <vt:lpstr>Shrnutí – co je důležité pro sestru</vt:lpstr>
      <vt:lpstr>6. Onemocnění nervového systému</vt:lpstr>
      <vt:lpstr>Prezentace aplikace PowerPoint</vt:lpstr>
      <vt:lpstr>Epilepsie – základní přehled</vt:lpstr>
      <vt:lpstr>Epileptický záchvat – co dělat sestra</vt:lpstr>
      <vt:lpstr>Status epilepticus</vt:lpstr>
      <vt:lpstr>Meningitida – zánět mozkových blan</vt:lpstr>
      <vt:lpstr>Meningitida – ošetřovatelská péče</vt:lpstr>
      <vt:lpstr>Encefalitida – zánět mozkové tkáně</vt:lpstr>
      <vt:lpstr>Nádory CNS v dětském věku – přehled</vt:lpstr>
      <vt:lpstr>Hydrocefalus – co to je</vt:lpstr>
      <vt:lpstr>Péče o dítě s VP shuntem</vt:lpstr>
      <vt:lpstr>Red flags – varovné příznaky pro sestru</vt:lpstr>
      <vt:lpstr>Shrnutí pro praxi sestry</vt:lpstr>
      <vt:lpstr>Prezentace aplikace PowerPoint</vt:lpstr>
      <vt:lpstr>handling</vt:lpstr>
      <vt:lpstr>Prezentace aplikace PowerPoint</vt:lpstr>
      <vt:lpstr>Dušení (obstrukce DC cizím tělesem)</vt:lpstr>
      <vt:lpstr>KPR u dětí (základy)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Ošetřovatelství v pediatrii</dc:title>
  <dc:creator>Microsoft Office User</dc:creator>
  <cp:lastModifiedBy>Microsoft Office User</cp:lastModifiedBy>
  <cp:revision>53</cp:revision>
  <dcterms:created xsi:type="dcterms:W3CDTF">2025-09-26T07:26:10Z</dcterms:created>
  <dcterms:modified xsi:type="dcterms:W3CDTF">2025-10-13T09:07:35Z</dcterms:modified>
</cp:coreProperties>
</file>