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</p:sldIdLst>
  <p:sldSz cy="5143500" cx="9144000"/>
  <p:notesSz cx="6858000" cy="9144000"/>
  <p:embeddedFontLst>
    <p:embeddedFont>
      <p:font typeface="Raleway"/>
      <p:regular r:id="rId46"/>
      <p:bold r:id="rId47"/>
      <p:italic r:id="rId48"/>
      <p:boldItalic r:id="rId4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Raleway-regular.fntdata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Raleway-italic.fntdata"/><Relationship Id="rId47" Type="http://schemas.openxmlformats.org/officeDocument/2006/relationships/font" Target="fonts/Raleway-bold.fntdata"/><Relationship Id="rId49" Type="http://schemas.openxmlformats.org/officeDocument/2006/relationships/font" Target="fonts/Raleway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8916c600ec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8916c600ec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8916c600ec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8916c600ec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8916c600ec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8916c600ec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8916c600ec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8916c600ec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8916c600ec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8916c600ec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8916c600ec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8916c600ec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8916c600ec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8916c600ec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8916c600ec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8916c600ec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8916c600ec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8916c600ec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8916c600ec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8916c600ec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8916c600ec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8916c600ec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8916c600ec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8916c600ec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8916c600ec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8916c600ec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8916c600ec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8916c600ec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8916c600ec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8916c600ec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8916c600ec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8916c600ec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8916c600ec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8916c600ec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8916c600ec_0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8916c600ec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8916c600ec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8916c600ec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8916c600ec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8916c600ec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8916c600ec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8916c600ec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8916c600ec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8916c600ec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8916c600ec_0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8916c600ec_0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8916c600ec_0_1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8916c600ec_0_1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8916c600ec_0_1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8916c600ec_0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8916c600ec_0_2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8916c600ec_0_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8916c600ec_0_2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8916c600ec_0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8916c600ec_0_2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8916c600ec_0_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8916c600ec_0_2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8916c600ec_0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8916c600ec_0_2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8916c600ec_0_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8916c600ec_0_2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8916c600ec_0_2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8adb17b51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38adb17b51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8916c600ec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8916c600ec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8adb17b51b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8adb17b51b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8916c600ec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8916c600ec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8916c600ec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8916c600ec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8916c600ec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8916c600ec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8916c600ec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8916c600ec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8916c600ec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8916c600ec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www.youtube.com/watch?v=z4QEAeWXJ9c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0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Hygienická péče u dětí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Mgr. Štěpánka Vybíralová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Přebalování dítěte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Přebalování dítěte</a:t>
            </a:r>
            <a:endParaRPr/>
          </a:p>
        </p:txBody>
      </p:sp>
      <p:sp>
        <p:nvSpPr>
          <p:cNvPr id="118" name="Google Shape;118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k</a:t>
            </a:r>
            <a:r>
              <a:rPr lang="cs"/>
              <a:t>aždého novorozence, kojence nebo batolete, musíme věnovat velkou pozornost kůži v oblasti zadečku, protože je vystavena nepříznivým vlivům, které mohou vést k opruzení nebo plenkové dermatitidě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používáme výlučně jednorázové absorpční pleny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Výměna plen</a:t>
            </a:r>
            <a:endParaRPr/>
          </a:p>
        </p:txBody>
      </p:sp>
      <p:sp>
        <p:nvSpPr>
          <p:cNvPr id="124" name="Google Shape;124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</a:t>
            </a:r>
            <a:r>
              <a:rPr lang="cs"/>
              <a:t>ovorozenec močí asi 20x za den, s věkem frekvence močení klesá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plenu u dětí měníme 7 až 8x denně, pokud má dítě polyurii nebo průjem, měníme pleny častěji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 prvním roce života dítěte začínáme s vysazováním na nočník - individuální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pleny vybíráme přiměřeně věku a velikosti dítěte, všímáme si znační plen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malé pleny dítě škrtí a neabsorbují moč., ve velkých plenách se dítě necítí dobře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Ošetření kůže zadečku</a:t>
            </a:r>
            <a:endParaRPr/>
          </a:p>
        </p:txBody>
      </p:sp>
      <p:sp>
        <p:nvSpPr>
          <p:cNvPr id="130" name="Google Shape;130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</a:t>
            </a:r>
            <a:r>
              <a:rPr lang="cs"/>
              <a:t>ři přebalování dítěte je nezbytné nejprve očistit kůži od zbytků stolice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nejlépe je použít vodu a dětské mýdlo, můžeme také použít vlhčené ubrousky, mléka, pěny, které umí odstranit i tukové složky stolice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holčiček ošetřujeme genitál zepředu dozadu, u chlapců ošetřujeme pečlivě také místa pod šourkem a kůži pod penisem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 omytí zadečku ošetříme kůži krémem nebo mastí k tomu určenou (Rybilka, Sudocrem, měsíčkový  krém)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používáme krém z kelímku, nabíráme jej špátlí a teprve potom nanášíme na kůži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6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Péče o vlásky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Péče o vlasy</a:t>
            </a:r>
            <a:endParaRPr/>
          </a:p>
        </p:txBody>
      </p:sp>
      <p:sp>
        <p:nvSpPr>
          <p:cNvPr id="141" name="Google Shape;141;p27"/>
          <p:cNvSpPr txBox="1"/>
          <p:nvPr>
            <p:ph idx="1" type="body"/>
          </p:nvPr>
        </p:nvSpPr>
        <p:spPr>
          <a:xfrm>
            <a:off x="311700" y="1152475"/>
            <a:ext cx="8520600" cy="378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b</a:t>
            </a:r>
            <a:r>
              <a:rPr lang="cs"/>
              <a:t>ěhem vývoje se setkáváme s různými typy vlasů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novorozenci mají velusové vlasy, které jsou velmi jemné, bez dřeně, příležitostně mohou obsahovat pigment a nejsou delší než 2 cm, současně se objevují vlasy intermediální, které představují mezistádium před vlasem dospělých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vlivem hormonálních změn se v pubertě vlasy mění na vlasy terminální, tedy vlasy dospělých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u malých dětí moc neužíváme šampóny, postačí i jen opláchnutí čistou vodou, mýt vlasy stačí jedenkrát za týden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u malých dětí není potřeba užívat jiné přípravky na vlasy než šampón a nedoporučuje se fénování vlasů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péče o vlasy dorostenců je již stejná jako u dospělých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Péče o oči, uši, nos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Péče o oči</a:t>
            </a:r>
            <a:endParaRPr/>
          </a:p>
        </p:txBody>
      </p:sp>
      <p:sp>
        <p:nvSpPr>
          <p:cNvPr id="152" name="Google Shape;152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</a:t>
            </a:r>
            <a:r>
              <a:rPr lang="cs"/>
              <a:t>ětské oči pravidelně neošetřovatřujeme žádnými kapkami, podáváme je jen při sekreci z očí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novorozenců se může vyskytnout zánět spojivek nebo zúžení slzných kanálků - problém řešíme s dětským oftalmologem, který často ordinuje masáže slzných kanálků, při neúspěchu se provádí proplach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 u="sng">
                <a:solidFill>
                  <a:schemeClr val="hlink"/>
                </a:solidFill>
                <a:hlinkClick r:id="rId3"/>
              </a:rPr>
              <a:t>https://www.youtube.com/watch?v=z4QEAeWXJ9c</a:t>
            </a:r>
            <a:r>
              <a:rPr lang="cs"/>
              <a:t> 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Péče o uši</a:t>
            </a:r>
            <a:endParaRPr/>
          </a:p>
        </p:txBody>
      </p:sp>
      <p:sp>
        <p:nvSpPr>
          <p:cNvPr id="158" name="Google Shape;158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</a:t>
            </a:r>
            <a:r>
              <a:rPr lang="cs"/>
              <a:t>říve se doporučovalo čištění uší denně, dnes již toto pravidlo neplatí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uši se čistí samy, protože maz spolu s odumřelými šupinkami kůže postupuje směrem z ucha ven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časté čištění uší vede k tomu, že kůže ve zvukovodu vysychá, reaguje svěděním a vytvářením více mazu než je nutné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krouživé pohyby při čištění a posunování mazu k bubínku je nefyziologické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dětí čistíme jen výjimečně a velmi šetrně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uši je vhodné chránit před vodou, mýdlem a vatovými tampóny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Péče o nos</a:t>
            </a:r>
            <a:endParaRPr/>
          </a:p>
        </p:txBody>
      </p:sp>
      <p:sp>
        <p:nvSpPr>
          <p:cNvPr id="164" name="Google Shape;164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</a:t>
            </a:r>
            <a:r>
              <a:rPr lang="cs"/>
              <a:t>istíme jen podle potřeby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čistíme na sucho štětičkou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při zvýšené sekreci u novorozenců, je někdy nutné hleny z nosu odsát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na děti předškolního věku a mladšího školního věku se musí při smrkání na děti dohlížet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Hygiena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 soubor postupů a pravidel, které vedou k podpoře a ochraně zdraví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= udržování osobní čistoty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základní biologickou potřebou, která se vyvíjí, a uspokojujeme ji od narození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novorozenec a kojenec je zcela závislý na dospělé osobě, v tomto věkovém období se začínají vytvářet návyky hygienické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2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Péče o chrup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Dětský chrup</a:t>
            </a:r>
            <a:endParaRPr/>
          </a:p>
        </p:txBody>
      </p:sp>
      <p:sp>
        <p:nvSpPr>
          <p:cNvPr id="175" name="Google Shape;175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</a:t>
            </a:r>
            <a:r>
              <a:rPr lang="cs"/>
              <a:t>kolo pátého měsíce nitroděložního života, se vyvíjí 20 mléčných zubů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prořezávání prvních zubů, začíná mezi 6. – 7. měsícem života, existují však značné individuální rozdíly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jednoroční dítě má přibližně 6 zubů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okolo 3 roku věku má dítě kompletní mléčný chrup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kolem 6 roku věku začínají mléčné zuby postupně vypadávat a nahrazují je zuby trvalé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Péče o prořezávající se zuby</a:t>
            </a:r>
            <a:endParaRPr/>
          </a:p>
        </p:txBody>
      </p:sp>
      <p:sp>
        <p:nvSpPr>
          <p:cNvPr id="181" name="Google Shape;181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</a:t>
            </a:r>
            <a:r>
              <a:rPr lang="cs"/>
              <a:t>ořezávání bývá velmi bolestivé, a proto jsou děti velmi neklidné a plačtivé, někdy se může objevit také zvýšená teplota, nebo </a:t>
            </a:r>
            <a:r>
              <a:rPr lang="cs"/>
              <a:t>řídká</a:t>
            </a:r>
            <a:r>
              <a:rPr lang="cs"/>
              <a:t> stolice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můžeme podat studené kousátko k masáži dásní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existují i lokální anestetika pro bezbolestné prořezávání zubů - při užívání těchto látek musíme myslet na to, že může dojít ke znecitlivění zadního farynxu a následné aspiraci, pokud podáváme, tak pod trvalým dohledem dospělých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Prevence zubního kazu</a:t>
            </a:r>
            <a:endParaRPr/>
          </a:p>
        </p:txBody>
      </p:sp>
      <p:sp>
        <p:nvSpPr>
          <p:cNvPr id="187" name="Google Shape;187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</a:t>
            </a:r>
            <a:r>
              <a:rPr lang="cs"/>
              <a:t>ejdůležitější je správná výživa, hygiena dutiny ústní, pravidelné preventivní prohlídky u stomatologa a podpora zubní skloviny, dodávkou fluoru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děti, které jsou kojené, mají nižší kazivost zubů, než děti krmené umělou formulí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nejškodlivější pro chrup jsou cukry - při požití cukru se dostaví demineralizační účinek kyselin na zubní sklovinu, čím déle se cukr v dutině ústní rozkládá, tím více kazů vzniká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Hygiena dutiny ústní</a:t>
            </a:r>
            <a:endParaRPr/>
          </a:p>
        </p:txBody>
      </p:sp>
      <p:sp>
        <p:nvSpPr>
          <p:cNvPr id="193" name="Google Shape;193;p36"/>
          <p:cNvSpPr txBox="1"/>
          <p:nvPr>
            <p:ph idx="1" type="body"/>
          </p:nvPr>
        </p:nvSpPr>
        <p:spPr>
          <a:xfrm>
            <a:off x="311700" y="1152475"/>
            <a:ext cx="8520600" cy="376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 </a:t>
            </a:r>
            <a:r>
              <a:rPr lang="cs"/>
              <a:t>čistěním zoubků bychom měli začít hned, jak dítěti vyroste první zoubek - používáme navlhčený kousek gázy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okolo jednoho roku přecházíme na klasický kartáček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zuby čistíme minimálně dvakrát denně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se samotným nácvikem čistění zubů začínáme okolo druhého roku věku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nejprve učíme vyplachování a potom pomalé </a:t>
            </a:r>
            <a:r>
              <a:rPr lang="cs"/>
              <a:t>čištění</a:t>
            </a:r>
            <a:r>
              <a:rPr lang="cs"/>
              <a:t> - pozor na polykání pasty!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dětem do mladších školních let je třeba zuby </a:t>
            </a:r>
            <a:r>
              <a:rPr lang="cs"/>
              <a:t>dočišťovat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zubní pasty používáme dětské s nižším obsahem fluoru, až u dětí školního věku volíme pasty s vyšším obsahem fluoru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od školního věku se doporučuje používání kartáčků na mezizubní prostor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Hygiena dutiny ústní</a:t>
            </a:r>
            <a:endParaRPr/>
          </a:p>
        </p:txBody>
      </p:sp>
      <p:sp>
        <p:nvSpPr>
          <p:cNvPr id="199" name="Google Shape;199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</a:t>
            </a:r>
            <a:r>
              <a:rPr lang="cs"/>
              <a:t>ygienu dutiny ústní bychom měli zajistit i v nemocnici, pokud je dítě hospitalizováno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sestra musí na děti při čištění dohlížet, pokud je přítomna matka, péči zajišťuje ona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úkolem sestry je edukace rodičů o správné hygieně dutiny ústní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jedním, zcela nevhodným z hygienického hlediska zlozvykem matek, je olizování lžiček a dudlíků (zanášení do dutiny ústní streptococcus mutans, které hrají významnou roli ve tvorbě zubního kazu)  - upozornit na nevhodnosti tohoto zlozvyku a vysvětlit jim, proč je to pro chrup dítěte škodlivé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Pravidelné preventivní prohlídky u stomatologa</a:t>
            </a:r>
            <a:endParaRPr/>
          </a:p>
        </p:txBody>
      </p:sp>
      <p:sp>
        <p:nvSpPr>
          <p:cNvPr id="205" name="Google Shape;205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ro</a:t>
            </a:r>
            <a:r>
              <a:rPr lang="cs"/>
              <a:t>diče by měli s dítětem navštívit stomatologa po prořezání prvního zoubku a dále dvakrát ročně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stomatolog, poskytne matce informace, jak o chrup dítěte pečovat, dítě se bude postupně seznamovat s chodem stomatologické ambulance a nebude se bát následných preventivních kontrol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sestra by měla edukovat o nutnosti pravidelných kontrol již v porodnici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9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Péče o nehty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Péče o nehty</a:t>
            </a:r>
            <a:endParaRPr/>
          </a:p>
        </p:txBody>
      </p:sp>
      <p:sp>
        <p:nvSpPr>
          <p:cNvPr id="216" name="Google Shape;216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</a:t>
            </a:r>
            <a:r>
              <a:rPr lang="cs"/>
              <a:t>ehty stříháme nakrátko, na rukou do obloučku, na nohou zastřihujeme rovně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větších dětí můžeme </a:t>
            </a:r>
            <a:r>
              <a:rPr lang="cs"/>
              <a:t>srovnat</a:t>
            </a:r>
            <a:r>
              <a:rPr lang="cs"/>
              <a:t> pilníčkem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novorozenců nehty stříháme co nejpozději a velmi opatrně, může vzniknout zánět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stříhání nehtů je vhodné ve spánku nůžkami, které nemají ostré špičky, pokud dítě poraníme, musíme řádně vydezinfikovat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se novorozenec škrábe, můžeme ruce schovat do rukávů, nebo rukaviček a stříhání můžeme o pár dní odložit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starší děti při stříhání posadíme na klín a ošetřovanou končetinu pevně přidržíme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děti okolo desátého roku věku jsou většinou schopné ostříhat si nehty samy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1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Péče o genitál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Hygiena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</a:t>
            </a:r>
            <a:r>
              <a:rPr lang="cs"/>
              <a:t>důležitějším vývojovým obdobím pro vytváření hygienických návyků je období batolecí a předškolní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dítě by mělo začít provádět hygienu v rámci svých možností za dohledu a spolupráce rodičů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školáci a dospívající děti již mají určité vyšší požadavky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nároky na vyšší hygienu se výrazně mění díky fyziologickým změnám v pubertě, které je často doprovázeno tvorbou akné, zvýšeným pocením, první menstruací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Péče o genitál dívek</a:t>
            </a:r>
            <a:endParaRPr/>
          </a:p>
        </p:txBody>
      </p:sp>
      <p:sp>
        <p:nvSpPr>
          <p:cNvPr id="227" name="Google Shape;227;p4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</a:t>
            </a:r>
            <a:r>
              <a:rPr lang="cs"/>
              <a:t>dmalička je třeba vést dívky k dostatečné a správné intimní hygieně, musí vědět, že zevní pohlavní orgány je třeba udržovat v čistotě, často umývat, vždy zepředu směrem ke konečníku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než sedací koupele je vždy lepší sprchování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 vhodné užívání prostředků pro intimní hygienu, které mají pH 5,5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dívky by také měly vědět, že nejvhodnější je používání bavlněného prádla (dobře saje, dá se prát na vysokou teplotu a může se žehlit)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mladších dívek je důležité kontrolovat výměnu spodního prádla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Menstruace </a:t>
            </a:r>
            <a:endParaRPr/>
          </a:p>
        </p:txBody>
      </p:sp>
      <p:sp>
        <p:nvSpPr>
          <p:cNvPr id="233" name="Google Shape;233;p4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menstruující</a:t>
            </a:r>
            <a:r>
              <a:rPr lang="cs"/>
              <a:t> dívku je </a:t>
            </a:r>
            <a:r>
              <a:rPr lang="cs"/>
              <a:t>důležité poučit o správné hygieně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poučit dívku by měla matka - v mnoha rodinách je toto téma stále tabuizováno, často se podrobnějších informací a poučení dostává od zdravotníků či vychovatelů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edukace o vhodných menstruačních pomůckách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Péče o genitál chlapců</a:t>
            </a:r>
            <a:endParaRPr/>
          </a:p>
        </p:txBody>
      </p:sp>
      <p:sp>
        <p:nvSpPr>
          <p:cNvPr id="239" name="Google Shape;239;p44"/>
          <p:cNvSpPr txBox="1"/>
          <p:nvPr>
            <p:ph idx="1" type="body"/>
          </p:nvPr>
        </p:nvSpPr>
        <p:spPr>
          <a:xfrm>
            <a:off x="311700" y="1152475"/>
            <a:ext cx="8520600" cy="378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</a:t>
            </a:r>
            <a:r>
              <a:rPr lang="cs"/>
              <a:t>ečovat o genitál chlapců je nutné denně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chlapci musejí být vedeni ke správné péči o genitál odmalička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různé názory na to, kdy začít přetahovat předkožku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uvádí se, že 90 % chlapců má fyziologickou fimózu - </a:t>
            </a:r>
            <a:r>
              <a:rPr lang="cs"/>
              <a:t>pokusy</a:t>
            </a:r>
            <a:r>
              <a:rPr lang="cs"/>
              <a:t> o přetáhnutí předkožky často vedou k poranění a zjizvení ranky a vzniku fimózy, kterou musíme řešit operativně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 tohoto důvodu, se často doporučuje stahování předkožky až kolem prvního roku věku a to velmi nenásilně, pozvolně a nejlépe při koupání ve vaně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má dítě problémy s močením, opakované záněty močových cest, nebo předkožky, nebo se předkožka neuvolní, je nutné navštívit dětského urologa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5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Oblékání dítěte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Oblékání</a:t>
            </a:r>
            <a:endParaRPr/>
          </a:p>
        </p:txBody>
      </p:sp>
      <p:sp>
        <p:nvSpPr>
          <p:cNvPr id="250" name="Google Shape;250;p4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</a:t>
            </a:r>
            <a:r>
              <a:rPr lang="cs"/>
              <a:t>vorozence oblékáme do bavlněného oblečení, výborně saje a dobře se udržuje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matkám doporučujeme praní prádla při teplotě 80-90 °C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doporučujeme praní prádla v dětských pracích prášcích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velmi důležité je dostatečné vymáchání prádla od pracího prášku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doporučte</a:t>
            </a:r>
            <a:r>
              <a:rPr lang="cs"/>
              <a:t> nepoužívat aviváž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látkové pleny je dobré v prvních týdnech žehlit z obou stran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důležité je </a:t>
            </a:r>
            <a:r>
              <a:rPr lang="cs"/>
              <a:t>dítě</a:t>
            </a:r>
            <a:r>
              <a:rPr lang="cs"/>
              <a:t> oblékat přiměřeně okolnímu </a:t>
            </a:r>
            <a:r>
              <a:rPr lang="cs"/>
              <a:t>prostředí</a:t>
            </a:r>
            <a:r>
              <a:rPr lang="cs"/>
              <a:t> - o jednu vrstvu oblečení více než dospělý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důležité je pokud, jdete s novorozencem ven, aby měl čepičku v každém ročním období (chrání před mrazem, větrem, slunečním svitem)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Oblékání</a:t>
            </a:r>
            <a:endParaRPr/>
          </a:p>
        </p:txBody>
      </p:sp>
      <p:sp>
        <p:nvSpPr>
          <p:cNvPr id="256" name="Google Shape;256;p4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</a:t>
            </a:r>
            <a:r>
              <a:rPr lang="cs"/>
              <a:t>olem druhého roku věku dítě začíná projevovat zájem o oblékání a svlékán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dobře se rozvíjí samostatnost a podporujeme jeho sebevědomí a sebedůvěru, volíme pro děti oblečení, které se snadno obléká a zapíná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mladším školním věku již děti zvládají oblékání a svlékání včetně obouváni a zavazování tkaniček od bot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je dítě v nemocnici je dobré když může chodit ve svém oblečení a do pyžama se obléká jen na spaní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obuv doporučujeme rodičům zdravotní, je důležité, aby mělo dítě dost prostoru na volný růst nohy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Ochrana proti venkovním vlivům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Vycházky</a:t>
            </a:r>
            <a:endParaRPr/>
          </a:p>
        </p:txBody>
      </p:sp>
      <p:sp>
        <p:nvSpPr>
          <p:cNvPr id="267" name="Google Shape;267;p4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na</a:t>
            </a:r>
            <a:r>
              <a:rPr lang="cs"/>
              <a:t> vycházky můžeme s dítětem chodit hned krátce po příchodu z porodnice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vycházky se nedoporučují pouze u dětí, které mají akutní onemocnění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novorozence bychom neměli vystavovat teplotám pod -5°C a nad 35°C a silnému větru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 půl roce již venkovní vlivy nemají takový vliv, hlavní je dítě vhodně obléci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se zdravým dítětem se doporučují vycházky každý den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zimním období je nutné chránit také obličej dítěte proti mrazu, proto aplikujte krémy a masti určené k tomuto účelu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nevolíme hydratační krémy, ani krémy z vysokým obsahem vody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Vycházky v létě</a:t>
            </a:r>
            <a:endParaRPr/>
          </a:p>
        </p:txBody>
      </p:sp>
      <p:sp>
        <p:nvSpPr>
          <p:cNvPr id="273" name="Google Shape;273;p5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nutné myslet na ochranu před slunečním zářením a přehřátím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matky informujte o tom, aby děti nevystavovaly slunečnímu záření a nechodily na vycházky během poledne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sluneční paprsky se odrážejí od okolních předmětů a mohou dítě oslňovat i ve stínu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do 6 měsíců chráníme kůže oblečením a od 6 měsíců aplikujeme ochranné krémy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1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Otázky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Péče o kůži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52"/>
          <p:cNvSpPr txBox="1"/>
          <p:nvPr>
            <p:ph idx="1" type="body"/>
          </p:nvPr>
        </p:nvSpPr>
        <p:spPr>
          <a:xfrm>
            <a:off x="311700" y="532700"/>
            <a:ext cx="7912200" cy="430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Jak provedete celkovou koupel u dvanáctileté dívky, která je upoutána na lůžko?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Jaké zásady budeme dodržovat při přebalování dítěte?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Co poradíte matce v péči o uši?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Jak poučíte matku o hygieně penisu u jejího ročního dítěte?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Jak budete edukovat matku ohledně hygieny dutiny ústní a ošetřování chrupu u dětí?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Co poradíte matce, která bude chtít jít ven se svým týdenním dítětem narozeným v zimě, co mu má obléci a kdy mohou jít ven?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Základní odlišnosti mezi kůži dítěte a dospělého</a:t>
            </a:r>
            <a:endParaRPr/>
          </a:p>
        </p:txBody>
      </p:sp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</a:t>
            </a:r>
            <a:r>
              <a:rPr lang="cs"/>
              <a:t>ětská kůže je méně odolná vůči nepříznivým fyzikálním, chemickým, mechanickým a biologickým vlivům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 tenčí než u dospělých a na povrchu není vyvinutý kyselý ochranný plášť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škára dítěte ztrácí i váže velké množství vody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obsah lipidů je u dětí vyšší než u dospělých, proto dochází ke snadnějšímu vstřebávání chemických látek a lokálně aplikovaných léčiv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Koupání dítěte</a:t>
            </a:r>
            <a:endParaRPr/>
          </a:p>
        </p:txBody>
      </p:sp>
      <p:sp>
        <p:nvSpPr>
          <p:cNvPr id="88" name="Google Shape;88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</a:t>
            </a:r>
            <a:r>
              <a:rPr lang="cs"/>
              <a:t>e starších zdrojích se uvádí dítě koupat denně, v současné době nový pohled na věc (časté koupání a mytí dětí s používáním kosmetických přípravků, pěn do koupele a nevhodných pracích prostředků vede k narušení přirozeného ochranného filmu kůže)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stačí umývat obličej a místa vlhké zapářky a hýždě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 umývání je nejvhodnější použití dětského mýdla s glycerinem a celé tělo mýdlo aplikujeme jen jedenkrát týdně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Koupání a sprchování</a:t>
            </a:r>
            <a:endParaRPr/>
          </a:p>
        </p:txBody>
      </p:sp>
      <p:sp>
        <p:nvSpPr>
          <p:cNvPr id="94" name="Google Shape;94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</a:t>
            </a:r>
            <a:r>
              <a:rPr lang="cs"/>
              <a:t>prchujeme obvykle novorozence po úplném zhojení pupku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sprchování preferujeme také u větších dětí před koupelí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dětem předškolního a školního věku při sprchování pomáháme, starší děti se již sprchují samy, dle své potřeby a zvyklostí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ve sprše můžeme použít protiskluzové podložky, abychom předešli úrazu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koupel v nemocničním prostředí provádíme převážně u novorozenců po zhojení pupku, u kojenců a batolat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koupeme buď ve vaničce, nebo ve speciálním koupacím kbelíku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teplota vody by neměla být vyšší než 38°C, voda musí být příjemná</a:t>
            </a:r>
            <a:endParaRPr/>
          </a:p>
        </p:txBody>
      </p:sp>
      <p:pic>
        <p:nvPicPr>
          <p:cNvPr id="95" name="Google Shape;9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10575" y="0"/>
            <a:ext cx="1920650" cy="197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Koupání</a:t>
            </a:r>
            <a:endParaRPr/>
          </a:p>
        </p:txBody>
      </p:sp>
      <p:sp>
        <p:nvSpPr>
          <p:cNvPr id="101" name="Google Shape;101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</a:t>
            </a:r>
            <a:r>
              <a:rPr lang="cs"/>
              <a:t>řed koupelí je třeba všechno připravit, abychom během koupele nemuseli nikam odbíhat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při přenášení dítě pevně držíme, aby nám nevyklouzlo z ruky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 koupeli jej pečlivě osušíme, dle potřeby ošetříme kůži a dítě oblečeme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 koupeli je nutné provést dezinfekci vaničky a přebalovacího stolu, abychom předešli šíření nozokomiální nákazy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zdravou kůži nemusíme ničím ošetřovat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suchou kůži promašťujeme olejem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Koupání </a:t>
            </a:r>
            <a:endParaRPr/>
          </a:p>
        </p:txBody>
      </p:sp>
      <p:sp>
        <p:nvSpPr>
          <p:cNvPr id="107" name="Google Shape;10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větších dětí, které jsou upoutány na lůžku, provádíme částečnou nebo celkovou koupel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 koupeli dítě řádně osušíme, věnujeme pozornost místům vlhké zapářky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větších dětí je důležité zajistit dostatek soukromí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