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Raleway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-bold.fntdata"/><Relationship Id="rId52" Type="http://schemas.openxmlformats.org/officeDocument/2006/relationships/font" Target="fonts/Raleway-regular.fntdata"/><Relationship Id="rId11" Type="http://schemas.openxmlformats.org/officeDocument/2006/relationships/slide" Target="slides/slide6.xml"/><Relationship Id="rId55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1c0966c8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1c0966c8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1c0966c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1c0966c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1c0966c8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1c0966c8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1c0966c8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1c0966c8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1c0966c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1c0966c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1c0966c8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1c0966c8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1c0966c8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1c0966c8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1c0966c8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1c0966c8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1c0966c8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1c0966c8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1c0966c8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1c0966c8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1bd5f0ee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1bd5f0ee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1c0966c8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1c0966c8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1c0966c8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1c0966c8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1c0966c8a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1c0966c8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1c0966c8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1c0966c8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1c0966c8a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1c0966c8a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1c0966c8a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1c0966c8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1c0966c8a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1c0966c8a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1c0966c8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1c0966c8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1c0966c8a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1c0966c8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1c0966c8a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1c0966c8a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1bd5f0ee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1bd5f0ee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1c0966c8a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81c0966c8a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1c0966c8a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1c0966c8a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1c0966c8a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81c0966c8a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1c0966c8a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1c0966c8a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1c0966c8a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1c0966c8a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1c0966c8a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81c0966c8a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1c0966c8a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1c0966c8a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1c0966c8a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1c0966c8a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1c0966c8a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1c0966c8a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1c0966c8a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81c0966c8a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1bd5f0ee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1bd5f0ee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81bd5f0ee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81bd5f0ee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1bd5f0ee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1bd5f0ee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1bd5f0ee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1bd5f0ee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1bd5f0ee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1bd5f0ee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1bd5f0ee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81bd5f0e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8ad7c7798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8ad7c7798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8ad7c779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8ad7c779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1bd5f0ee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1bd5f0ee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1c0966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1c0966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1c0966c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1c0966c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1c0966c8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1c0966c8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1c0966c8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1c0966c8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zakonyprolidi.cz/cs/1997-59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/>
              <a:t>Organizace pediatrické péče v ČR</a:t>
            </a:r>
            <a:endParaRPr sz="38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Terciární</a:t>
            </a:r>
            <a:r>
              <a:rPr lang="cs"/>
              <a:t> prevence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předcházení recidivě onemocnění nebo vzniku následných komplikací či druhotných patologií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Pravidelné preventivní prohlídky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Frekvence pravidelných preventivních prohlídek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první prohlídka novorozence do 2 dnů od propuštění z porodnice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většinou ve vlastním sociálním prostředí dítěte (doma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další prohlídky již v ordinaci praktického lékaře pro děti a dorost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14 dní, ž týdnů, 3 měsíce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1x mezi 4. a 5. měsícem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každé dva měsíce mezi 6. a 12. měsícem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18. </a:t>
            </a:r>
            <a:r>
              <a:rPr lang="cs"/>
              <a:t>měsíci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 3 let každé dva roky /lichý věk) až do 19 let - přechod k VPL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Prohlídka novorozence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zhodnocení lékařské zprávy o novorozenci vč. zdravotního očkovacího průkazu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vlastní vyšetření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ověření screeningu sluchu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vitamín K, D a další rozvaha (v jaké formě, dostatečná dávka vit. K)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kontrola dotazníku TBC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poučení o péči o novorozence, strava (podpora kojení)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 preventivních prohlídek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založení zdravotní dokumentace (po příchodu z porodnice nebo při přijetí do péče od jiného pediatra)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rodinná anamnéza - genetická zátěž, osobní anamnéza (průběh těhotenství, průběh porodu, ve vyšším věku - vývoj dítěte, chronické onemocnění, očkování)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fyzikální vyšetření (od hlavy až k patě)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pomocná vyšetření (orientačně zrak, sluch, diagnostika moči, FF)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specifická vyšetření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diagnostické rozvaha (po každé prohlídce, určení postupu)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závěr s rozhovorem a poučením rodiče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Fyzikální vyšetření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zjištění hmotnosti a výšky (délky)  dítěte - sledování v růstových grafech (neprospívání, obezita)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interní vyšetření (hlava krk, břicho, končetiny, plosky nohou, držení těla...), včetně  vyš. genitálu (srůstání malých stydkých pysků a sestup varlat u malých dětí, u starších dětí - předčasné nebo opožděné pubertální zrání)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vývoj chrupu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psychomotorický vývoj (vývoj řeči, všeobecné dovednosti, školní zralost,...)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zjištění zdravotního rizika (např. i zanedbávání, týrání,...)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 - laboratorní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z patičky, tzv. suchá kapka krve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odesílá se do národní referenční laboratoře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prokázání např. vrozené poruchy funkce ŠŽ, cystická fibróza, spinální muskulární atrofie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</a:t>
            </a:r>
            <a:endParaRPr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kyčle - 1x v porodnici (2. až 5. den, klinicky a UTZ)  a poté min. další dvě vyšetření v kojeneckém věku (6. až 9. týden - UTZ a 12. až 16. týden - UTZ)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sluch - v porodnici 2. až 3. den po narození  (pokud se nepovede nebo je podezření na vadu sluchu, opakuje se v kojeneckém věku 3. až 6. týden)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zrak - vrozený šedý zákal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ledviny - UTZ vyšetření k vyloučení vad ledvin, ne ve všech porodnicích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</a:t>
            </a:r>
            <a:endParaRPr/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domácích porodů nebo u ambulantních porodů nutné myslet na to, že se musí novorozenecký screening doplnit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Ambulantní péče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4266225"/>
            <a:ext cx="4512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1147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primární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specializovaná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zvláštní pediatrická péče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PAS</a:t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18 měsících (dáno vyhláškou)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pozorování dítěte (jak se dítě chová, sociální dovednosti, jaké je jeho hra)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anamnestické údaje rodičů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bodové hodnocení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negativním podezření další kontrola za 6 měsíců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pozitivním podezření následuje vyšetření ke stanovení diagnózy (logopedie, foniatrie, nácvik sociálního chování)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zachycení podezření, nikoliv diagnózy (může se jednat o jiné odchylky, opožděné zrání)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úrazu 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upozorňujeme rodiče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Raný</a:t>
            </a:r>
            <a:r>
              <a:rPr lang="cs"/>
              <a:t> věk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nepozorovaný</a:t>
            </a:r>
            <a:r>
              <a:rPr lang="cs"/>
              <a:t> pohyb (např. pád z přebalovacího pultu)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Větší děti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elektrické </a:t>
            </a:r>
            <a:r>
              <a:rPr lang="cs"/>
              <a:t>zásuvky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vdechnutí malých předmětů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ostré předměty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 sluchu</a:t>
            </a:r>
            <a:endParaRPr/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všechny</a:t>
            </a:r>
            <a:r>
              <a:rPr lang="cs"/>
              <a:t> děti ve věku 5 let (dle vyhlášky)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pracoviště</a:t>
            </a:r>
            <a:r>
              <a:rPr lang="cs"/>
              <a:t> ORL nebo foniatrie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tónová prahová audiometrie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audiologické komoře či tiché místnosti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určení sluchového prahu pro vzdušné a kostní vedení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u PLDD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v rámci školní zralosti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zralost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zralost</a:t>
            </a:r>
            <a:endParaRPr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vyšetřuje se během preventivní prohlídky v pěti letech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individuální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dle věku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tělesný</a:t>
            </a:r>
            <a:r>
              <a:rPr lang="cs"/>
              <a:t> vývoj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rozdíly v </a:t>
            </a:r>
            <a:r>
              <a:rPr lang="cs"/>
              <a:t>pohlaví (chlapci většinou méně zralý)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vliv výchovného prostředí (jak se rodiče dítěti věnují, jak se učí dovednosti)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pracovní vyspělost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citová a sociální zralost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řeč (</a:t>
            </a:r>
            <a:r>
              <a:rPr lang="cs"/>
              <a:t>nejčastější</a:t>
            </a:r>
            <a:r>
              <a:rPr lang="cs"/>
              <a:t> problém),  soustředění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11700" y="445025"/>
            <a:ext cx="3909600" cy="3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 flipH="1">
            <a:off x="6549950" y="445025"/>
            <a:ext cx="2415300" cy="3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základní </a:t>
            </a:r>
            <a:r>
              <a:rPr lang="cs"/>
              <a:t>pojmy (nahoru, dolu, větší, menší)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barvy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tvary</a:t>
            </a:r>
            <a:r>
              <a:rPr lang="cs"/>
              <a:t> </a:t>
            </a:r>
            <a:endParaRPr/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 b="-3420" l="0" r="0" t="3420"/>
          <a:stretch/>
        </p:blipFill>
        <p:spPr>
          <a:xfrm>
            <a:off x="311700" y="445025"/>
            <a:ext cx="5955601" cy="39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</a:t>
            </a:r>
            <a:r>
              <a:rPr lang="cs"/>
              <a:t>zralost</a:t>
            </a:r>
            <a:endParaRPr/>
          </a:p>
        </p:txBody>
      </p:sp>
      <p:sp>
        <p:nvSpPr>
          <p:cNvPr id="207" name="Google Shape;20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kontrolujeme držení tužky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namalování postavy (nehodnotíme umělecký dojem, ale součásti postavy)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doporučení jak s dítětem pracovat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větších odchylek odkazujeme na pedagogicko- psychologickou poradnu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aterosklerózy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aterosklerózy</a:t>
            </a:r>
            <a:endParaRPr/>
          </a:p>
        </p:txBody>
      </p:sp>
      <p:sp>
        <p:nvSpPr>
          <p:cNvPr id="218" name="Google Shape;21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preventivní prohlídka v 5 a 13 letech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familiární </a:t>
            </a:r>
            <a:r>
              <a:rPr lang="cs"/>
              <a:t>hypercholesterolémie (pouze malá část dětí)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rodinná anamnéza (porucha lipidového metabolismu, časné projevy ICHS)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lipidogram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racionální výživa a pohyb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poradny preventivních kardiologie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rizikového chování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Primární péče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</a:t>
            </a:r>
            <a:r>
              <a:rPr lang="cs"/>
              <a:t>dravotně sociální péče, poskytovaná profesionály na úrovni prvního kontaktu dítěte se zdravotnickým systémem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je souborem činností související s podporou zdraví, diagnostikou, prevencí, rehabilitací, léčením a ošetřováním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praktický lékař pečuje o děti od 0 do 19 let a poskytuje jim komplexní pediatrickou péči v nemoci i ve zdraví, tedy péči preventivní a kurativní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rizikového chování</a:t>
            </a:r>
            <a:endParaRPr/>
          </a:p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věku 13 a 15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zhodnocení užívání návykových látek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zvýšení povědomí o ne</a:t>
            </a:r>
            <a:r>
              <a:rPr lang="cs"/>
              <a:t>prospěšnosti</a:t>
            </a:r>
            <a:r>
              <a:rPr lang="cs"/>
              <a:t> užívání </a:t>
            </a:r>
            <a:r>
              <a:rPr lang="cs"/>
              <a:t>návykových</a:t>
            </a:r>
            <a:r>
              <a:rPr lang="cs"/>
              <a:t> látek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CAN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CAN</a:t>
            </a:r>
            <a:endParaRPr/>
          </a:p>
        </p:txBody>
      </p:sp>
      <p:sp>
        <p:nvSpPr>
          <p:cNvPr id="240" name="Google Shape;24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syndrom</a:t>
            </a:r>
            <a:r>
              <a:rPr lang="cs"/>
              <a:t> týraného, zneužívaného a zanedbávaného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</a:t>
            </a:r>
            <a:r>
              <a:rPr lang="cs"/>
              <a:t>možných</a:t>
            </a:r>
            <a:r>
              <a:rPr lang="cs"/>
              <a:t> rizik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pediatr pojme </a:t>
            </a:r>
            <a:r>
              <a:rPr lang="cs"/>
              <a:t>podezření</a:t>
            </a:r>
            <a:r>
              <a:rPr lang="cs"/>
              <a:t> na základě popisu pacienta a na základě svých odborných kompetencí vzniká mu oznamovací </a:t>
            </a:r>
            <a:r>
              <a:rPr lang="cs"/>
              <a:t>povinnost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specifická vyšetření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 puberty</a:t>
            </a:r>
            <a:endParaRPr/>
          </a:p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sekundární pohlavní znaky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dívky 11 až 13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chlapci 13 až 15 let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preventivní samovyšetření (prsy u dívek, varlata u chlapců) od 15 let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Zraková ostrost a barvocit</a:t>
            </a:r>
            <a:endParaRPr/>
          </a:p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13 letech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pomocí barvocitních tabulek</a:t>
            </a:r>
            <a:endParaRPr/>
          </a:p>
        </p:txBody>
      </p:sp>
      <p:pic>
        <p:nvPicPr>
          <p:cNvPr id="258" name="Google Shape;2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63" y="2144475"/>
            <a:ext cx="7551873" cy="27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Poučení o sexuálním životě</a:t>
            </a:r>
            <a:endParaRPr/>
          </a:p>
        </p:txBody>
      </p:sp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13 letech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pubertální zrání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průběh menstruačního cyklu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Zhodnocení rizik do dalšího života</a:t>
            </a:r>
            <a:endParaRPr/>
          </a:p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začínáme ve 13 letech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volba povolání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zdravotní </a:t>
            </a:r>
            <a:r>
              <a:rPr lang="cs"/>
              <a:t>handicap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Výstupní prohlídka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Výstupní prohlídka</a:t>
            </a:r>
            <a:endParaRPr/>
          </a:p>
        </p:txBody>
      </p:sp>
      <p:sp>
        <p:nvSpPr>
          <p:cNvPr id="281" name="Google Shape;281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komplexní vyšetření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závěrečné zhodnocení zdravotního stavu před ukončením péče (za celou dobu péče u PLDD, vydání </a:t>
            </a:r>
            <a:r>
              <a:rPr lang="cs"/>
              <a:t>souhrnné</a:t>
            </a:r>
            <a:r>
              <a:rPr lang="cs"/>
              <a:t> zprávy)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poučení o nutnosti vyhledat si VPL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specializovaná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 </a:t>
            </a:r>
            <a:r>
              <a:rPr lang="cs"/>
              <a:t>prováděna v samostatných specializačních zařízeních pediatrem s patřičnou kvalifikací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např. endokrinologie, alergologie, …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type="title"/>
          </p:nvPr>
        </p:nvSpPr>
        <p:spPr>
          <a:xfrm>
            <a:off x="265500" y="1121800"/>
            <a:ext cx="4045200" cy="22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Ústavní (nemocniční)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</a:t>
            </a:r>
            <a:endParaRPr/>
          </a:p>
        </p:txBody>
      </p:sp>
      <p:sp>
        <p:nvSpPr>
          <p:cNvPr id="287" name="Google Shape;287;p52"/>
          <p:cNvSpPr txBox="1"/>
          <p:nvPr>
            <p:ph idx="1" type="subTitle"/>
          </p:nvPr>
        </p:nvSpPr>
        <p:spPr>
          <a:xfrm>
            <a:off x="265500" y="2769000"/>
            <a:ext cx="11421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síť dětských oddělení, které jsou součástí různých typů nemocnic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oddělení nemocnic</a:t>
            </a:r>
            <a:endParaRPr/>
          </a:p>
        </p:txBody>
      </p:sp>
      <p:sp>
        <p:nvSpPr>
          <p:cNvPr id="294" name="Google Shape;294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jsou nejčastěji tvořena, třemi základními stanicemi – oddělení pro kojence a batolata, oddělení větších dětí a novorozeneckým oddělením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těchto odděleních jsou zřízeny odborné poradny – kardiologie, neurologie, revmatologie, gastroenterologie, endokrinologie a další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odůvodněných důvodů jsou děti předávány k hospitalizaci do krajských nebo fakultních nemocnic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oddělení krajských nemocnic</a:t>
            </a:r>
            <a:endParaRPr/>
          </a:p>
        </p:txBody>
      </p:sp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poskytují kromě péče i další konziliární a specializované služby, jsou zde také jednotky intenzivní a resuscitační péče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léčebny</a:t>
            </a:r>
            <a:endParaRPr/>
          </a:p>
        </p:txBody>
      </p:sp>
      <p:sp>
        <p:nvSpPr>
          <p:cNvPr id="306" name="Google Shape;306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zajišťují dlouhodobou léčbu, doléčování a rehabilitační péči dětem s vleklým onemocněním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délku pobytu v dětské odborné léčebně stanoví vedoucí lékař léčebny na základě zdravotního stavu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dětské léčebny přijímají děti do 18 let věku na návrh praktického nebo ošetřujícího lékaře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návrh vyplňuje a předává pojišťovně přímo tento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seznam diagnóz a na ně zaměřených lečeben je uveden v </a:t>
            </a:r>
            <a:r>
              <a:rPr lang="cs"/>
              <a:t>příloze</a:t>
            </a:r>
            <a:r>
              <a:rPr lang="cs"/>
              <a:t> vyhlášky </a:t>
            </a:r>
            <a:r>
              <a:rPr lang="cs" u="sng">
                <a:solidFill>
                  <a:schemeClr val="hlink"/>
                </a:solidFill>
                <a:hlinkClick r:id="rId3"/>
              </a:rPr>
              <a:t>MZ ČR č. 59/1997 Sb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ozdravovny</a:t>
            </a:r>
            <a:endParaRPr/>
          </a:p>
        </p:txBody>
      </p:sp>
      <p:sp>
        <p:nvSpPr>
          <p:cNvPr id="312" name="Google Shape;312;p56"/>
          <p:cNvSpPr txBox="1"/>
          <p:nvPr>
            <p:ph idx="1" type="body"/>
          </p:nvPr>
        </p:nvSpPr>
        <p:spPr>
          <a:xfrm>
            <a:off x="311700" y="115247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poskytují odbornou péči ve vhodných klimatických podmínkách, které mohou příznivě ovlivnit zdravotní stav dítěte, které jsou oslabené, opakovaně nemocné, v rekonvalescenci po onemocnění nebo operaci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zaměřené spíše na prevenci a zlepšení celkového zdraví než na léčbu konkrétní nemoci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méně zdravotnického personálu než léčebna, pobyt bývá více rekreační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pobyt navrhuje jeho ošetřující lékař, který také navrhuje konkrétní zařízení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zahrnuje zdravotní, pedagogicko-psychologickou i sociální péči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kromě široké škály terapeutických přístupů se cíleně zaměřuje na to, aby si dítě osvojilo správný způsob života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délka pobytu většinou nepřekračuje 21 dnů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311700" y="255925"/>
            <a:ext cx="8061900" cy="45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 probíhají preventivní prohlídky?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Co vše zahrnuje novorozenecký screening?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 probíhá vyšetření za účelem včasného záchytu PAS?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Jaký je rozdíl mezi dětskou léčebnou a dětskou ozdravovnou?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Zvláštní péče pediatrická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poskytována v kojeneckých ústavech, stacionářích, dětských domovech, dětských odborných léčebnách, sanatoriích, ozdravovnách, dětských centrech a lázeňských léčebnách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Preventivní péče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předcházet, z latinského praevenire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soustava opatření k předcházení nějakému nežádoucímu jevu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podstatná část praktického lékařství pro děti a dorost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primární prevence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sekundární prevence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terciární</a:t>
            </a:r>
            <a:r>
              <a:rPr lang="cs"/>
              <a:t> prevence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Primární prevence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systém provádění pravidelných preventivních prohlídek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ukotveno ve vyhlášce MZ ČR o preventivních prohlídkách č. 70/2012 Sb. (upravuje, kdo a kdy preventivní prohlídky provádí)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celospolečenském slova smyslu: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předcházení rizikovému chování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předcházení vzniku civilizačních chorob (obezita, DM, onemocnění srdce a cév,..) prostřednictvím výchovy ke správné výživě a k pohybu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Sekundární prevence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včasný záchyt prvních příznaků chorob či jiných patologických odchylek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 vést k vyléčení či </a:t>
            </a:r>
            <a:r>
              <a:rPr lang="cs"/>
              <a:t>alespoň</a:t>
            </a:r>
            <a:r>
              <a:rPr lang="cs"/>
              <a:t> stabilizaci chorobného stavu jedince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