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Raleway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aleway-bold.fntdata"/><Relationship Id="rId14" Type="http://schemas.openxmlformats.org/officeDocument/2006/relationships/slide" Target="slides/slide9.xml"/><Relationship Id="rId36" Type="http://schemas.openxmlformats.org/officeDocument/2006/relationships/font" Target="fonts/Raleway-regular.fntdata"/><Relationship Id="rId17" Type="http://schemas.openxmlformats.org/officeDocument/2006/relationships/slide" Target="slides/slide12.xml"/><Relationship Id="rId39" Type="http://schemas.openxmlformats.org/officeDocument/2006/relationships/font" Target="fonts/Raleway-boldItalic.fntdata"/><Relationship Id="rId16" Type="http://schemas.openxmlformats.org/officeDocument/2006/relationships/slide" Target="slides/slide11.xml"/><Relationship Id="rId38" Type="http://schemas.openxmlformats.org/officeDocument/2006/relationships/font" Target="fonts/Raleway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8a208d0a62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8a208d0a62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8a208d0a62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8a208d0a62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8a208d0a62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8a208d0a62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8a208d0a62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8a208d0a62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8a208d0a62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8a208d0a62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8a208d0a62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8a208d0a62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8a208d0a62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8a208d0a62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8a208d0a62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8a208d0a62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8a208d0a62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8a208d0a62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8a208d0a62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8a208d0a62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8a208d0a62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8a208d0a62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8a208d0a62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8a208d0a62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8a208d0a62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8a208d0a62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8a208d0a62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8a208d0a62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8a208d0a62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8a208d0a62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8a208d0a62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8a208d0a62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8a208d0a62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8a208d0a62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8a208d0a62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8a208d0a62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8a208d0a62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8a208d0a62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8a208d0a62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8a208d0a62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8adcb530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8adcb530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8a208d0a62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8a208d0a62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8adcb53085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8adcb5308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8a208d0a62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8a208d0a62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8a208d0a62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8a208d0a62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8a208d0a62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8a208d0a62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8a208d0a62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8a208d0a62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8a208d0a62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8a208d0a62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8a208d0a62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8a208d0a62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Péče o dýchání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Mgr. Štěpánka Vybíralová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2"/>
          <p:cNvPicPr preferRelativeResize="0"/>
          <p:nvPr/>
        </p:nvPicPr>
        <p:blipFill rotWithShape="1">
          <a:blip r:embed="rId3">
            <a:alphaModFix/>
          </a:blip>
          <a:srcRect b="0" l="0" r="23477" t="0"/>
          <a:stretch/>
        </p:blipFill>
        <p:spPr>
          <a:xfrm>
            <a:off x="152400" y="152400"/>
            <a:ext cx="4758001" cy="48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2800" y="152400"/>
            <a:ext cx="3928800" cy="311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2800" y="3446400"/>
            <a:ext cx="3928801" cy="156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Odstranění sekrece z dýchacích cest</a:t>
            </a:r>
            <a:endParaRPr/>
          </a:p>
        </p:txBody>
      </p:sp>
      <p:sp>
        <p:nvSpPr>
          <p:cNvPr id="119" name="Google Shape;119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</a:t>
            </a:r>
            <a:r>
              <a:rPr lang="cs"/>
              <a:t>ůžeme odstranit smrkáním, kašláním a odsáváním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malé děti neumějí vyplivnout odkašlaný hlen, což vede k jeho polykání či hromadění v dýchacích cestách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spolykaný hlen bývá často důvodem zvracení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děti, které hlen nemohou nebo neumí vykašlat, musíme podle potřeby odsát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Odsávání z horních cest dýchacích </a:t>
            </a:r>
            <a:endParaRPr/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</a:t>
            </a:r>
            <a:r>
              <a:rPr lang="cs"/>
              <a:t>ěti odsáváme sterilní cévkou s otvorem přiměřené velikosti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cévka se musí zavádět velmi šetrně, nesmí pronikat do dýchacích cest proti odporu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nejprve dítě odsajeme z úst, teprve potom z nosu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odsávání provádíme přerušovaně, tedy jen při vytahování cévky, současně můžeme provádět rotační pohyb, ten nám účinek odsávání zvýší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 použití cévku propláchneme dezinfekčním roztokem a znehodnotíme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Dechová rehabilitace</a:t>
            </a:r>
            <a:endParaRPr/>
          </a:p>
        </p:txBody>
      </p:sp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nedílnou součástí péče o udržení průchodnosti cest dýchacích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nezbytná spolupráce sestry s fyzioterapeutem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aktivní rehabilitace se zaměřuje na výdech proti odporu a odkašlávání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pasivní rehabilitace zahrnuje např. vibrační masáže, kontaktní dýchání, polohové drenáže apod.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Kontaktní dýchání</a:t>
            </a:r>
            <a:endParaRPr/>
          </a:p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311700" y="1152475"/>
            <a:ext cx="5199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metoda, při které ruce cvičitele vedou a prohlubují dýchací pohyby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prohloubení dýchání vede ke snížení frekvence dýchání, odstranění hlenů a lepšímu provzdušnění plic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tuto metodu můžeme použít u dětí všech věkových kategoriích i v těžkém stavu a snadno je můžeme naučit i rodiče</a:t>
            </a:r>
            <a:endParaRPr/>
          </a:p>
        </p:txBody>
      </p:sp>
      <p:pic>
        <p:nvPicPr>
          <p:cNvPr id="138" name="Google Shape;13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4638" y="445013"/>
            <a:ext cx="3358401" cy="223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5999" y="2845975"/>
            <a:ext cx="2935701" cy="223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Vibrační masáže stěny hrudníku</a:t>
            </a:r>
            <a:endParaRPr/>
          </a:p>
        </p:txBody>
      </p:sp>
      <p:sp>
        <p:nvSpPr>
          <p:cNvPr id="145" name="Google Shape;145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metoda, při které ruka cvičitele doprovází pohyby hrudníku, jako při dýchání kontaktním, akorát při výdechu provádí vibrace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při cvičení můžeme cítit a slyšet uvolněný sekret v dýchacích cestách tzv. „chropy“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vibrační masáže provádíme delší dobu na stejném místě a kombinujeme s polohováním pacienta a kontaktním dýcháním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při vibračních masážích hrudníku dochází k prohloubení dýchání, odstranění sekretu z dýchacích cest a zmenšení dechové práce, zlepšení pohyblivosti hrudníku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Aktivní techniky</a:t>
            </a:r>
            <a:endParaRPr/>
          </a:p>
        </p:txBody>
      </p:sp>
      <p:sp>
        <p:nvSpPr>
          <p:cNvPr id="151" name="Google Shape;151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</a:t>
            </a:r>
            <a:r>
              <a:rPr lang="cs"/>
              <a:t>vlivňují dýchání a mobilizují hrudník, ale na rozdíl od pasivních technik je děti provádějí samy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nejjednodušší je prodloužení výdechu pomocí hlasu při “indiánském pozdravu” nebo při vyslovení některých hlásek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vhodné je také použití jednoduchých dechových nástrojů (dítě musí mít svůj nástroj, špatně se dezinfikují)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Aktivní techniky</a:t>
            </a:r>
            <a:endParaRPr/>
          </a:p>
        </p:txBody>
      </p:sp>
      <p:sp>
        <p:nvSpPr>
          <p:cNvPr id="157" name="Google Shape;15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</a:t>
            </a:r>
            <a:r>
              <a:rPr lang="cs"/>
              <a:t>ěti dále mohou vyrábět mýdlové bubliny, orosit zrcadlo apod.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velmi vhodné jsou mobilizační cviky, při nichž dochází k podpoře pohyblivosti hrudníku a páteře a zlepšuje se koordinace svalů celého těla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důležité jsou zejména pohyby trupu – protahování, ohýbání, otáčení stranou a úklony do stran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všechna cvičení u dětí provádíme formou hry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Podávání kyslíku v dětském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Zásady podávání kyslíku</a:t>
            </a:r>
            <a:endParaRPr/>
          </a:p>
        </p:txBody>
      </p:sp>
      <p:sp>
        <p:nvSpPr>
          <p:cNvPr id="168" name="Google Shape;168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</a:t>
            </a:r>
            <a:r>
              <a:rPr lang="cs"/>
              <a:t>odávání kyslíku vždy indikuje lékař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kyslík musíme podávat zvlhčený a ohřátý na 35 – 37°C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studený lze podávat časné fázi po extubaci nebo laryngitidě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kyslíkovou koncentraci udržujeme stálou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pokud se zvyšuje potřeba dítěte, musíme informovat lékaře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 pacienta sledujeme fyziologické funkce, prokrvení sliznic, celkový stav, příznaky dechové tísně a dle ordinace lékaře provádíme vyšetření acidobazické rovnováhy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cílem je udržet optimální okysličení u dítěte, zabraňujeme hypoxii i hyperoxii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Základy hygieny horních dýchacích cest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</a:t>
            </a:r>
            <a:r>
              <a:rPr lang="cs"/>
              <a:t>aždé dítě by mělo umět správně dýchat a dobře smrkat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tímto můžeme předejít zahlenění a chronickému onemocnění dýchacích cest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Komplikace u podávání kyslíku</a:t>
            </a:r>
            <a:endParaRPr/>
          </a:p>
        </p:txBody>
      </p:sp>
      <p:sp>
        <p:nvSpPr>
          <p:cNvPr id="174" name="Google Shape;174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č</a:t>
            </a:r>
            <a:r>
              <a:rPr lang="cs"/>
              <a:t>asto bývají způsobeny nedodržením zásad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podání suchého kyslíku vede k vysychání sliznic dýchacích cest, k tvorbě krust a ke krvácení, dále se také snižuje schopnost řasinkového epitelu dýchacích cest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chladný proud kyslíku může vést k aktivování kožních receptorů na tváři a zvýšit jeho spotřebu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dlouhodobé podávání kyslíku o vysoké koncentraci vede k poškození plic a poškození CNS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 nezralých novorozenců může způsobit poškození sítnice – retinopatii nedonošených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Způsoby podávání kyslíku u dětí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Inkubátor</a:t>
            </a:r>
            <a:endParaRPr/>
          </a:p>
        </p:txBody>
      </p:sp>
      <p:sp>
        <p:nvSpPr>
          <p:cNvPr id="185" name="Google Shape;185;p34"/>
          <p:cNvSpPr txBox="1"/>
          <p:nvPr>
            <p:ph idx="1" type="body"/>
          </p:nvPr>
        </p:nvSpPr>
        <p:spPr>
          <a:xfrm>
            <a:off x="311700" y="1152475"/>
            <a:ext cx="5844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 </a:t>
            </a:r>
            <a:r>
              <a:rPr lang="cs"/>
              <a:t>novorozenců nejčastěji k podávání kyslíku využíváme inkubátor, kde prostředí inkubátoru je syceno směsí kyslíku se vzduchem v dané koncentraci, kterou monitorujeme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současně můžeme kyslík v inkubátoru ohřívat a zvlhčovat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nevýhodou může být, že pokud se otevřou postranní dvířka klesá koncentrace kyslíku v inkubátoru</a:t>
            </a:r>
            <a:endParaRPr/>
          </a:p>
        </p:txBody>
      </p:sp>
      <p:pic>
        <p:nvPicPr>
          <p:cNvPr id="186" name="Google Shape;18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1150" y="1071807"/>
            <a:ext cx="2676300" cy="3577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Kyslíkový box - head box</a:t>
            </a:r>
            <a:endParaRPr/>
          </a:p>
        </p:txBody>
      </p:sp>
      <p:sp>
        <p:nvSpPr>
          <p:cNvPr id="192" name="Google Shape;192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</a:t>
            </a:r>
            <a:r>
              <a:rPr lang="cs"/>
              <a:t>yužíváme u novorozenců a kojenců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dítě má v plastovém boxu umístěnou hlavu, popřípadě i část hrudníku a podáváme patřičné množství kyslíku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nevýhodou této metody je možné hromadění vydechovaného oxidu uhličitého </a:t>
            </a:r>
            <a:endParaRPr/>
          </a:p>
        </p:txBody>
      </p:sp>
      <p:pic>
        <p:nvPicPr>
          <p:cNvPr id="193" name="Google Shape;19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9876" y="2854575"/>
            <a:ext cx="3799700" cy="218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Podávání kyslíku volně k dýchacím cestám</a:t>
            </a:r>
            <a:endParaRPr/>
          </a:p>
        </p:txBody>
      </p:sp>
      <p:sp>
        <p:nvSpPr>
          <p:cNvPr id="199" name="Google Shape;199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</a:t>
            </a:r>
            <a:r>
              <a:rPr lang="cs"/>
              <a:t>ento způsob podání kyslíku můžeme zvolit u klidných dětí, které se od přívodu kyslíku neotáčejí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nevýhodou je nestálá a nízká koncentrace ve vdechované směsi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Kyslíkové brýle</a:t>
            </a:r>
            <a:endParaRPr/>
          </a:p>
        </p:txBody>
      </p:sp>
      <p:sp>
        <p:nvSpPr>
          <p:cNvPr id="205" name="Google Shape;205;p37"/>
          <p:cNvSpPr txBox="1"/>
          <p:nvPr>
            <p:ph idx="1" type="body"/>
          </p:nvPr>
        </p:nvSpPr>
        <p:spPr>
          <a:xfrm>
            <a:off x="311700" y="1152475"/>
            <a:ext cx="5521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</a:t>
            </a:r>
            <a:r>
              <a:rPr lang="cs"/>
              <a:t>ento způsob podání kyslíku dítě neobtěžuje a můžeme jej využít u všech věkových kategorií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dítě se může pohybovat na lůžku, okolo lůžka, matka si může dítě chovat, krmit, kojit a dítě se může věnovat svým oblíbeným činnostem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tento způsob je vhodný při podávání nízkých koncentrací kyslíku ve vdechované směsi</a:t>
            </a:r>
            <a:endParaRPr/>
          </a:p>
        </p:txBody>
      </p:sp>
      <p:pic>
        <p:nvPicPr>
          <p:cNvPr id="206" name="Google Shape;20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1725" y="1399425"/>
            <a:ext cx="342900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Kyslíková maska</a:t>
            </a:r>
            <a:endParaRPr/>
          </a:p>
        </p:txBody>
      </p:sp>
      <p:sp>
        <p:nvSpPr>
          <p:cNvPr id="212" name="Google Shape;212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</a:t>
            </a:r>
            <a:r>
              <a:rPr lang="cs"/>
              <a:t>ůžeme využít u větších dětí, které jsou schopné s námi spolupracovat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výhodou je, že můžeme podávat dávky o vysoké koncentraci kyslíku, nevýhodou masky je to, že zvyšuje mrtvý dýchací prostor a může u dítěte vzbuzovat strach a úzkost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nedoporučuje se používání masky u dětí v bezvědomí z důvodu možnosti aspirace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Nosohltanový </a:t>
            </a:r>
            <a:r>
              <a:rPr lang="cs"/>
              <a:t>katétr</a:t>
            </a:r>
            <a:endParaRPr/>
          </a:p>
        </p:txBody>
      </p:sp>
      <p:sp>
        <p:nvSpPr>
          <p:cNvPr id="218" name="Google Shape;218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</a:t>
            </a:r>
            <a:r>
              <a:rPr lang="cs"/>
              <a:t>yslík podáváme za pomoci Nelatonova katétru, zavedeme ho nosem asi do úrovně uvuly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délku zavedení můžeme orientačně určit změřením vzdálenosti od špičky nosu k ušnímu boltci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katétr zafixujeme náplastí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každých 8 až 12 hodin měníme polohu katétru, abychom předešli vzniku dekubitů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pozor na dostatečné zvlhčování, aby nedocházelo ke tvorbě krust a krvácení ze sliznic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Poulsenův katétr</a:t>
            </a:r>
            <a:endParaRPr/>
          </a:p>
        </p:txBody>
      </p:sp>
      <p:sp>
        <p:nvSpPr>
          <p:cNvPr id="224" name="Google Shape;224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</a:t>
            </a:r>
            <a:r>
              <a:rPr lang="cs"/>
              <a:t>edná se o katétr, který prochází středem zátky z pěnové gumy nebo molitanu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vsuneme jej 2 – 3 cm do jedné z nosních dírek a utěsníme zátkou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výhodou je udržování stálé koncentrace kyslíku, nevýhodou je tamponáda nosní dírky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1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Otázky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Nácvik správného smrkání 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začínáme okolo prvního roku věku dítěte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dítě učíme smrkat z obou nosních průchodů a potom ještě z každého zvlášť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při smrkání má mít dítě vzpřímenou hlavu a mělo by používat obě ruce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dbáme</a:t>
            </a:r>
            <a:r>
              <a:rPr lang="cs"/>
              <a:t> na to, aby křídla nosu nebyla stisknuta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sekret by dítě mělo odstranit dlouhým výdechem z nosu, při němž má zavřená ústa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nos utíráme tahem dolů, nikoliv do stran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2"/>
          <p:cNvSpPr txBox="1"/>
          <p:nvPr>
            <p:ph idx="1" type="body"/>
          </p:nvPr>
        </p:nvSpPr>
        <p:spPr>
          <a:xfrm>
            <a:off x="311700" y="209800"/>
            <a:ext cx="8327400" cy="46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cs"/>
              <a:t>Které polohy mohou usnadnit dítěti dýchání? Popiš je.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cs"/>
              <a:t>Jak můžeme odstranit sekreci z dýchacích cest?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cs"/>
              <a:t>Co je kontaktní dýchání?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cs"/>
              <a:t>Jaké zásady se musejí dodržovat při podávání kyslíku?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cs"/>
              <a:t>Jakým způsobem můžeme dítěti podat kyslík a jaký způsob je vhodný pro jakou věkovou kategorii?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Nácvik správného dýchání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87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m</a:t>
            </a:r>
            <a:r>
              <a:rPr lang="cs"/>
              <a:t>usí být spojeno s nácvikem správného držení těla, je třeba začít již v předškolním věku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je nutné vypěstovat návyk ke správnému držení hrudníku, páteře a pánve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nevhodné držení těla vede ke stlačení plic a dítě se nemůže dostatečně nadechnout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správné dýchání nacvičujeme u dětí formou hry např. hra na flétnu, harmoniku, foukání brčkem do vody nebo do peříčka, zvedání peříčka brčkem, foukání do lehkého šátku, nebo užití bublifuku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celý nácvik může probíhat za pomocí fyzioterapeuta, který pro dítě vybere nejvhodnější cviky a kontroluje jejich správnost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dítě by mělo cvičit pravidelně, zábavnou formou, nejlépe s rodiči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Udržování průchodnosti dýchacích cest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Udržování průchodnosti DC</a:t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</a:t>
            </a:r>
            <a:r>
              <a:rPr lang="cs"/>
              <a:t>růchodné dýchací cesty jsou podmínkou optimální ventilace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mezi ošetřovatelské intervence patří hlavně polohování, rehabilitace, inhalace a odstraňování sekretu z dýchacích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někdy je potřeba zajistit dýchací cesty pomůckami, např. po operačním zákroku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Polohování dítěte</a:t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</a:t>
            </a:r>
            <a:r>
              <a:rPr lang="cs"/>
              <a:t>jčastěji ukládáme do zvýšené polohy – Fowlerovy polohy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vhodná jsou polohovací lůžka, pokud takovou postel nemáme, můžeme dítěti pod hlavu vložit klín, nebo složené povlečení či pleny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některé děti zaujímají vynucenou polohu (nejčastěji ortopnoická poloha ve stavu akutní dušnosti u </a:t>
            </a:r>
            <a:r>
              <a:rPr lang="cs"/>
              <a:t>astma</a:t>
            </a:r>
            <a:r>
              <a:rPr lang="cs"/>
              <a:t> </a:t>
            </a:r>
            <a:r>
              <a:rPr lang="cs"/>
              <a:t>bronchiale</a:t>
            </a:r>
            <a:r>
              <a:rPr lang="cs"/>
              <a:t>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Inhalace</a:t>
            </a:r>
            <a:endParaRPr/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311700" y="968500"/>
            <a:ext cx="8520600" cy="402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</a:t>
            </a:r>
            <a:r>
              <a:rPr lang="cs"/>
              <a:t> účelné vdechování léčebných látek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přirozená inhalace je např. vdechování balzamických silic po dešti v jehličnatém lese nebo solí u moře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  nemocnici podáváme inhalace umělé, za pomoci přístrojů – inhalátorů, nebulizátorů (tryskové,  ultrazvukové) 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inhalace mají různou teplotu - chladná má teplotu 23 – 36 °C, snižuje překrvení sliznic a u dětí se využívá u onemocnění laryngitidou a po extubaci, indiferentní inhalace - 36, 1 – 37 °C má zklidňující účinek a teplá 37, 1 – 40°C vede k překrvení sliznic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dle typu léčiva, které dítěti podáváme, můžeme docílit snížení vazkosti hlenu, protizánětlivého účinku, rozšíření průdušek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jko inhalační roztok nejčastěji používáme fyziologický roztok, můžeme ho použít samotný, nebo do něj přidáváme léčebnou dávku léku /mukolytika, bronchodylatancia, antibiotika, kortikoidy)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Technika inhalace u dětí</a:t>
            </a:r>
            <a:endParaRPr/>
          </a:p>
        </p:txBody>
      </p:sp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311700" y="1152475"/>
            <a:ext cx="8520600" cy="38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m</a:t>
            </a:r>
            <a:r>
              <a:rPr lang="cs"/>
              <a:t>ůžeme podávat volně, </a:t>
            </a:r>
            <a:r>
              <a:rPr lang="cs"/>
              <a:t>náustkem</a:t>
            </a:r>
            <a:r>
              <a:rPr lang="cs"/>
              <a:t> nebo maskou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během inhalace se snažíme dítě zabavit a neustále jej sledujeme.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malým dětem podáváme inhalaci většinou volně, kdy dítě vyprodukovanou mlhovinu vdechuje, po inhalaci může mít dítě vlhký obličej, nebo také pyžamo, proto jej podle potřeba osušíme, nebo převlékneme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nejmenším dětem, u kterých potřebujeme vyinhalovat řádně celou dávku, podáváme přes obličejovou masku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nejlepšího výsledku dosáhneme pomocí </a:t>
            </a:r>
            <a:r>
              <a:rPr lang="cs"/>
              <a:t>náustku</a:t>
            </a:r>
            <a:r>
              <a:rPr lang="cs"/>
              <a:t>, ten musí ležet na jazyku, ústa musejí být kolem něj </a:t>
            </a:r>
            <a:r>
              <a:rPr lang="cs"/>
              <a:t>odemknuta</a:t>
            </a:r>
            <a:r>
              <a:rPr lang="cs"/>
              <a:t>, dítě by při inhalaci nemělo mít předkloněnou hlavu, protože to může vést ke snížení průchodnosti dýchacích cest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pokud dítě inhalujeme za účelem zkapalnění hlenu, potom je nezbytně nutné tento hlen po inhalaci odstranit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