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5143500" cx="9144000"/>
  <p:notesSz cx="6858000" cy="9144000"/>
  <p:embeddedFontLst>
    <p:embeddedFont>
      <p:font typeface="Raleway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aleway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aleway-italic.fntdata"/><Relationship Id="rId30" Type="http://schemas.openxmlformats.org/officeDocument/2006/relationships/font" Target="fonts/Raleway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font" Target="fonts/Raleway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8ad2780ccd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8ad2780ccd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8ad2780ccd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8ad2780ccd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8ad2780ccd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8ad2780ccd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8ad2780ccd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8ad2780ccd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8ad2780ccd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8ad2780ccd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8ad2780ccd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8ad2780ccd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8ad2780ccd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8ad2780ccd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8ad2780ccd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8ad2780ccd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8ad2780ccd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8ad2780ccd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8ad2780ccd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8ad2780ccd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8a28be5ff8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8a28be5ff8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8ad2780ccd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8ad2780ccd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8ad2780ccd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8ad2780ccd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8adc598b6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8adc598b6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8adc598b65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8adc598b65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8ad2780cc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8ad2780cc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8ad2780ccd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8ad2780cc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8ad2780ccd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8ad2780cc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8ad2780ccd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8ad2780ccd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8ad2780ccd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8ad2780ccd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8ad2780ccd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8ad2780ccd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8ad2780ccd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8ad2780ccd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9" name="Google Shape;39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" name="Google Shape;40;p9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1" name="Google Shape;41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2" name="Google Shape;42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6" name="Google Shape;46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l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Péče o vyprazdňování</a:t>
            </a:r>
            <a:endParaRPr/>
          </a:p>
        </p:txBody>
      </p:sp>
      <p:sp>
        <p:nvSpPr>
          <p:cNvPr id="59" name="Google Shape;59;p13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Mgr. Štěpánka Vybíralová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Péče o dítě s nástěnnou urostomií</a:t>
            </a:r>
            <a:endParaRPr/>
          </a:p>
        </p:txBody>
      </p:sp>
      <p:sp>
        <p:nvSpPr>
          <p:cNvPr id="112" name="Google Shape;112;p22"/>
          <p:cNvSpPr txBox="1"/>
          <p:nvPr>
            <p:ph idx="1" type="body"/>
          </p:nvPr>
        </p:nvSpPr>
        <p:spPr>
          <a:xfrm>
            <a:off x="311700" y="1152475"/>
            <a:ext cx="8520600" cy="384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d</a:t>
            </a:r>
            <a:r>
              <a:rPr lang="cs"/>
              <a:t>ůvodem k vytvoření je překážka zabraňující normálnímu odtoku moči - poranění močovodů nebo močového měchýře či vývojová vada u dětí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celá tato situace vážně poškozuje sebevědomí, narušuje život soukromý a později i partnerské vztahy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děti, které si své postižení již uvědomují, se za svůj stav stydí, cítí se vyčlenění ze společnosti, mají tendenci se izolovat doma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velmi důležitý citlivý přístup nejen k dítěti, ale také k jeho rodičům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je třeba se s problémem vyrovnat a naučit se sním kvalitně žít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důležité zapojit co nejdříve do péče nejen dítě, ale také jeho rodiče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nacvičovat sebeobsluhu, správné hygienické návyky, používání vhodných pomůcek, které mu pomohou začlenit se do společnosti a prožít plnohodnotný život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Fyziologie vyprazdňování stolice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Vyprazdňování novorozence</a:t>
            </a:r>
            <a:endParaRPr/>
          </a:p>
        </p:txBody>
      </p:sp>
      <p:sp>
        <p:nvSpPr>
          <p:cNvPr id="123" name="Google Shape;123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v </a:t>
            </a:r>
            <a:r>
              <a:rPr lang="cs"/>
              <a:t>trávicím</a:t>
            </a:r>
            <a:r>
              <a:rPr lang="cs"/>
              <a:t> ústrojí plodu se z odloupaných epitelií, žluči a zbytků plodem spolykané plodové vody tvoří hnědé mazlavé mekonium – smolka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smolka by měla odejít do 24 hodin po porodu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pokud se novorozenec nevyprazdňuje, informujeme lékaře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může se jednat o opožděný odchod smolky, nebo se také může jednat o závažnou, vrozenou, vývojovou vadu nebo jiné onemocnění zažívacího traktu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s příjmem potravy se postupně mění vzhled stolice na barvu a konzistenci tzv. „míchaných vajíček“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Vyprazdňování stolice</a:t>
            </a:r>
            <a:endParaRPr/>
          </a:p>
        </p:txBody>
      </p:sp>
      <p:sp>
        <p:nvSpPr>
          <p:cNvPr id="129" name="Google Shape;129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</a:t>
            </a:r>
            <a:r>
              <a:rPr lang="cs"/>
              <a:t>íky peristaltice se obsah střeva posouvá směrem ke konečníku, po jehož naplnění dojde k vyvolání defekačního reflexu, který je u malých dětí vrozený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u dětí starších se defekace stává podmíněným reflexem, které dítě ovládá svou vůlí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pasáž celým zažívacím ústrojím trvá u přirozeně živených kojenců asi 15 hodin, u dětí, které jsou živeny umělým mlékem 20 až 24 hodin, u dospělých asi 40 až 48 hodin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6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Poruchy vyprazdňování stolice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Zácpa</a:t>
            </a:r>
            <a:endParaRPr/>
          </a:p>
        </p:txBody>
      </p:sp>
      <p:sp>
        <p:nvSpPr>
          <p:cNvPr id="140" name="Google Shape;140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j</a:t>
            </a:r>
            <a:r>
              <a:rPr lang="cs"/>
              <a:t>ako chronickou zácpu označujeme stav, kdy stolice je méně často než třikrát týdně a stav trvá nepřetržitě po dobu tří měsíců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často bývá doprovázená bolestmi břicha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výjimku tvoří kojené děti, které mohou mít bez jakýchkoliv potíží stolici až po několika dnech (znamená to, že bezezbytku spotřebovaly to, co přijaly)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dítě s obstipací je třeba řádně vyšetřit a určit správnou léčbu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léčba se řídí dle příčiny, je vhodné upravit dietní režim dítěte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chronická zácpa není nemoc, ale často příznak nemoci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Zácpa</a:t>
            </a:r>
            <a:endParaRPr/>
          </a:p>
        </p:txBody>
      </p:sp>
      <p:sp>
        <p:nvSpPr>
          <p:cNvPr id="146" name="Google Shape;146;p28"/>
          <p:cNvSpPr txBox="1"/>
          <p:nvPr>
            <p:ph idx="1" type="body"/>
          </p:nvPr>
        </p:nvSpPr>
        <p:spPr>
          <a:xfrm>
            <a:off x="311700" y="1152475"/>
            <a:ext cx="5951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</a:t>
            </a:r>
            <a:r>
              <a:rPr lang="cs"/>
              <a:t>okud nenalezneme příčinu obtížného vyprazdňování, můžeme použít rektální rourku do rekta, kterou může odcházet jak stolice, tak také nahromaděné plyny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rourku potřeme vazelínou a zavádíme velmi opatrně               a šetrně do konečníku dítěte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můžeme při tom jemně masírovat bříško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nepomůže-li tato metoda k vyprázdnění dítěte, je třeba zavést </a:t>
            </a:r>
            <a:r>
              <a:rPr lang="cs"/>
              <a:t>glycerinový</a:t>
            </a:r>
            <a:r>
              <a:rPr lang="cs"/>
              <a:t> čípek, nebo klyzma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stravu větších dětí je nutné doplnit o vlákninu</a:t>
            </a:r>
            <a:endParaRPr/>
          </a:p>
        </p:txBody>
      </p:sp>
      <p:pic>
        <p:nvPicPr>
          <p:cNvPr id="147" name="Google Shape;14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2547" y="1469288"/>
            <a:ext cx="2499750" cy="250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Zácpa</a:t>
            </a:r>
            <a:endParaRPr/>
          </a:p>
        </p:txBody>
      </p:sp>
      <p:sp>
        <p:nvSpPr>
          <p:cNvPr id="153" name="Google Shape;153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c</a:t>
            </a:r>
            <a:r>
              <a:rPr lang="cs"/>
              <a:t>hronická zácpa může vést k prolapsu rekta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 análním otvoru je patrná červená až nafialovělá rektální sliznice, která vyhřezá po celém obvodu v délce 2–5 cm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při delším trvání kontaktně krvácí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léčba spočívá v okamžité repozici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Enkopréza</a:t>
            </a:r>
            <a:endParaRPr/>
          </a:p>
        </p:txBody>
      </p:sp>
      <p:sp>
        <p:nvSpPr>
          <p:cNvPr id="159" name="Google Shape;159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</a:t>
            </a:r>
            <a:r>
              <a:rPr lang="cs"/>
              <a:t>életrvající zácpa je často doprovázená enkoprézou – umazáváním stolice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 rektální ampuli je nahromaděná stolice, kolem které se vytváří řídká, </a:t>
            </a:r>
            <a:r>
              <a:rPr lang="cs"/>
              <a:t>pseudo průjmovitá</a:t>
            </a:r>
            <a:r>
              <a:rPr lang="cs"/>
              <a:t> stolice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análním otvorem tak uniká kolem fekalomu řídká stolice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enkopréza bývá také označována jako pseudoinkontinence na rozdíl od pravé inkontinence stolice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Inkontinence stolice</a:t>
            </a:r>
            <a:endParaRPr/>
          </a:p>
        </p:txBody>
      </p:sp>
      <p:sp>
        <p:nvSpPr>
          <p:cNvPr id="165" name="Google Shape;165;p31"/>
          <p:cNvSpPr txBox="1"/>
          <p:nvPr>
            <p:ph idx="1" type="body"/>
          </p:nvPr>
        </p:nvSpPr>
        <p:spPr>
          <a:xfrm>
            <a:off x="311700" y="1152475"/>
            <a:ext cx="8520600" cy="379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c</a:t>
            </a:r>
            <a:r>
              <a:rPr lang="cs"/>
              <a:t>horobný stav, při kterém dítě není schopné udržet stolici mezi defekacemi, není schopno odchodu stolice zamezit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vyskytuje se úplná nebo částečná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při úplné inkontinenci je zející anus, často jemně vyhřezlý, tonus svěrače je minimální, kožní reflex vyhaslý, kožní čití v perianální oblasti je sníženo nebo zcela chybí, dítě nemá žádný pocit plnosti stolice, defekace je zcela nevědomá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příčinou mohou být meningokély a další vady rozštěpové páteřní a </a:t>
            </a:r>
            <a:r>
              <a:rPr lang="cs"/>
              <a:t>míšní</a:t>
            </a:r>
            <a:r>
              <a:rPr lang="cs"/>
              <a:t>, stavy po extirpaci nádorů v oblasti lumbosakrální, po operaci malformací anorektálních , po úrazech anorekta i iatrogenně, stavy po úrazech míchy, po chronických zánětech apod.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léčba inkontinence se odvíjí od vyvolávající příčiny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Fyziologie močení u novorozence</a:t>
            </a:r>
            <a:endParaRPr/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</a:t>
            </a:r>
            <a:r>
              <a:rPr lang="cs"/>
              <a:t>ovorozenec močí interoreceptivním reflexem, ten má charakter mišního automatismu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podnětem k uzavření okruhu reflexního je roztažení stěn měchýře přibývající močí a vzestup intravezikálního tlaku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kojenec má kapacitu měchýře 15–50 ml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močí přibližně 12–20 za 24 hodin, rozdíl mezi nočním a denním močením není výrazně odlišen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fyziologický novorozenec by se měl vymočit do 24 hodin po narození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dítě by za den mělo mít alespoň 5 řádně pomočených plen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2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Péče o dítě se stomií</a:t>
            </a:r>
            <a:endParaRPr/>
          </a:p>
        </p:txBody>
      </p:sp>
      <p:sp>
        <p:nvSpPr>
          <p:cNvPr id="171" name="Google Shape;171;p32"/>
          <p:cNvSpPr txBox="1"/>
          <p:nvPr>
            <p:ph idx="1" type="body"/>
          </p:nvPr>
        </p:nvSpPr>
        <p:spPr>
          <a:xfrm>
            <a:off x="311700" y="1152475"/>
            <a:ext cx="8520600" cy="379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p</a:t>
            </a:r>
            <a:r>
              <a:rPr lang="cs"/>
              <a:t>ři ošetřování musíme respektovat stud pacienta a jeho soukromí, proto veškeré úkony provádíme v místnosti k tomu určené.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pomůcky si připravíme předem a v dostatečném množství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u větších dětí je vhodná místnost s toaletou, sprchou a zrcadlem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dítě si může samo provést výměnu jímacího sáčku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malé děti je vhodné ošetřovat na přebalovacím stole ve dvou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u dětí v kojeneckém a batolecím věku je největší problém s držením jímacího systému, protože dítě je velmi aktivní, plazí se, převrací ze strany na stranu, začíná lézt a také je velmi zajímá, co to mají na bříšku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 rodičům doporučujeme proto sáček co nejčastěji vypouštět a schovat jej nejlépe do oblečení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Komplikace stomie</a:t>
            </a:r>
            <a:endParaRPr/>
          </a:p>
        </p:txBody>
      </p:sp>
      <p:sp>
        <p:nvSpPr>
          <p:cNvPr id="177" name="Google Shape;177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/>
          </a:bodyPr>
          <a:lstStyle/>
          <a:p>
            <a:pPr indent="-31718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ne</a:t>
            </a:r>
            <a:r>
              <a:rPr lang="cs"/>
              <a:t>jčastější komplikací je dehiscnce rány, prolaps, vpadnutí stomie, stenóza, krvácení a kožní afekce v okolí stomie</a:t>
            </a:r>
            <a:endParaRPr/>
          </a:p>
          <a:p>
            <a:pPr indent="-31718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každá věková kategorie má svá psychologická úskalí</a:t>
            </a:r>
            <a:endParaRPr/>
          </a:p>
          <a:p>
            <a:pPr indent="-31718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u novorozenců a kojenců převládá hlavně lítost pečovatele</a:t>
            </a:r>
            <a:endParaRPr/>
          </a:p>
          <a:p>
            <a:pPr indent="-31718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vpředškolním a školním věku je snaha pečovatele o izolaci dítěte, aby se o tom jeho okolí nedozvědělo</a:t>
            </a:r>
            <a:endParaRPr/>
          </a:p>
          <a:p>
            <a:pPr indent="-31718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u dětí v pubertě a adolescentů může nastat změna sebepojetí, je velmi důležité pomoci jim vyrovnat se s nastalou situací</a:t>
            </a:r>
            <a:endParaRPr/>
          </a:p>
          <a:p>
            <a:pPr indent="-31718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stomie jsou v dětském věku z 99 % pouze dočasným řešením</a:t>
            </a:r>
            <a:endParaRPr/>
          </a:p>
          <a:p>
            <a:pPr indent="-31718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našim úkolem je naučit dítě a pečovatele dobře se o stomii starat, ale zároveň jim pomoci toto těžké období co nejlépe a nejsnáze překonat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4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Otázky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5"/>
          <p:cNvSpPr txBox="1"/>
          <p:nvPr>
            <p:ph idx="1" type="body"/>
          </p:nvPr>
        </p:nvSpPr>
        <p:spPr>
          <a:xfrm>
            <a:off x="311700" y="382775"/>
            <a:ext cx="8073600" cy="445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cs"/>
              <a:t>Jaká je fyziologie močení u novorozence?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cs"/>
              <a:t>Jaký je rozdíl mezi primární a sekundární enurézou?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cs"/>
              <a:t>Jaké mohou být příčiny inkontinence?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cs"/>
              <a:t>Vyjmenuj komplikace stomie včetně psychologických úskalí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Fyziologie močení v dalším vývoji</a:t>
            </a:r>
            <a:endParaRPr/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</a:t>
            </a:r>
            <a:r>
              <a:rPr lang="cs"/>
              <a:t>e druhé etapě vývoje (6 -12 měsíců) se při určité náplni měchýře objevují neinhibované kontrakce detruzoru, které se mohou stát fyziologickým podkladem subjektivně vnímaných pocitů na močení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až kolem třetího roku věku dítěte, dovede dítě na pokyn spustit mikční akt, když je optimálně naplněn měchýř a detruzor funkčně připraven ke kontrakci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vrcholový stupeň volní kontroly mikce je schopen zahájit evakuaci měchýře při jakékoliv malé náplni a také akt započatý přerušit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u větších dětí se frekvence močení pohybuje alespoň 8–10x za 24 hodin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Poruchy vyprazdňování moči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Retence</a:t>
            </a:r>
            <a:endParaRPr/>
          </a:p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m</a:t>
            </a:r>
            <a:r>
              <a:rPr lang="cs"/>
              <a:t>ůže k ní dojít u dítěte v každém věku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u větších dětí můžeme nejprve zkusit vysadit je na nočník, dát na bříško vlažný obklad a pustit proud vody, aby jej dítě slyšelo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další variantou je zavedení jednorázového, nebo permanentního močového katétru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Pravá enuréza</a:t>
            </a:r>
            <a:endParaRPr/>
          </a:p>
        </p:txBody>
      </p:sp>
      <p:sp>
        <p:nvSpPr>
          <p:cNvPr id="88" name="Google Shape;88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probíhá bez účasti vůle a pozornosti, tedy způsobem, jakým močí kojenci normálně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o enuréze mluvíme, objevuje se pomočování ještě po 4. roce dítěte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Noční enuréza </a:t>
            </a:r>
            <a:endParaRPr/>
          </a:p>
        </p:txBody>
      </p:sp>
      <p:sp>
        <p:nvSpPr>
          <p:cNvPr id="94" name="Google Shape;94;p19"/>
          <p:cNvSpPr txBox="1"/>
          <p:nvPr>
            <p:ph idx="1" type="body"/>
          </p:nvPr>
        </p:nvSpPr>
        <p:spPr>
          <a:xfrm>
            <a:off x="311700" y="1152475"/>
            <a:ext cx="8520600" cy="375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dělí se na primární a sekundární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primární = dítě nikdy nepřestalo pomočovat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sekundární enuréza = dítě se přestalo pomočovat, ale po suchém intervalu, který trval déle než rok, se opět pomočovat </a:t>
            </a:r>
            <a:r>
              <a:rPr lang="cs"/>
              <a:t>začalo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častěji se vyskytuje sekundární enuréza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většinou je reakcí na vlivy somatické, výchovné nebo intelektuální, ale může jít o poruchy osobnosti, lehkou dětskou encefalopatii nebo neuromuskulární dysfunkci močového měchýře, vzácněji o infravezikální překážku odtoku moči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vždy se významně podílejí emoční faktory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Noční enuréza</a:t>
            </a:r>
            <a:endParaRPr/>
          </a:p>
        </p:txBody>
      </p:sp>
      <p:sp>
        <p:nvSpPr>
          <p:cNvPr id="100" name="Google Shape;100;p20"/>
          <p:cNvSpPr txBox="1"/>
          <p:nvPr>
            <p:ph idx="1" type="body"/>
          </p:nvPr>
        </p:nvSpPr>
        <p:spPr>
          <a:xfrm>
            <a:off x="311700" y="1152475"/>
            <a:ext cx="8520600" cy="369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c</a:t>
            </a:r>
            <a:r>
              <a:rPr lang="cs"/>
              <a:t>o nejdříve se snažíme odstranit příčiny enurézy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zajišťujeme individuální výchovu, dodržujeme správnou životosprávu, příjem tekutin a zvláště správné zásady spánku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dítě za pomočení netrestáme a snažíme se jej získat pro aktivní spolupráci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navozujeme správný rytmus močení přesunem příjmu tekutin na odpolední hodiny a omezení příjmu tekutin na 4 hodiny před spaním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dříve se děti v rámci enuretického režimu budily na močení i v noci, v současné době se to již nedoporučuje, protože to dítě zbytečně stresuje a není to nikterak efektivní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raději dítě pošleme vymočit dvakrát před spaním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Péče o dítě s PMK</a:t>
            </a:r>
            <a:endParaRPr/>
          </a:p>
        </p:txBody>
      </p:sp>
      <p:sp>
        <p:nvSpPr>
          <p:cNvPr id="106" name="Google Shape;106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PMK zavádí u dítěte lékař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postup stejný jako u dospělého pacienta, zásady asepse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sledujeme funkčnost, </a:t>
            </a:r>
            <a:r>
              <a:rPr lang="cs"/>
              <a:t>odváděnou moč, udržujeme</a:t>
            </a:r>
            <a:r>
              <a:rPr lang="cs"/>
              <a:t> čistotu v okolí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