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y="5143500" cx="9144000"/>
  <p:notesSz cx="6858000" cy="9144000"/>
  <p:embeddedFontLst>
    <p:embeddedFont>
      <p:font typeface="Raleway"/>
      <p:regular r:id="rId36"/>
      <p:bold r:id="rId37"/>
      <p:italic r:id="rId38"/>
      <p:boldItalic r:id="rId3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Raleway-bold.fntdata"/><Relationship Id="rId14" Type="http://schemas.openxmlformats.org/officeDocument/2006/relationships/slide" Target="slides/slide9.xml"/><Relationship Id="rId36" Type="http://schemas.openxmlformats.org/officeDocument/2006/relationships/font" Target="fonts/Raleway-regular.fntdata"/><Relationship Id="rId17" Type="http://schemas.openxmlformats.org/officeDocument/2006/relationships/slide" Target="slides/slide12.xml"/><Relationship Id="rId39" Type="http://schemas.openxmlformats.org/officeDocument/2006/relationships/font" Target="fonts/Raleway-boldItalic.fntdata"/><Relationship Id="rId16" Type="http://schemas.openxmlformats.org/officeDocument/2006/relationships/slide" Target="slides/slide11.xml"/><Relationship Id="rId38" Type="http://schemas.openxmlformats.org/officeDocument/2006/relationships/font" Target="fonts/Raleway-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890e795ea1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890e795ea1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890e795ea1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890e795ea1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90e795ea1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90e795ea1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90e795ea1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90e795ea1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90e795ea1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90e795ea1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890e795ea1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890e795ea1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890e795ea1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890e795ea1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890e795ea1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890e795ea1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890e795ea1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3890e795ea1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890e795ea1_0_1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890e795ea1_0_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890e795ea1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890e795ea1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890e795ea1_0_1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890e795ea1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890e795ea1_0_1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890e795ea1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890e795ea1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890e795ea1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890e795ea1_0_1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890e795ea1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890e795ea1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890e795ea1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890e795ea1_0_17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3890e795ea1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890e795ea1_0_1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890e795ea1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890e795ea1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890e795ea1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890e795ea1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890e795ea1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8ad9f1510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8ad9f1510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90e795ea1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90e795ea1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8ad9f1510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38ad9f1510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90e795ea1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90e795ea1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890e795ea1_0_5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890e795ea1_0_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890e795ea1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890e795ea1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890e795ea1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890e795ea1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890e795ea1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890e795ea1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890e795ea1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890e795ea1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s://www.youtube.com/watch?v=dqLJYLN1jvc&amp;t=2s" TargetMode="Externa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u dětí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per rectum</a:t>
            </a:r>
            <a:endParaRPr/>
          </a:p>
        </p:txBody>
      </p:sp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ětské čípky jsou oproti dospělým čípkům výrazně menší a zavádíme ho stejně jako dospělým za vnitřní svěrač, poté zatlačíme na svěrač sevřením hýždí, dokud neodezní nutkání na stolici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edukujeme rodiče o podávání čípků, neboť se využívají poměrně často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podáváme menší množství než je standardně v čípcích, necháme v lékárně připravit odpovídající čípky dle ordinovaného množství léku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budeme dítěti měřit teplotu v rektu, nikdy ne těsně po zavedení čípku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Inhalační podávání léků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Inhalační podávání léků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účelné podávání léků vdechováním léčebné dávky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sliznice cest dýchacích snadno vstřebává, léky rychle účinkují a to do 2-3 minut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Pro aplikaci léků do dýchacího ústrojí u dětí používáme několik typů inhalačních systémů: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aerosolové spreje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inhalátory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práškové kapesní inhalátory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600"/>
              <a:t>Zásady při podávání léků aerosolovými spreji u dětí</a:t>
            </a:r>
            <a:endParaRPr sz="2400"/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t</a:t>
            </a:r>
            <a:r>
              <a:rPr lang="cs"/>
              <a:t>uto aplikaci můžeme doporučit pouze u větších dětí a dospívajících, kteří zvládnou polupráci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cs"/>
              <a:t>Tento způsob aplikace má jisté nevýhody: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obtížná bývá koordinace mezi použitím spreje a nádechu dítěte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vstřik do dutiny ústní může vyvolávat pachuť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poměrně velká část se zachytí v žaludku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 malých dětí, kojenců i novorozenců používáme vždy spacery, který nazýváme také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cs"/>
              <a:t>aerochamber, je dokázáno, že aplikace díky spacerů je snadnější a účinnější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spacerem u dětí</a:t>
            </a:r>
            <a:endParaRPr/>
          </a:p>
        </p:txBody>
      </p:sp>
      <p:sp>
        <p:nvSpPr>
          <p:cNvPr id="133" name="Google Shape;133;p26"/>
          <p:cNvSpPr txBox="1"/>
          <p:nvPr>
            <p:ph idx="1" type="body"/>
          </p:nvPr>
        </p:nvSpPr>
        <p:spPr>
          <a:xfrm>
            <a:off x="3052050" y="1152475"/>
            <a:ext cx="5780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10000"/>
          </a:bodyPr>
          <a:lstStyle/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</a:t>
            </a:r>
            <a:r>
              <a:rPr lang="cs"/>
              <a:t>řed prvním použití stříkneme 2 x naprázdno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pokud sprej neužíváme déle než 3 dny, před aplikací stříkneme 1x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nádobku s lékem řádně protřepeme a vložíme do spaceru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lék bychom měli aplikovat v poloze vsedě nebo vestoje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lék vstříkneme do spaceru a neodstraňujeme sprej, při aplikaci držíme sprej dnem vzhůru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následuje 3 až 8 vdechů dle věku dítěte, až se spacer zcela vyprázdní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do spaceru neaplikujeme několik dávek léčiva najednou, mezi jednotlivými dávkami necháváme aspoň minutovou pauzu, při které masku z obličeje sejmeme</a:t>
            </a:r>
            <a:endParaRPr/>
          </a:p>
          <a:p>
            <a:pPr indent="-317182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vždy nejdříve aplikujeme bronchodilatancia teprve poté kortikoidy</a:t>
            </a:r>
            <a:endParaRPr/>
          </a:p>
        </p:txBody>
      </p:sp>
      <p:pic>
        <p:nvPicPr>
          <p:cNvPr id="134" name="Google Shape;13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10800"/>
            <a:ext cx="3052050" cy="2335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Spacer</a:t>
            </a:r>
            <a:endParaRPr/>
          </a:p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okud dítě vlastní svůj spacer, používáme jej také v nemocnici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nemocniční spacer musí být zcela individualizován pro každé dítě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 odchodu dítěte z oddělení je nutné provést dezinfekci a sterilizaci spaceru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nepřípustné, aby jeden spacer sloužil k aplikaci léku více dětem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dítě spacer používá dlouhodobě, měl by se aspoň jedenkrát za týden omýt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Nejčastější inhalačně podávané léky v pediatrii</a:t>
            </a:r>
            <a:endParaRPr/>
          </a:p>
        </p:txBody>
      </p:sp>
      <p:sp>
        <p:nvSpPr>
          <p:cNvPr id="146" name="Google Shape;14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b</a:t>
            </a:r>
            <a:r>
              <a:rPr lang="cs"/>
              <a:t>ronchodilatancia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kortikoidy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mukolytika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kyslík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do vaku spojivkového, na nosní sliznici a do zevního zvukovodu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000"/>
              <a:t>Podávání léků do vaku spojivkového, na nosní sliznici 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cs" sz="2000"/>
              <a:t>a do zevního zvukovodu</a:t>
            </a:r>
            <a:endParaRPr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000"/>
          </a:p>
        </p:txBody>
      </p:sp>
      <p:sp>
        <p:nvSpPr>
          <p:cNvPr id="157" name="Google Shape;157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te</a:t>
            </a:r>
            <a:r>
              <a:rPr lang="cs"/>
              <a:t>chnika podávání léků do spojivkového vaku, zevního zvukovodu a na nosní sliznici bývá podobná jako u dospělých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novorozenců, kojenců a malých dětí musíme počítat s tím, že s námi nebudou spolupracovat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malé děti při výkonu adekvátně přidržujeme, abychom je nezranili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 přítomnosti matky požádáme o spolupráci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ruce novorozence a kojence můžeme zabalit do pleny a do nosu jim léky nekapeme, pouze vytíráme s léčivou látkou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injekcemi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Obecné zásady podávání léků dětem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dávkování u dětí musí být velmi přesné (u </a:t>
            </a:r>
            <a:r>
              <a:rPr lang="cs"/>
              <a:t> malého dítěte může být 0,1 ml léků i desetinásobek toho, co máte podat!)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myslet na to, že i malé dítě bude chtít vědět, proč má léky užívat a jakým způsobem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pokud je dítě hospitalizováno s matkou, léky podáváme za její přítomnosti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léky běžně používané u dospělých mohou být v dětském věku nevhodné nebo nebezpečné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při podávání léků nikdy nepoužíváme násilí a musíme být trpěliví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důležité je to, aby se děti k lékům nedostaly a léky byly zamčené v lékárně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pokud se rozdávají léky na oddělení, nesmí se vozík s léky nechávat na chodbě bez dozoru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Intramuskulární aplikace léků</a:t>
            </a:r>
            <a:endParaRPr/>
          </a:p>
        </p:txBody>
      </p:sp>
      <p:sp>
        <p:nvSpPr>
          <p:cNvPr id="168" name="Google Shape;168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</a:t>
            </a:r>
            <a:r>
              <a:rPr lang="cs"/>
              <a:t>a podání léku musíme dítě připravit po psychické stránce, bude klidnější a bude s námi lépe spolupracovat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velmi důležité dítě vhodně nepolohovat, protože tím přejdeme svalové tenzi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jako nejvhodnější se uvádí poloha na břiše, s palci dolních končetin směřujícími dovnitř, nebo na boku s ohnutou vrchní dolní končetinou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nikdy neaplikujeme vestoje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je přítomna matka použijeme její pomoci 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novorozencům a kojencům můžeme podat šidítko, protože sání uklidňuje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Intramuskulární</a:t>
            </a:r>
            <a:r>
              <a:rPr lang="cs"/>
              <a:t> aplikace léků</a:t>
            </a:r>
            <a:endParaRPr/>
          </a:p>
        </p:txBody>
      </p:sp>
      <p:sp>
        <p:nvSpPr>
          <p:cNvPr id="174" name="Google Shape;174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v</a:t>
            </a:r>
            <a:r>
              <a:rPr lang="cs"/>
              <a:t>elkých dětí a dospívajících volíme místo vpichu stejně jako u dospělých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velikost jehly volíme individuálně, dle svalové hmoty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novorozenců a kojenců s malou svalovou hmotou, jehlu zavádíme s větším sklonem, úhel by však neměl být menší než 45°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aplikujeme léky malým dětem, využijeme pomoci druhé sestry, nebo matky, která drží dítě v poloze žádoucí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intramuskulární podání volíme pouze v případě nemožnosti zavést žilní vstup u dítěte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Intravenózní aplikace léků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Intravenózní aplikace léků u dětí</a:t>
            </a:r>
            <a:endParaRPr/>
          </a:p>
        </p:txBody>
      </p:sp>
      <p:sp>
        <p:nvSpPr>
          <p:cNvPr id="185" name="Google Shape;185;p3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</a:t>
            </a:r>
            <a:r>
              <a:rPr lang="cs"/>
              <a:t>ejčastěji bývají léky aplikovány za pomoci periferních nebo centrálních katetrů, jen výjimečně používáme jednorázovou intravenózní aplikaci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léky můžeme aplikovat bolusově, nebo v infuzi, při kterých využijeme lineární dávkovače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Intravenózní aplikace léků u dětí </a:t>
            </a:r>
            <a:endParaRPr/>
          </a:p>
        </p:txBody>
      </p:sp>
      <p:sp>
        <p:nvSpPr>
          <p:cNvPr id="191" name="Google Shape;191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ři zavádění periferní venózní kanyly spolupracují dvě sestry, nebo lékař a sestra, při neklidu dětí můžeme také využít pomoc matky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matka by měla být přítomna u dítěte vždy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psychická příprava a zmírnění bolesti je stejná jako u intramuskulární aplikace injekce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novorozenců a kojenců nepoužíváme k zatažení gumový popruh, končetinu zatáhne asistující sestra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malých dětí k aplikaci léků využíváme viditelné cévy na končetině nebo na hlavičce dítěte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Intravenózní aplikace léků u dětí </a:t>
            </a:r>
            <a:endParaRPr/>
          </a:p>
        </p:txBody>
      </p:sp>
      <p:sp>
        <p:nvSpPr>
          <p:cNvPr id="197" name="Google Shape;197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</a:t>
            </a:r>
            <a:r>
              <a:rPr lang="cs"/>
              <a:t>ůležité kanylu kvalitně zafixovat, aby si ji dítě nevytáhlo a přitom abychom dítě co nejméně omezovali v pohybu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ve fixaci nám mohou pomoci obinadla, rukavice, ponožky, můžeme použít také dlahy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kanyly na hlavičce fixujeme náplastí, dříve se používala sádra, ale od toho se již dávno upustilo</a:t>
            </a:r>
            <a:endParaRPr/>
          </a:p>
          <a:p>
            <a:pPr indent="-334327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léky u malých dětí ředíme v menším množství roztoku, abychom předešli hyperhydrataci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Intraoseální aplikace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Intraoseální aplikace</a:t>
            </a:r>
            <a:endParaRPr/>
          </a:p>
        </p:txBody>
      </p:sp>
      <p:sp>
        <p:nvSpPr>
          <p:cNvPr id="208" name="Google Shape;208;p39"/>
          <p:cNvSpPr txBox="1"/>
          <p:nvPr>
            <p:ph idx="1" type="body"/>
          </p:nvPr>
        </p:nvSpPr>
        <p:spPr>
          <a:xfrm>
            <a:off x="311700" y="1152475"/>
            <a:ext cx="8520600" cy="366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</a:t>
            </a:r>
            <a:r>
              <a:rPr lang="cs"/>
              <a:t>ntraoseální vstup se zajišťuje v urgentních situacích, kdy je jedinou alternativou zajištění přístupu do oběhu, kdy nelze zajistit žilní vstup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můžeme podávat léky určené k intravenózní aplikaci, jako jsou koloidy, krystaloidy a krevní deriváty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k zajištění intraoseální punkce používáme sety k jednomu použití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intraoseální jehla se skládá z trokaru s držadlem a bodcem, na trokar je nasunuta jehla, která má na sobě označení hloubky punkce do dřeně, a silikonový disk pro fixaci jehly ke kůži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 vytažení trokaru se na jehlu napojí infuzní set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místem vpichu je distální a proximální tibie, nebo proximální část femuru. Výkon provádí lékař, sestra vždy asistuje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4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Intraoseální vstup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🇨🇿 (CZ) | INTRAOSEÁLNÍ VSTUP 🦴🚑 | OŠETŘOVATELSKÉ POSTUPY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Otázky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Způsoby podávání léků u dětí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2"/>
          <p:cNvSpPr txBox="1"/>
          <p:nvPr>
            <p:ph idx="1" type="body"/>
          </p:nvPr>
        </p:nvSpPr>
        <p:spPr>
          <a:xfrm>
            <a:off x="311700" y="290525"/>
            <a:ext cx="7266300" cy="4545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Jaké jsou zásady podávání léků per os?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Proč se u dětí často využívá aplikace per rectum a jaká je kontraindikace užití?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Jaké jsou zásady užívání spaceru?</a:t>
            </a:r>
            <a:endParaRPr/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SzPts val="2100"/>
              <a:buChar char="-"/>
            </a:pPr>
            <a:r>
              <a:rPr lang="cs"/>
              <a:t>Jak můžeme zafixovat intravenózní kanylu u dětí?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per os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per os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a nejpohodlnější způsob podávání léků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podmínkou je to, aby dítě mělo zachováno polykání ústy a udrželo léky v žaludku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kontraindikováno u dětí, které zvrací a pokud nesmí dostávat nic per os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dítě nemůže polykat, podáváme léky přímo do žaludku, pomocí nasogastrické nebo orogastrické sondy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nejčastější perorální formy léků jsou kapky, suspenze a roztoky, u větších dětí jsou to kapsle, tablety, </a:t>
            </a:r>
            <a:r>
              <a:rPr lang="cs"/>
              <a:t>dražé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Zásady podávání léků per os u malých dětí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novorozenci</a:t>
            </a:r>
            <a:r>
              <a:rPr lang="cs"/>
              <a:t>, kojenci a malé děti 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podáváme tekutou formou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pokud máme formu tablet, nebo </a:t>
            </a:r>
            <a:r>
              <a:rPr lang="cs"/>
              <a:t>dražé</a:t>
            </a:r>
            <a:r>
              <a:rPr lang="cs"/>
              <a:t> - rozdrtíme v třecí misce a rozpustíme v malém množství tekutiny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matkám můžeme poradit, že léky mohou doma rozdrtit mezi dvěma lžičkami 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pokud podáváme kapsle, vysypeme obsah na lžičku a rozmícháme v malém množství tekutiny</a:t>
            </a:r>
            <a:endParaRPr/>
          </a:p>
          <a:p>
            <a:pPr indent="-325755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dítěti je podáváme na lžičce, novorozencům a kojencům můžeme podat léky stříkačkou nebo přes savičku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cs"/>
              <a:t>u novorozenců a kojenců je vhodné podávat léky před jídlem, protože podávané po jídle často vedou ke zvracení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Zásady podávání léků per os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budeme podávat suspenzi je velmi důležité před podáním protřepat!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léky nikdy nepřidáváme do jídla, protože dítě nemusí sníst celou porci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můžeme podat spolu s jídlem na lžičce, jednorázově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je důležité zohlednit individualitu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léky určené k podávání per os dáváme dítěti v závislosti na jídle dle doporučení v příbalovém letáku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léky dětem musíme podávat v bdělém stavu, předcházíme aspiraci, spící dítě probudíme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per rectum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Podávání léků per rectum</a:t>
            </a:r>
            <a:endParaRPr/>
          </a:p>
        </p:txBody>
      </p:sp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u n</a:t>
            </a:r>
            <a:r>
              <a:rPr lang="cs"/>
              <a:t>ovorozenců, kojenců a malých dětí se tento způsob využívá často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způsob je spolehlivý, bezbolestný a začíná působit do </a:t>
            </a:r>
            <a:r>
              <a:rPr lang="cs"/>
              <a:t>15ti</a:t>
            </a:r>
            <a:r>
              <a:rPr lang="cs"/>
              <a:t> minut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kontraindikováno u dětí, které mají průjem a u dětí po operaci anu, nebo tlustého střeva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rektálně podáváme čípky a roztoky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roztoky musejí být připravené ve speciální tubě s dávkovačem, nebo je podáváme za pomocí rektální rourky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