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embeddedFontLst>
    <p:embeddedFont>
      <p:font typeface="Raleway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Raleway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Raleway-italic.fntdata"/><Relationship Id="rId10" Type="http://schemas.openxmlformats.org/officeDocument/2006/relationships/slide" Target="slides/slide5.xml"/><Relationship Id="rId32" Type="http://schemas.openxmlformats.org/officeDocument/2006/relationships/font" Target="fonts/Raleway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font" Target="fonts/Raleway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843cebd3c2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843cebd3c2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43cebd3c2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843cebd3c2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843cebd3c2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843cebd3c2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843cebd3c2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843cebd3c2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843cebd3c2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843cebd3c2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843cebd3c2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843cebd3c2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843cebd3c2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843cebd3c2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843cebd3c2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843cebd3c2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843cebd3c2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843cebd3c2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843cebd3c2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843cebd3c2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843cebd3c2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843cebd3c2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843cebd3c2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843cebd3c2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843cebd3c2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843cebd3c2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843cebd3c2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843cebd3c2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843cebd3c2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843cebd3c2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8ad83485f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8ad83485f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8ad83485ff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8ad83485ff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43cebd3c2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43cebd3c2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843cebd3c2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843cebd3c2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843cebd3c2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843cebd3c2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843cebd3c2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843cebd3c2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843cebd3c2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843cebd3c2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43cebd3c2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843cebd3c2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43cebd3c2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843cebd3c2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Psychomotorický a psychosociální vývoj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9. měsíc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poloze na zádech téměř nevydrží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posedí se přes šikmý sed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lezení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stavění se s oporou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spodní klešťový úchop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dětské hříčky - “paci paci”</a:t>
            </a:r>
            <a:endParaRPr baseline="-25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12. měsíc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pevný sed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samostatný stoj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první samostatné kroky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úchop - opozice palce a ukazováku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smysluplná slovíčka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dětské hříčky, jednoduché příkazy, reakce na oslovení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Psychosociální vývoj kojence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93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</a:t>
            </a:r>
            <a:r>
              <a:rPr lang="cs"/>
              <a:t> prvních týdnech života hlavním prostředkem komunikace pláč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12. týdne věku dítěte již pláče ubývá a dítě začíná reagovat i jinak – úsměvem, dotykem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mezi 3. a 6. měsícem věku nastupuje časný stupeň napodobování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okolo 9. měsíce - komplikovanější hry (hra na schovávanou), začíná se objevovat strach z odloučení a z cizích lidí (vrchol období kolem 15 měsíců a mizí ve 2 letech)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mezi 9. a 12. měsícem dítě začíná chápat trvalost předmětů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prvním roce se rozvíjí schopnost manipulovat s předměty pomocí nástrojů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Freud první rok života nazývá orálním stádiem, období symbiózy s matkou - velmi zásadní období pro utváření trvalých citových pout mezi dítětem a rodiči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Vývoj řeči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254825" y="1068425"/>
            <a:ext cx="8635200" cy="384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</a:t>
            </a:r>
            <a:r>
              <a:rPr lang="cs"/>
              <a:t>počátečních fázích se jedná o komunikaci nonverbální a od druhého měsíce přichází fáze vokální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6. až 10. měsíci začíná dítě žvatlat a opakuje slabiky, které v tomto období bývají bez konkrétního významu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fáze žvatlání vrcholí ve 12. měsíci věku dítěte 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prvním roce dítě zná v průměru 10 slov, v roce a půl již 20 – 50 slov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vývoj řeči je důležité stimulovat a to tak, že se snažíme s dítětem co nejvíce komunikovat - často dojde k odhalení sluchových vad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koncem druhého roku věku dítě začíná skládat slova do vět, které jsou většinou dvouslovné, často obsahují podstatné jméno a sloveso, dtě již zná své jméno, umí ukázat a pojmenovat některé části těla, začíná se ptát „proč“ a „co“ a začíná si uvědomovat faktor času a užívá jej v řeči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Batolecí a předškolní věk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chůze do schodů a ze schodů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stoj na jedné noze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běh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staví z kostek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postupně jednoduchá slovní spojení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rozumí slovnímu příkazu a vyplní jej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18. měsíců</a:t>
            </a:r>
            <a:endParaRPr/>
          </a:p>
        </p:txBody>
      </p:sp>
      <p:sp>
        <p:nvSpPr>
          <p:cNvPr id="143" name="Google Shape;14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hranice samostatné chůze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dotazník PAS (dosavadní vývoj dítěte, ve spolupráci s rodiči, na základě standardizovaných otázek)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Psychosociální vývoj ve druhém roce</a:t>
            </a:r>
            <a:endParaRPr/>
          </a:p>
        </p:txBody>
      </p:sp>
      <p:sp>
        <p:nvSpPr>
          <p:cNvPr id="149" name="Google Shape;149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zlom ve vývoji - počátek nezávislosti a samostatnosti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dítě si začíná uvědomovat samo sebe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první výchovné problémy - nesmíme autonomii dítěte bránit, ale musíme určit hranice, které dítě chrání před riziky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uvědomováním si sebesama si děti začínají uvědomovat pocity druhých a vyvíjejí se tak základy pro empatii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dítě si začíná uvědomovat radost i bolest druhé osoby a začíná se orientovat v tom co je správné a nesprávné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Sociální vývoj v batolecím věku</a:t>
            </a:r>
            <a:endParaRPr/>
          </a:p>
        </p:txBody>
      </p:sp>
      <p:sp>
        <p:nvSpPr>
          <p:cNvPr id="155" name="Google Shape;155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1 rok - rozpozná několik předmětů podle názvu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1,5 roku - samo pije z hrnku, </a:t>
            </a:r>
            <a:r>
              <a:rPr lang="cs"/>
              <a:t>začíná</a:t>
            </a:r>
            <a:r>
              <a:rPr lang="cs"/>
              <a:t> volní kontrola vyprazdňování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2 roky - samo jí, ale bryndá, kontrola čistoty vyprazdňování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2,5 roku hlásí tělesnou potřebu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3 roky samo jí a nebryndá, obuje si boty, rozepne knoflík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Psychosociální vývoj v předškolním věku</a:t>
            </a:r>
            <a:endParaRPr/>
          </a:p>
        </p:txBody>
      </p:sp>
      <p:sp>
        <p:nvSpPr>
          <p:cNvPr id="161" name="Google Shape;161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</a:t>
            </a:r>
            <a:r>
              <a:rPr lang="cs"/>
              <a:t>lavní pokroky především v oblasti sociálního chování a samostatnosti v praktickém životě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 dosahují prvního stupně nezávislosti na rodičích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těžko umí odlišit fantazii od skutečnosti, může se tak obávat svých snů a představ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 vyprávění často opouští realitu a ponořuje se do svých magických představ, což nesmíme posuzovat jako lež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zatím neumí pochopit vztah mezi příčinou a následkem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Psychosociální vývoj v předškolním věku</a:t>
            </a:r>
            <a:endParaRPr/>
          </a:p>
        </p:txBody>
      </p:sp>
      <p:sp>
        <p:nvSpPr>
          <p:cNvPr id="167" name="Google Shape;167;p31"/>
          <p:cNvSpPr txBox="1"/>
          <p:nvPr>
            <p:ph idx="1" type="body"/>
          </p:nvPr>
        </p:nvSpPr>
        <p:spPr>
          <a:xfrm>
            <a:off x="311700" y="1152475"/>
            <a:ext cx="8520600" cy="384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mezi 3. a 5. rokem života se zdokonaluje symbolické myšlení které vytváří velmi složité fantazie, které dítě uplatňuje ve svých hrách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nejdůležitější jsou hry na role a imaginární hry, postupně se dostává do popředí hra konstruktivní, kdy dítě něco vytváří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děti začínají respektovat pravidla hry při hře s ostatními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hra je kooperativnější, děti si hrají spolu - v dřívějším období si děti hrají většinou vedle sebe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Freud toto období nazývá oidipovskou fází – dominantní je vazba na rodiče opačného pohlaví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od šestého roku věku dítěte toto ustupuje a posiluje se vazba na rodiče stejného pohlaví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Definice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komplex tělesných, smyslových a duševních dovedností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ovlivněn genetickými dispozicemi i zevními faktory (průběh těhotenství a porodu - hypoxie, předčasně narození, VVV)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Psychosociální vývoj u školáků - nástup do školy</a:t>
            </a:r>
            <a:endParaRPr/>
          </a:p>
        </p:txBody>
      </p:sp>
      <p:sp>
        <p:nvSpPr>
          <p:cNvPr id="173" name="Google Shape;173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dítě již zralé k navazování kontaktů s vrstevníky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schopnost úkoly přijímat, motivace je řešit, koncentrace a výdrž je realizovat             = předpoklady školní zralosti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školní znalosti a dovednosti (rozpoznávání písmen, čísel a slov, psaní a počítání) se dostávají do popředí zájmů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začíná ústup fantazijního myšlení, dítě začíná lépe chápat vztah příčiny a následku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schopno rozeznat souvislosti, zmapovat si výrazy a vysvětlovat souvislosti nebo situace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Psychosociální vývoj školáků - mladší školní léta</a:t>
            </a:r>
            <a:endParaRPr/>
          </a:p>
        </p:txBody>
      </p:sp>
      <p:sp>
        <p:nvSpPr>
          <p:cNvPr id="179" name="Google Shape;179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období relativního klidu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začínají se objevovat první sexuální sklony - opět velkou úlohu zaujímá fantazie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 dítě zůstává stále nejdůležitější úspěch ve škole a získání postavení ve skupině vrstevníků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rozvoj abstraktního myšlení a naučené techniky jsou důležité v dalším učení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povinnosti ve škole jsou stále náročnější a u dětí s poruchou pozornosti, nebo sníženou schopností učení se mohou vyskytnout školní problémy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Vývoj osobnosti v dospívání</a:t>
            </a:r>
            <a:endParaRPr/>
          </a:p>
        </p:txBody>
      </p:sp>
      <p:sp>
        <p:nvSpPr>
          <p:cNvPr id="185" name="Google Shape;185;p34"/>
          <p:cNvSpPr txBox="1"/>
          <p:nvPr>
            <p:ph idx="1" type="body"/>
          </p:nvPr>
        </p:nvSpPr>
        <p:spPr>
          <a:xfrm>
            <a:off x="311700" y="1152475"/>
            <a:ext cx="8520600" cy="364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</a:t>
            </a:r>
            <a:r>
              <a:rPr lang="cs"/>
              <a:t>polu s rychlým tělesným vývojem se mění i emocionální situace dospívajícího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zrání sexuální s novými touhami vyžaduje dosud neznámou emocionální přizpůsobivost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stoupá význam norem chování a respektu 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prožívané frustrace jsou bolestivé a vedou k agresivitě, která pro okolí může být velmi problematická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poté nastupuje racionální nezávislost na rodičích, při které vzdor již není nutný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pozdní adolescenci se ustálí dospělé normy chování, typický ústup egocentrizmu a nástup empatie k ostatním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myšlení se stává flexibilní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Pravidelné sledování v ordinaci PLDD</a:t>
            </a:r>
            <a:endParaRPr/>
          </a:p>
        </p:txBody>
      </p:sp>
      <p:sp>
        <p:nvSpPr>
          <p:cNvPr id="191" name="Google Shape;191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slouží k včasnému zachycení opoždění vývoje nebo odchylky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na základě celkového stavu dítěte a typu odchylky se zavádí další opatření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např. vývojová RHB, vyšetření laboratorní, neurologické, genetické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- pro děti kde jsou i dále pozorovány různé odchylky ve vývoji je vhodný speciální přístup výchovný a vzdělávací i po nástupu do kolektivu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Otázky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7"/>
          <p:cNvSpPr txBox="1"/>
          <p:nvPr>
            <p:ph idx="1" type="body"/>
          </p:nvPr>
        </p:nvSpPr>
        <p:spPr>
          <a:xfrm>
            <a:off x="311700" y="463500"/>
            <a:ext cx="8396400" cy="4372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Jaké je rozdělení dětského věku?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Co by dítě mělo zvládnout ve 12 měsících?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 vypadá psychosociální vývoj ve druhém roce?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 vypadá psychosociální vývoj při nástupu do školy?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Sledování a </a:t>
            </a:r>
            <a:r>
              <a:rPr lang="cs"/>
              <a:t>hodnocení PMV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nedílná součást práce praktického lékaře pro děti a dorost (dále klinické vyšetření, stav výživy a růstové parametry)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nejdůležitější v kojeneckém věku - rychlý a významný pokrok v krátkém časovém období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hodnocení je vždy individuální! - každé dítě se vyvíjí jinak, svým tempem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hodnocení se soustředíme na vývoj hrubé motoriky (celéjo těla), jemné motoriky a zraku, řeči a sluchu, sociálním a emocionální vývoj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Komplexní vývoj dítěte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vzpřímená poloha těla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pohyb: změna polohy, získávání potravy, rozmnožování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zrakové a sluchové vnímání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funkce ruky a opozice palce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sociální chování (chování ve společnosti)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Klíčové milníky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stabilní poloha na bříšku do konce 4. měsíce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lezení v 9 měsících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tolerance +- měsíc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Rozdělení dětského věku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novorozenec – od narození do 28. dne života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kojenec – 2. – 12. měsíc života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batole – 2. – 3. rok života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předškolák – 4. – 6. rok věku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školák – od 7. roku věku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dospívající – období mezi počátkem dospívání a dospělostí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Hodnocení novorozence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fyziologicky vyšší svalové napětí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novorozenecké reflexy (Moorův, hledací a sací, reflexní úchopový reflex horních a dolních končetin, chůzový)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lehký strabismus, nízká zraková ostrost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sluch je </a:t>
            </a:r>
            <a:r>
              <a:rPr lang="cs"/>
              <a:t>velmi</a:t>
            </a:r>
            <a:r>
              <a:rPr lang="cs"/>
              <a:t> dobře vyvinutý - reaguje mrknutím nebo záškubem celého těla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3. měsíc života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poloha na zádech - oko - ruka -ústa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poloha na břiše - “pase hříbátka” - stabilní poloha s těžištěm s oporou o předloktí a stehýnka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pozoruje předměty v zorném poli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začíná</a:t>
            </a:r>
            <a:r>
              <a:rPr lang="cs"/>
              <a:t> broukat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6. měsíc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poloha na zádech - chytá si palce u nohou (a strká si je do úst)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otáčí se ze zad na břiško a zpět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poloze na bříšku zavádí tzv. 2. vzpor (opírá se o dlaně) a otáčí se kolem vlastní osy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zlepšení ostrosti zraku, u přetrvávajícího strabismu již </a:t>
            </a:r>
            <a:r>
              <a:rPr lang="cs"/>
              <a:t>kontakt</a:t>
            </a:r>
            <a:r>
              <a:rPr lang="cs"/>
              <a:t> s očním lékařem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žvatlá, slabikuje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