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aleway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.fntdata"/><Relationship Id="rId47" Type="http://schemas.openxmlformats.org/officeDocument/2006/relationships/font" Target="fonts/Raleway-regular.fntdata"/><Relationship Id="rId49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9e321267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9e321267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9e321267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9e321267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9e321267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9e321267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9e321267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9e321267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9e321267e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9e321267e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9e321267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9e321267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9e321267e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89e321267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9e321267e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9e321267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9e321267e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9e321267e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9e321267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89e321267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9e321267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9e321267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9e321267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9e321267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9e321267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9e321267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9e321267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9e321267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9e321267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9e321267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9e321267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9e321267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9e321267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89e321267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9e321267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9e321267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9e321267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89e321267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9e321267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9e321267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9e321267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9e321267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9e321267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9e321267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9e321267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9e321267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9e321267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89e321267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89e321267e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89e321267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9e321267e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9e321267e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9e321267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89e321267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9e321267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89e321267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9e321267e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89e321267e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89e321267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89e321267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9e321267e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89e321267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89e321267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89e321267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9e321267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9e321267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adbb205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8adbb205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adbb205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8adbb205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9e321267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9e321267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9e321267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9e321267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9e321267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9e321267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9e321267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9e321267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9e321267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9e321267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7UgYTCAkXP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v dětském věku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Počáteční mléka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určeno pro novorozence a kojence do 6 měsíců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</a:t>
            </a:r>
            <a:r>
              <a:rPr lang="cs"/>
              <a:t>případě, že dítě nemůže být kojeno, je mu připravovaná počáteční strava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jako zdroj bílkovin se nejčastěji podává bílkovina kravského mléka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současné době je na trhu nepřeberné množství různých dodavatelů umělých mlék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případě, že má dítě nějaké zdravotní problémy, existují výrobky speciální kojenecké výživy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Antirefluxní mléko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65439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speciální kojenecká mléka, která pomáhají řešit problémy s ublinkáváním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jejich složení je upraveno přidáním zahušťovadel, </a:t>
            </a:r>
            <a:r>
              <a:rPr lang="cs"/>
              <a:t>např. karubin, přirozený rostlinný škrob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gastroezofageální reflux je velmi častý projev, který se objevuje u 40 % všech novorozenců a kojenců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 projevy refluxu u miminek  - častý pláč, zakuckávání se, ublinkávání až zvracení (většinou mezi 10–60 minutami po napití), odmítání pití, kroucení se a propínání do oblouku, neklidný spánek, nafouklé bříško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900" y="371525"/>
            <a:ext cx="1778401" cy="2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900" y="3279925"/>
            <a:ext cx="1983600" cy="174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Hypoalergenní mléka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609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okud se v rodině dítěte vyskytuje alergické onemocnění, můžeme podávat pro preventivní užit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bývají označeny písmeny 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obsahují částečně štěpené bílkoviny kravského mléka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jejich celkové složení nemusí být při ABKM vhodné a často se stává, že ani takové mléko dítě nesnese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449" y="864725"/>
            <a:ext cx="2426299" cy="370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2835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Aminokyselinové formule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906975"/>
            <a:ext cx="6897300" cy="3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podáváme v</a:t>
            </a:r>
            <a:r>
              <a:rPr lang="cs"/>
              <a:t> případě, že dochází k velmi závažným reakcím na kojenecké mléko, nebo nasazení </a:t>
            </a:r>
            <a:r>
              <a:rPr lang="cs"/>
              <a:t>hypoalergenního</a:t>
            </a:r>
            <a:r>
              <a:rPr lang="cs"/>
              <a:t>  mléka nepomohlo ke zlepšení stavu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 obsahují jednotlivé aminokyseliny, ze kterých se bílkoviny skládají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žádné podobě ne</a:t>
            </a:r>
            <a:r>
              <a:rPr lang="cs"/>
              <a:t>obsahují</a:t>
            </a:r>
            <a:r>
              <a:rPr lang="cs"/>
              <a:t> bílkoviny kravského mléka a proto jsou tolerovány i těmi nejtěžšími alergiky na mléko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stále častěji vícečetné alergie a některé děti mohou být alergické i na některé složky těchto mlék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Neocate  - nesnesou děti s alergií na kokos, Alfamino - může vadit při alergii na brambory (bramborový </a:t>
            </a:r>
            <a:r>
              <a:rPr lang="cs"/>
              <a:t>škrob</a:t>
            </a:r>
            <a:r>
              <a:rPr lang="cs"/>
              <a:t>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má horší chuťové vlastnosti a dítě ho může ze začátku odmítat</a:t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500" y="2571750"/>
            <a:ext cx="1639825" cy="16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000" y="283575"/>
            <a:ext cx="1748325" cy="17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kojenecké stravy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ýrobky kojenecké výživy jsou nejvíce sledovanými potravinářskými výrobky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musí odpovídat přísným požadavkům na složení a podléhají přísným hygienickým normám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veškerá distribuovaná kojenecká výživa podléhá přísné hygienické kontrole a musí ji schválit Česká pediatrická společnost J. E. Purkyně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příprava stravy pro novorozence a kojence podléhá přísnějším hygienickým pravidlům, než příprava stravy pro dospělé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kojenecké stravy v nemocnici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7321500" cy="3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</a:t>
            </a:r>
            <a:r>
              <a:rPr lang="cs"/>
              <a:t>nemocnici kojeneckou stravu připravujeme v mléčné kuchyni,       kde platí zvýšená hygienická pravidla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mléčná kuchyně je rozdělená do tří částí – přípravna, vlastní mléčná kuchyňka,</a:t>
            </a:r>
            <a:r>
              <a:rPr lang="cs"/>
              <a:t> vedlejší místnost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řes den by měly být připravovány čerstvé porce na každou dávku, na noc je strava připravena předem a uložena v lednici ke spotřebě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https://www.youtube.com/watch?v=7UgYTCAkXP8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kojenecké stravy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7707300" cy="3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</a:t>
            </a:r>
            <a:r>
              <a:rPr lang="cs"/>
              <a:t>ěkteré nemocnice mléčné kuchyně omezují, nebo zcela ruší, dětem podávají stravu vyráběnou továrně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</a:t>
            </a:r>
            <a:r>
              <a:rPr lang="cs"/>
              <a:t>léko ohříváme ve vodní lázni, používání mikrovlnné trouby je zcela nevhodné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zbytky, které dítě nesní, musíme vyhodit.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  případě, že matka podává dítěti umělou stravu, musí být sestrou poučena o správné přípravě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důkladné omytí rukou před přípravou mléka a nutnost zachování základních hygienických pravidel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nutnost vyvařování všech pomůcek, které používáme k přípravě kojenecké stravy a krmení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připravovat mléko přesně podle návodu, d</a:t>
            </a:r>
            <a:r>
              <a:rPr lang="cs"/>
              <a:t>ávat přesně určenou dávku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používat kojeneckou vodu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musíme matku informovat o nevhodnosti podávání „silnějšího“ mléka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150" y="2787500"/>
            <a:ext cx="1615851" cy="229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067" y="-678250"/>
            <a:ext cx="2452019" cy="31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Krmení z láhve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37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láhve krmíme </a:t>
            </a:r>
            <a:r>
              <a:rPr lang="cs"/>
              <a:t>zásadně jen děti, které nejsou kojeny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dítě krmíme z lahve, musíme vybrat savičku s vhodným otvorem, neměl by být příliš velký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krmení dítěte z láhve sedíme a dítě máme ve zvýšené poloze opřené o předloktí, udržujeme s dítětem zrakový kontakt a komunikujeme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láhev držíme v šikmé poloze, tak aby savička byla plná, bez vzduchu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Krmení z láhve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ítě často při pití polyká vzduch, proto je nutné jej nechat mezi jídlem odříhnout ve svislé poloze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říhnutí si může dítě ublinknout, není třeba se tímto znepokojovat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děti není třeba na krmení budit, při krmení se řídíme jejich potřebou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uměle živené děti mívají delší pauzu mezi krmením, než děti kojené, příčinou je , že mateřské mléko je pro dítě lépe stravitelné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Přechodné období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právná a vyvážená strava a výživa v dětském věku je důležitým předpokladem pro správný tělesný růst a psychosociální vývoj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nedostatečná výživa může velmi ovlivnit a narušit růst a vývoj dětského organismu a může vést k malnutrici – podvýživě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překračování potřebných živin a energie vede naopak k nadváze a obezitě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raných obdobích života se nám formují stravovací návyky, které ovlivňují jedince i jeho zdraví během celého života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děti často preferují potraviny, které konzumují jejich rodiče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potravinová averze může trvat až do dospělosti, proto bychom neměli děti do jídla nutit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Nemléčné příkrmy</a:t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nez</a:t>
            </a:r>
            <a:r>
              <a:rPr lang="cs"/>
              <a:t>ačínají se dětem podávat nejdříve po ukončení 4. měsíce života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je dítě kojeno, mělo by být plně kojeno 6. měsíců a teprve potom by mělo dítě dostávat příkrm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 konci šestého měsíce již mléko nepokrývá požadavky na energii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nepodáváme dříve, dětem to nijak neprospívá, zatěžuje jim to ledviny a zvyšuje riziko vzniku alergií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Zeleninové příkrmy 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nemléčný příkrm by měl být zeleninové pyré z nedráždivé zeleniny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zelenina = cenný zdroj </a:t>
            </a:r>
            <a:r>
              <a:rPr lang="cs"/>
              <a:t>vitamínů</a:t>
            </a:r>
            <a:r>
              <a:rPr lang="cs"/>
              <a:t>, minerálních látek a </a:t>
            </a:r>
            <a:r>
              <a:rPr lang="cs"/>
              <a:t>vlákniny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nahradíme jím polední dávku mléka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neexistuje</a:t>
            </a:r>
            <a:r>
              <a:rPr lang="cs"/>
              <a:t> žádné přesné správné pořadí zavádění zeleniny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lepší začít s jednoduchými a jemnými nasládlými chutěmi - mrkev, květák, brokolice, dýně, batáty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nevhodná je </a:t>
            </a:r>
            <a:r>
              <a:rPr lang="cs"/>
              <a:t>sterilovaná</a:t>
            </a:r>
            <a:r>
              <a:rPr lang="cs"/>
              <a:t> zelenina (vysoký obsah soli)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Maso a ryby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přibližně</a:t>
            </a:r>
            <a:r>
              <a:rPr lang="cs"/>
              <a:t> po dvou týdnech můžeme k zelenině začít přidávat maso a ryby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maso = zdroj hodnotných bílkovin, vitamínů skupiny Ba železa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ryby = omega š mastné kyseliny a jód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jídelníčku kojence zhruba 6x týdně, zpočátku cca 20g, poté 35 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jednou nebo dvakrát týdně je možné maso nahradit dobře uvařeným žloutkem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opět platí - žádné přesné a jediné pořadí neexistuje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nejsou vhodné polotovary a masné výrobky (párky, šunka, salámy)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Ovocné příkrmy</a:t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asi po měsíci podávání zeleninových příkrmů začneme s podáváním ovocného pyré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ovoce = bohatý zdroj sacharidů, vitamínů, minerálních látek, vlákniny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nahradíme další mléčnou dávku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začínáme pyré z nedráždivého ovoce, neexistuje jediné správné pořádí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každé nové ovoce přidáváme z odstupem 2 až 3 dnů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ovocné pyré nepřislazujeme a nepodáváme piškoty, můžeme smíchat s neslazeným jogurtem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Obilniny</a:t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obilniny = obsahují sacharidy, vitamíny sk. B, minerální látky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zavést včas kvůli předcházení vzniku alergie na lepek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obilniny do stravy vhodné zavést prostřednictvím obilných kaší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kaše možno podávat kdykoliv během dne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dva typy kaší - kaše nemléčná a mléčná, vhodné začít s nemléčnou a přidat do ni mateřské nebo kojenecké mléko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Pokračovací mléka</a:t>
            </a:r>
            <a:endParaRPr/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 zavedení nemléčného příkrmu, dítěti můžeme podávat tzv. pokračovací mléka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nejsou vhodné k výlučně mléčné stravě, protože nekryjí plně potřeby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 označují se číslem 2 nebo slovem plus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mléka označována číslem 3 nebo slovem Junior jsou určena dětem v batolecím věku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pokračovací mléka jsou vyráběna jako mezistupeň mezi mlékem počátečním a mlékem kravským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Tekutiny</a:t>
            </a:r>
            <a:endParaRPr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311700" y="1152475"/>
            <a:ext cx="8520600" cy="3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ítě, které není kojené, potřebuje tekutiny od 6. měsíce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dítěti kojenému podáváme tekutiny až od 10. měsíce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mladší děti potřebují doplňovat tekutiny jen při teplotě, zvýšeném pocení, průjmu nebo ztrátě chuti k jídlu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nejlepším nápojem je kojenecká voda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čaje nebo ovocné šťávy nikdy nepřislazujeme, pokud je dítěti podáváme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ovocné šťávy nejsou nezbytné - v mateřském mléce je dostatečné množství vitamínu C a náhrady mateřského mléka jsou jím obohacovány, po zavedení příkrmu je příjem vitamínu C obsažen v dostatečném množství v ovoci a zelenině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Období smíšené stravy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Smíšená strava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152475"/>
            <a:ext cx="8520600" cy="38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</a:t>
            </a:r>
            <a:r>
              <a:rPr lang="cs"/>
              <a:t>ídelníček se začíná podobat jídelníčku dospělého člověka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zařazujeme nově obilniny, brambory, těstoviny, zeleninu, ovoce, maso, vaječný žloutek a výrobky z mléka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 opatrností můžeme začít podávat luštěniny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jídlo by mělo být měkké, nesolené a nekořeněné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příkrmy by neměly být mixované, ale ve formě hrubě nasekaných kousků, které dítě nutí kousat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zároveň nesmíme podávat žádné tuhé, pevné kousky, které by mohly být vdechnuty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jídlo podáváme vsedě, nejlépe u stolečku a dítě se učí jíst samo lžičkou, důležitá je naše pomoc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tekutiny podáváme z hrnečku, ne z kojenecké lahve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Správné stravovací návyky kojenců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Faktory ovlivňující výživové požadavky dítěte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Snídaně, oběd, večeře</a:t>
            </a:r>
            <a:endParaRPr/>
          </a:p>
        </p:txBody>
      </p:sp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tři hlavní jídla, dvě svačiny a mléko po probuzení a před psaním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správný jídelníček zajišťuje průběžný příjem energie a živin po celý 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mezi jídly ideálně rozestup tří hodin, ne vždy lze však dodržet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nepřestáváme s kojením nebo podáváním náhradní mléčné výživy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ideální stravování u jednoho stolu s rodiči - dítě se učí napodobováním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 1. roku dítěti nepodáváme </a:t>
            </a:r>
            <a:endParaRPr/>
          </a:p>
        </p:txBody>
      </p:sp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311700" y="1152475"/>
            <a:ext cx="8520600" cy="3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minerální vody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běžné a sladké pečivo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bonbony, kakao, čokoládu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celé ořechy, semínka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solené pochutiny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slazené nápoje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smažené pokrmy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tvrdé, plísňové, uzené a tavené sýry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kečup, hořčici, sojovou omáčku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instantní jídla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batolat a dětí předškolního věku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od jednoho roku</a:t>
            </a:r>
            <a:endParaRPr/>
          </a:p>
        </p:txBody>
      </p:sp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311700" y="1152475"/>
            <a:ext cx="8520600" cy="3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dramaticky se mění způsob výživy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jídle je nutná neustálá kontrola dítěte rodičem, nebo osobou pečující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nutné vést dítě k tomu, aby pochopilo důležitost správné výživy a osvojilo si vhodné stravovací návyky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tomto období děti často ztrácejí zájem o jídlo, jedí méně, odůvodňujeme to tím, že děti méně rostou v tomto období a zvyšuje se jejich zájem o okolí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odmítání jídla může být také projevem nově zjištěné nezávislosti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rodičům ztráta chuti k jídlu dělá starosti, proto se snažíme je uklidnit a vše jim vysvětlit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děti do jídla nenutíme, nabízíme jim rozmanitá jídla s různou chutí, teplotou a konzistencí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Stravování větších děti</a:t>
            </a:r>
            <a:endParaRPr/>
          </a:p>
        </p:txBody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311700" y="1152475"/>
            <a:ext cx="8520600" cy="3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</a:t>
            </a:r>
            <a:r>
              <a:rPr lang="cs"/>
              <a:t>atolata a děti v předškolním věku by měly jíst 5x denně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jejich strava by měla být pestrá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děti by jídlo měly přijímat u stolu, ze začátku s dospělým, kolem dvou let samostatně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vhodná je velikost stolků a židliček určených dětem, pokud jí u stolu s ostatními členy rodiny, mělo by dítě mít vyvýšenou židli, aby se mu jedlo pohodlně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zpočátku jí dítě z misky, později hluboký a nakonec i plytký talíř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 jídlu nejprve používáme lžíci, postupně dítě učíme jíst příborem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dvouleté dítě by mělo bravurně zvládat jíst lžíci a v šesti letech dítě začíná používat nůž k mazání a krájení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tekutiny podáváme z hrnečku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dítě by při jídle nemělo sledovat televizi, ani se věnovat jiným aktivitám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Rizika u stravování</a:t>
            </a:r>
            <a:endParaRPr/>
          </a:p>
        </p:txBody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</a:t>
            </a:r>
            <a:r>
              <a:rPr lang="cs"/>
              <a:t>dětí do 4 let věku hrozí riziko aspirace, z tohoto důvodu je nutné nepodávat dětem stravu malou, kulatou, nesnadno rozpustitelnou slinami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dalším velmi rizikovým faktorem je běhání při jídle, velké množství potravy v ústech a pozor na podávání anestetik při prořezávání zubů, které dítěti může znecitlivit zadní larynx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dětí školního věku a adolescentů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Strava školáků a </a:t>
            </a:r>
            <a:r>
              <a:rPr lang="cs"/>
              <a:t>dospívajících</a:t>
            </a:r>
            <a:endParaRPr/>
          </a:p>
        </p:txBody>
      </p:sp>
      <p:sp>
        <p:nvSpPr>
          <p:cNvPr id="275" name="Google Shape;275;p49"/>
          <p:cNvSpPr txBox="1"/>
          <p:nvPr>
            <p:ph idx="1" type="body"/>
          </p:nvPr>
        </p:nvSpPr>
        <p:spPr>
          <a:xfrm>
            <a:off x="311700" y="1152475"/>
            <a:ext cx="577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elmi se podobá stravě dospělých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musí pokrývat potřebu jedince pro růst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období zvýšeného růstu dochází ke zvýšené spotřebě energie, zvyšují se nároky na kvalitní bílkovinu a zvyšuje se potřeba vápníku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adolescentních dívek narůstá potřeba přívodu železa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dětí je častý nedostatek vitamínu A, B, 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strava by měla být velmi pestrá a vyvážená</a:t>
            </a:r>
            <a:endParaRPr/>
          </a:p>
        </p:txBody>
      </p:sp>
      <p:pic>
        <p:nvPicPr>
          <p:cNvPr id="276" name="Google Shape;2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500" y="1004700"/>
            <a:ext cx="3484475" cy="3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Specifika výživy u hospitalizovaných dětí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Specifika u hospitalizovaných dětí</a:t>
            </a:r>
            <a:endParaRPr/>
          </a:p>
        </p:txBody>
      </p:sp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</a:t>
            </a:r>
            <a:r>
              <a:rPr lang="cs"/>
              <a:t>ospitalizace mění zvyky a rituály dítěte a to i v oblasti výživy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dítě se stravuje jinak v domácím prostředí, což vede často k nechutenství a poruchám příjmu potravy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tomu dále přispívá nemoc jako taková a také bolest a stres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velmi důležité, při přijetí zjistit, jaké má dítě stravovací návyky a pokud je to možné, tak se maximálně snažíme o zachování jeho stravovacích návyků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případě potřeby jídlo nakrájíme a nebo dítě nakrmíme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některé děti musejí dodržovat speciální diety, problém nastává hlavně tehdy, pokud zasahujeme do jejich stravovacích zvyklostí, kdy jsme nuceni omezit některé jejich oblíbené potraviny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Geneticky podmíněné faktory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ěk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reakce na základě chutě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vrozená onemocnění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idx="1" type="body"/>
          </p:nvPr>
        </p:nvSpPr>
        <p:spPr>
          <a:xfrm>
            <a:off x="311700" y="428925"/>
            <a:ext cx="7946700" cy="44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Co může ovlivnit výživu v dětském věku?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Co je mléčná kuchyň?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Kdy a proč začínáme podávat nemléčné příkrmy?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 </a:t>
            </a:r>
            <a:r>
              <a:rPr lang="cs"/>
              <a:t>edukovat</a:t>
            </a:r>
            <a:r>
              <a:rPr lang="cs"/>
              <a:t> matku ohledně tekutin pro dítě do jednoho roku?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Jaké potraviny nejsou vhodné pro děti do jednoho roku?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 předejdete riziku aspirace u dítěte?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Faktory životního prostředí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</a:t>
            </a:r>
            <a:r>
              <a:rPr lang="cs"/>
              <a:t>ivotní styl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kulturní zvyky a náboženské vyznání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ekonomická situace rodiny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reklama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přírodní prostředí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užívání léků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novorozence a kojence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novorozence a kojence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o jednoho roku věku výživu dětí můžeme rozdělit do tří období, každé z nich trvá 4 až 6 měsíců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období je období výhradně mléčné stravy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druhé období je období přechodné, ve kterém dítěti podáváme k mléku nemléčné kašovité příkrmy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třetí je období smíšené stravy, kdy do jídelníčku zařazujeme vhodně upravenou stravu dospělých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novorozencům a kojencům nepodáváme kozí a neupravené kravské mléko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Období výhradně mléčné stravy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přijímá výhradně mateřské mléko nebo náhradní mléčnou stravu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množství mléka pro zdravého kojence je přibližně 150–170 ml/kg/den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dítěti nepodáváme žádné jiné tekutiny.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nejlepší a nejvhodnější stravou pro novorozence je mateřské mléko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prvních 6 měsíců by měl být novorozenec výhradně kojen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umělá výživa nikdy nemůže nahradit mateřské mléko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Mateřské mléko - výhody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zajišťuje všechny živiny důležité pro růst a vývoj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 velmi dobře stravitelné a vstřebatelné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kbsahuje velké množství látek, které dítě chrání před infekčním onemocněním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kojení brání překrmování dítěte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tělesný kontakt přináší dítěti libé pocity a bezpečí a posiluje vzájemný citový vztah mezi matkou a dítětem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nejpraktičtější způsobem výživy, je připraveno kdykoliv a kdekoliv, má správnou teplotu, je čerstvé a hygienicky nezávadné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