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8" r:id="rId2"/>
    <p:sldId id="257" r:id="rId3"/>
    <p:sldId id="272" r:id="rId4"/>
    <p:sldId id="270" r:id="rId5"/>
    <p:sldId id="271" r:id="rId6"/>
    <p:sldId id="312" r:id="rId7"/>
    <p:sldId id="276" r:id="rId8"/>
    <p:sldId id="309" r:id="rId9"/>
    <p:sldId id="310" r:id="rId10"/>
    <p:sldId id="311" r:id="rId11"/>
    <p:sldId id="308" r:id="rId12"/>
    <p:sldId id="259" r:id="rId13"/>
    <p:sldId id="273" r:id="rId14"/>
    <p:sldId id="289" r:id="rId15"/>
    <p:sldId id="275" r:id="rId16"/>
    <p:sldId id="277" r:id="rId17"/>
    <p:sldId id="278" r:id="rId18"/>
    <p:sldId id="306" r:id="rId19"/>
    <p:sldId id="302" r:id="rId20"/>
    <p:sldId id="307" r:id="rId21"/>
    <p:sldId id="269" r:id="rId22"/>
    <p:sldId id="280" r:id="rId23"/>
    <p:sldId id="313" r:id="rId24"/>
    <p:sldId id="284" r:id="rId25"/>
    <p:sldId id="281" r:id="rId26"/>
    <p:sldId id="282" r:id="rId27"/>
    <p:sldId id="283" r:id="rId28"/>
    <p:sldId id="286" r:id="rId29"/>
    <p:sldId id="287" r:id="rId30"/>
    <p:sldId id="288" r:id="rId31"/>
    <p:sldId id="297" r:id="rId32"/>
    <p:sldId id="294" r:id="rId33"/>
    <p:sldId id="296" r:id="rId34"/>
    <p:sldId id="298" r:id="rId35"/>
    <p:sldId id="299" r:id="rId36"/>
    <p:sldId id="300" r:id="rId37"/>
    <p:sldId id="301" r:id="rId38"/>
    <p:sldId id="314" r:id="rId39"/>
    <p:sldId id="315" r:id="rId40"/>
    <p:sldId id="316" r:id="rId41"/>
    <p:sldId id="31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53" d="100"/>
          <a:sy n="53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9A6C0-E239-4342-B2B7-23B938AA1B24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E87A-4EDC-4627-BAE7-240D96E9D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7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E87A-4EDC-4627-BAE7-240D96E9DF3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8AA666-994F-4BF1-AF9B-2305007EB18A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4048F8-9BAC-4D81-8BE8-DDFFF082E70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hrudník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04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HEART VALVES 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6663"/>
            <a:ext cx="8242301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tg\Desktop\content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618638" cy="3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tg\Desktop\4vg9l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5" y="3436753"/>
            <a:ext cx="3823164" cy="33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tg\Desktop\imagesCABHLWY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7" y="3212975"/>
            <a:ext cx="4285653" cy="35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tg\Desktop\r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" y="-22132"/>
            <a:ext cx="5428032" cy="32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53536" cy="864096"/>
          </a:xfrm>
        </p:spPr>
        <p:txBody>
          <a:bodyPr/>
          <a:lstStyle/>
          <a:p>
            <a:r>
              <a:rPr lang="cs-CZ" dirty="0" smtClean="0"/>
              <a:t>CT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5184576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N</a:t>
            </a:r>
            <a:r>
              <a:rPr lang="cs-CZ" sz="2000" b="1" dirty="0" smtClean="0"/>
              <a:t>ejdůležitější </a:t>
            </a:r>
            <a:r>
              <a:rPr lang="cs-CZ" sz="2000" b="1" dirty="0"/>
              <a:t>zobrazovací </a:t>
            </a:r>
            <a:r>
              <a:rPr lang="cs-CZ" sz="2000" b="1" dirty="0" smtClean="0"/>
              <a:t>metoda </a:t>
            </a:r>
            <a:r>
              <a:rPr lang="cs-CZ" sz="2000" b="1" dirty="0"/>
              <a:t>v diagnostice onemocnění plic, mediastina, pleury, bránice i hrudní stěny. </a:t>
            </a:r>
            <a:endParaRPr lang="cs-CZ" sz="2000" b="1" dirty="0" smtClean="0"/>
          </a:p>
          <a:p>
            <a:pPr algn="just"/>
            <a:r>
              <a:rPr lang="cs-CZ" sz="2000" dirty="0" smtClean="0"/>
              <a:t>Provádí se </a:t>
            </a:r>
            <a:r>
              <a:rPr lang="cs-CZ" sz="2000" dirty="0"/>
              <a:t>z různých důvodů, zejména pro zpřesnění nálezu na RTG snímku. </a:t>
            </a:r>
            <a:endParaRPr lang="cs-CZ" sz="2000" dirty="0" smtClean="0"/>
          </a:p>
          <a:p>
            <a:pPr algn="just"/>
            <a:r>
              <a:rPr lang="cs-CZ" sz="2000" dirty="0" smtClean="0"/>
              <a:t>Hlavními </a:t>
            </a:r>
            <a:r>
              <a:rPr lang="cs-CZ" sz="2000" dirty="0"/>
              <a:t>indikacemi </a:t>
            </a:r>
            <a:r>
              <a:rPr lang="cs-CZ" sz="2000" dirty="0" smtClean="0"/>
              <a:t>jsou </a:t>
            </a:r>
            <a:r>
              <a:rPr lang="cs-CZ" sz="2000" b="1" dirty="0" smtClean="0"/>
              <a:t>patologické </a:t>
            </a:r>
            <a:r>
              <a:rPr lang="cs-CZ" sz="2000" b="1" dirty="0"/>
              <a:t>nálezy na RTG snímku</a:t>
            </a:r>
            <a:r>
              <a:rPr lang="cs-CZ" sz="2000" dirty="0"/>
              <a:t>, mezi něž patří zejména zpřesnění nálezu solitárního plicního uzlu, rozšíření mediastina, tumory plic a mediastina, pleurální změny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dirty="0" smtClean="0"/>
              <a:t>Neméně </a:t>
            </a:r>
            <a:r>
              <a:rPr lang="cs-CZ" sz="2000" dirty="0"/>
              <a:t>významnými indikacemi jsou </a:t>
            </a:r>
            <a:r>
              <a:rPr lang="cs-CZ" sz="2000" b="1" dirty="0"/>
              <a:t>detekce metastáz do plic, podezření na embolizaci do plic, disekci a aneurysma aorty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smtClean="0"/>
              <a:t>CT </a:t>
            </a:r>
            <a:r>
              <a:rPr lang="cs-CZ" sz="2000" dirty="0"/>
              <a:t>je však také často využíváno pro </a:t>
            </a:r>
            <a:r>
              <a:rPr lang="cs-CZ" sz="2000" b="1" dirty="0"/>
              <a:t>cílené biopsie nitrohrudní léze či drenáže kolekce tekutin. </a:t>
            </a:r>
            <a:endParaRPr lang="cs-CZ" sz="2000" b="1" dirty="0" smtClean="0"/>
          </a:p>
          <a:p>
            <a:pPr algn="just"/>
            <a:r>
              <a:rPr lang="cs-CZ" sz="2000" dirty="0" smtClean="0"/>
              <a:t>Velkou </a:t>
            </a:r>
            <a:r>
              <a:rPr lang="cs-CZ" sz="2000" dirty="0"/>
              <a:t>indikační skupinou jsou CT </a:t>
            </a:r>
            <a:r>
              <a:rPr lang="cs-CZ" sz="2000" b="1" dirty="0"/>
              <a:t>vyšetření srdce. </a:t>
            </a:r>
            <a:endParaRPr lang="cs-CZ" sz="2000" b="1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85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Možnosti CT vyšetření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363272" cy="4065315"/>
          </a:xfrm>
        </p:spPr>
        <p:txBody>
          <a:bodyPr/>
          <a:lstStyle/>
          <a:p>
            <a:r>
              <a:rPr lang="cs-CZ" sz="2800" dirty="0" smtClean="0"/>
              <a:t>CT konvenční</a:t>
            </a:r>
          </a:p>
          <a:p>
            <a:endParaRPr lang="cs-CZ" sz="2800" dirty="0" smtClean="0"/>
          </a:p>
          <a:p>
            <a:r>
              <a:rPr lang="cs-CZ" sz="2800" dirty="0" smtClean="0"/>
              <a:t>CT spirální</a:t>
            </a:r>
          </a:p>
          <a:p>
            <a:endParaRPr lang="cs-CZ" sz="2800" dirty="0" smtClean="0"/>
          </a:p>
          <a:p>
            <a:r>
              <a:rPr lang="cs-CZ" sz="2800" dirty="0" smtClean="0"/>
              <a:t>HRCT – s vysokým rozlišením</a:t>
            </a:r>
          </a:p>
          <a:p>
            <a:endParaRPr lang="cs-CZ" sz="2800" dirty="0" smtClean="0"/>
          </a:p>
          <a:p>
            <a:r>
              <a:rPr lang="cs-CZ" sz="2800" dirty="0" smtClean="0"/>
              <a:t>CT angiografie hrudníku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tg\Desktop\220px-Germ-cell-tumor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9" y="0"/>
            <a:ext cx="5009886" cy="34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tg\Desktop\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9" y="3068960"/>
            <a:ext cx="500988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tg\Desktop\Thorax_CT_peripheres_Brronchialcarcinom_li_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7" y="0"/>
            <a:ext cx="4267523" cy="32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tg\Desktop\230px-CT_chest_in_pneumonia_with_abscesses_caverns_and_effusions_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7" y="3140126"/>
            <a:ext cx="4267523" cy="37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416824" cy="648072"/>
          </a:xfrm>
        </p:spPr>
        <p:txBody>
          <a:bodyPr/>
          <a:lstStyle/>
          <a:p>
            <a:r>
              <a:rPr lang="cs-CZ" dirty="0" smtClean="0"/>
              <a:t>HRCT = skenování úzkou vrstvou</a:t>
            </a:r>
            <a:endParaRPr lang="cs-CZ" dirty="0"/>
          </a:p>
        </p:txBody>
      </p:sp>
      <p:pic>
        <p:nvPicPr>
          <p:cNvPr id="2050" name="Picture 2" descr="C:\Users\rtg\Desktop\c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725736" cy="58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CTA </a:t>
            </a:r>
            <a:r>
              <a:rPr lang="cs-CZ" dirty="0" err="1" smtClean="0"/>
              <a:t>truncus</a:t>
            </a:r>
            <a:r>
              <a:rPr lang="cs-CZ" dirty="0" smtClean="0"/>
              <a:t> </a:t>
            </a:r>
            <a:r>
              <a:rPr lang="cs-CZ" dirty="0" err="1" smtClean="0"/>
              <a:t>pulmonalis</a:t>
            </a:r>
            <a:r>
              <a:rPr lang="cs-CZ" dirty="0" smtClean="0"/>
              <a:t> - plicní embolie</a:t>
            </a:r>
            <a:endParaRPr lang="cs-CZ" dirty="0"/>
          </a:p>
        </p:txBody>
      </p:sp>
      <p:pic>
        <p:nvPicPr>
          <p:cNvPr id="4099" name="Picture 3" descr="C:\Users\rtg\Desktop\255v63n02-13147673fi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06568"/>
            <a:ext cx="4200476" cy="42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tg\Desktop\ct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5080"/>
            <a:ext cx="3240360" cy="23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tg\Desktop\27433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6568"/>
            <a:ext cx="3251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g\Desktop\imagesCA8QRW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6237"/>
            <a:ext cx="3168352" cy="36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tg\Desktop\imagesCAZRQP8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6" y="1646237"/>
            <a:ext cx="5457099" cy="36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CTA aorty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96136" y="14520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 – pravá plíce</a:t>
            </a:r>
          </a:p>
          <a:p>
            <a:pPr marL="0" indent="0">
              <a:buNone/>
            </a:pPr>
            <a:r>
              <a:rPr lang="cs-CZ" dirty="0" smtClean="0"/>
              <a:t>2 – aorta</a:t>
            </a:r>
          </a:p>
          <a:p>
            <a:pPr marL="0" indent="0">
              <a:buNone/>
            </a:pPr>
            <a:r>
              <a:rPr lang="cs-CZ" dirty="0" smtClean="0"/>
              <a:t>3 – pravá předsíň</a:t>
            </a:r>
          </a:p>
          <a:p>
            <a:pPr marL="0" indent="0">
              <a:buNone/>
            </a:pPr>
            <a:r>
              <a:rPr lang="cs-CZ" dirty="0" smtClean="0"/>
              <a:t>4 – pravá komora</a:t>
            </a:r>
          </a:p>
          <a:p>
            <a:pPr marL="0" indent="0">
              <a:buNone/>
            </a:pPr>
            <a:r>
              <a:rPr lang="cs-CZ" dirty="0" smtClean="0"/>
              <a:t>5 – septum</a:t>
            </a:r>
          </a:p>
          <a:p>
            <a:pPr marL="0" indent="0">
              <a:buNone/>
            </a:pPr>
            <a:r>
              <a:rPr lang="cs-CZ" dirty="0" smtClean="0"/>
              <a:t>6 – levá předsíň</a:t>
            </a:r>
          </a:p>
          <a:p>
            <a:pPr marL="0" indent="0">
              <a:buNone/>
            </a:pPr>
            <a:r>
              <a:rPr lang="cs-CZ" dirty="0" smtClean="0"/>
              <a:t>7 – levá komora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594033" cy="411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7664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3933056"/>
            <a:ext cx="44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3768" y="2924944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04520" y="2533546"/>
            <a:ext cx="6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01478" y="2924944"/>
            <a:ext cx="5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04520" y="3510300"/>
            <a:ext cx="52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77541" y="2924944"/>
            <a:ext cx="43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9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47547" y="14138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 – aorta </a:t>
            </a:r>
            <a:r>
              <a:rPr lang="cs-CZ" dirty="0" err="1" smtClean="0"/>
              <a:t>ascendens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– </a:t>
            </a:r>
            <a:r>
              <a:rPr lang="cs-CZ" dirty="0" err="1" smtClean="0"/>
              <a:t>tr.brachiocephalicus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 – </a:t>
            </a:r>
            <a:r>
              <a:rPr lang="cs-CZ" dirty="0" err="1" smtClean="0"/>
              <a:t>a.carotis</a:t>
            </a:r>
            <a:r>
              <a:rPr lang="cs-CZ" dirty="0" smtClean="0"/>
              <a:t> </a:t>
            </a:r>
            <a:r>
              <a:rPr lang="cs-CZ" dirty="0" err="1" smtClean="0"/>
              <a:t>communis</a:t>
            </a:r>
            <a:r>
              <a:rPr lang="cs-CZ" dirty="0" smtClean="0"/>
              <a:t> sin.</a:t>
            </a:r>
          </a:p>
          <a:p>
            <a:pPr marL="0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a.subclavia</a:t>
            </a:r>
            <a:r>
              <a:rPr lang="cs-CZ" dirty="0" smtClean="0"/>
              <a:t> sin.</a:t>
            </a:r>
          </a:p>
          <a:p>
            <a:pPr marL="0" indent="0">
              <a:buNone/>
            </a:pPr>
            <a:r>
              <a:rPr lang="cs-CZ" dirty="0" smtClean="0"/>
              <a:t>5 – aorta </a:t>
            </a:r>
            <a:r>
              <a:rPr lang="cs-CZ" dirty="0" err="1" smtClean="0"/>
              <a:t>descendens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 – </a:t>
            </a:r>
            <a:r>
              <a:rPr lang="cs-CZ" dirty="0" err="1" smtClean="0"/>
              <a:t>ventriculus</a:t>
            </a:r>
            <a:r>
              <a:rPr lang="cs-CZ" dirty="0" smtClean="0"/>
              <a:t> sin.</a:t>
            </a:r>
          </a:p>
          <a:p>
            <a:pPr marL="0" indent="0">
              <a:buNone/>
            </a:pPr>
            <a:r>
              <a:rPr lang="cs-CZ" dirty="0" smtClean="0"/>
              <a:t>7 – aortální chlopeň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376"/>
            <a:ext cx="3312368" cy="63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87624" y="270892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82483" y="1669450"/>
            <a:ext cx="4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45795" y="1546942"/>
            <a:ext cx="77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6278" y="1527242"/>
            <a:ext cx="5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387355" y="3108034"/>
            <a:ext cx="24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35012" y="3292700"/>
            <a:ext cx="42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633325" y="3108034"/>
            <a:ext cx="3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80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085584" cy="43819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1/ RTG – základní informace</a:t>
            </a:r>
          </a:p>
          <a:p>
            <a:pPr marL="0" indent="0">
              <a:buNone/>
            </a:pPr>
            <a:r>
              <a:rPr lang="cs-CZ" dirty="0" smtClean="0"/>
              <a:t>2/ CT – upřesnění RTG nálezu</a:t>
            </a:r>
          </a:p>
          <a:p>
            <a:pPr marL="0" indent="0">
              <a:buNone/>
            </a:pPr>
            <a:r>
              <a:rPr lang="cs-CZ" dirty="0" smtClean="0"/>
              <a:t>3/ AG – nejčastěji zjištění anomálií cév</a:t>
            </a:r>
          </a:p>
          <a:p>
            <a:pPr marL="0" indent="0">
              <a:buNone/>
            </a:pPr>
            <a:r>
              <a:rPr lang="cs-CZ" dirty="0" smtClean="0"/>
              <a:t>4/ US – zobrazení srdce</a:t>
            </a:r>
          </a:p>
          <a:p>
            <a:pPr marL="0" indent="0">
              <a:buNone/>
            </a:pPr>
            <a:r>
              <a:rPr lang="cs-CZ" dirty="0"/>
              <a:t>5</a:t>
            </a:r>
            <a:r>
              <a:rPr lang="cs-CZ" dirty="0" smtClean="0"/>
              <a:t>/ MR – vady srdce a cév, tumory</a:t>
            </a:r>
          </a:p>
          <a:p>
            <a:pPr marL="0" indent="0">
              <a:buNone/>
            </a:pPr>
            <a:r>
              <a:rPr lang="cs-CZ" dirty="0"/>
              <a:t>6</a:t>
            </a:r>
            <a:r>
              <a:rPr lang="cs-CZ" dirty="0" smtClean="0"/>
              <a:t>/ NM – dg. </a:t>
            </a:r>
            <a:r>
              <a:rPr lang="cs-CZ" dirty="0"/>
              <a:t>p</a:t>
            </a:r>
            <a:r>
              <a:rPr lang="cs-CZ" dirty="0" smtClean="0"/>
              <a:t>licní embolie, kardiologie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dirty="0" smtClean="0"/>
              <a:t>Srdce</a:t>
            </a:r>
            <a:endParaRPr lang="cs-CZ" dirty="0"/>
          </a:p>
        </p:txBody>
      </p:sp>
      <p:pic>
        <p:nvPicPr>
          <p:cNvPr id="11266" name="Picture 2" descr="C:\Users\rtg\Desktop\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5" y="1268760"/>
            <a:ext cx="6865258" cy="51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0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 smtClean="0"/>
              <a:t>Anatomie srdce</a:t>
            </a:r>
            <a:endParaRPr lang="cs-CZ" dirty="0"/>
          </a:p>
        </p:txBody>
      </p:sp>
      <p:pic>
        <p:nvPicPr>
          <p:cNvPr id="3074" name="Picture 2" descr="C:\Users\rtg\Desktop\thmb_48ce1c49395735-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3432"/>
            <a:ext cx="3744416" cy="22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tg\Desktop\thmb_48ce1c0bb890b4-cha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5901"/>
            <a:ext cx="3744416" cy="2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thmb_48ce1c1836d343-cham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3432"/>
            <a:ext cx="3498052" cy="2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tg\Desktop\thmb_48ce1c5506b1c2-chamb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7950"/>
            <a:ext cx="3498052" cy="23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9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CT srdce</a:t>
            </a:r>
            <a:endParaRPr lang="cs-CZ" dirty="0"/>
          </a:p>
        </p:txBody>
      </p:sp>
      <p:pic>
        <p:nvPicPr>
          <p:cNvPr id="7170" name="Picture 2" descr="C:\Users\rtg\Desktop\ct 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71" y="1316326"/>
            <a:ext cx="2157199" cy="2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tg\Desktop\imagesCAH39C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9" y="3503613"/>
            <a:ext cx="7228724" cy="30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tg\Desktop\ct s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135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rtg\Desktop\ct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3" y="1296502"/>
            <a:ext cx="2157199" cy="2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2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/>
              <a:t>UZ </a:t>
            </a:r>
            <a:r>
              <a:rPr lang="cs-CZ" dirty="0" smtClean="0"/>
              <a:t>srdce - echokardiografie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134076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diagnostika </a:t>
            </a:r>
            <a:r>
              <a:rPr lang="cs-CZ" sz="2000" b="1" dirty="0"/>
              <a:t>srdečních </a:t>
            </a:r>
            <a:r>
              <a:rPr lang="cs-CZ" sz="2000" b="1" dirty="0" smtClean="0"/>
              <a:t>chorob</a:t>
            </a:r>
            <a:endParaRPr lang="cs-CZ" sz="2000" dirty="0"/>
          </a:p>
          <a:p>
            <a:pPr algn="just"/>
            <a:r>
              <a:rPr lang="cs-CZ" sz="2000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poskytuje </a:t>
            </a:r>
            <a:r>
              <a:rPr lang="cs-CZ" sz="2000" dirty="0"/>
              <a:t>morfologické i funkční informace o velikosti srdečních dutin, šířce myokardu, stavu chlopní, perikardu a též slouží k zobrazení případných expanzí.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Dynamické </a:t>
            </a:r>
            <a:r>
              <a:rPr lang="cs-CZ" sz="2000" b="1" dirty="0"/>
              <a:t>zobrazení B </a:t>
            </a:r>
            <a:r>
              <a:rPr lang="cs-CZ" sz="2000" dirty="0"/>
              <a:t>slouží k zobrazení dutin srdce a velkých cév, tyto struktury můžeme pozorovat jako </a:t>
            </a:r>
            <a:r>
              <a:rPr lang="cs-CZ" sz="2000" dirty="0" err="1"/>
              <a:t>anechogenní</a:t>
            </a:r>
            <a:r>
              <a:rPr lang="cs-CZ" sz="2000" dirty="0"/>
              <a:t> oblasti, na obrazovce jsou tudíž tmavé.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Pro </a:t>
            </a:r>
            <a:r>
              <a:rPr lang="cs-CZ" sz="2000" dirty="0"/>
              <a:t>zjištění rychlosti, směru a linearity toku krve v srdečních dutinách a velkých cévách se využívá </a:t>
            </a:r>
            <a:r>
              <a:rPr lang="cs-CZ" sz="2000" b="1" dirty="0"/>
              <a:t>Dopplerovské techniky</a:t>
            </a:r>
            <a:r>
              <a:rPr lang="cs-CZ" sz="2000" dirty="0"/>
              <a:t>. </a:t>
            </a:r>
            <a:r>
              <a:rPr lang="cs-CZ" sz="2000" dirty="0" smtClean="0"/>
              <a:t>Směr </a:t>
            </a:r>
            <a:r>
              <a:rPr lang="cs-CZ" sz="2000" dirty="0"/>
              <a:t>proudění krve, rychlost krve a turbulence lze dobře zobrazit barevným zobrazováním. </a:t>
            </a:r>
            <a:r>
              <a:rPr lang="cs-CZ" sz="2000" dirty="0" smtClean="0"/>
              <a:t>Oblast </a:t>
            </a:r>
            <a:r>
              <a:rPr lang="cs-CZ" sz="2000" dirty="0"/>
              <a:t>maximální rychlosti směřující k sondě je zobrazena červeně, směrem od sondy modře, turbulentní oblast charakterizuje směs všech barev. </a:t>
            </a:r>
          </a:p>
        </p:txBody>
      </p:sp>
    </p:spTree>
    <p:extLst>
      <p:ext uri="{BB962C8B-B14F-4D97-AF65-F5344CB8AC3E}">
        <p14:creationId xmlns:p14="http://schemas.microsoft.com/office/powerpoint/2010/main" val="210207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UZ srdce</a:t>
            </a:r>
            <a:endParaRPr lang="cs-CZ" dirty="0"/>
          </a:p>
        </p:txBody>
      </p:sp>
      <p:pic>
        <p:nvPicPr>
          <p:cNvPr id="4098" name="Picture 2" descr="C:\Users\rtg\Desktop\uz sr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00400" cy="30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tg\Desktop\gr1-midiCASAQM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54" y="1412776"/>
            <a:ext cx="2923074" cy="30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reg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35" y="4311308"/>
            <a:ext cx="3816424" cy="25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91264" cy="4752528"/>
          </a:xfrm>
        </p:spPr>
        <p:txBody>
          <a:bodyPr>
            <a:normAutofit/>
          </a:bodyPr>
          <a:lstStyle/>
          <a:p>
            <a:r>
              <a:rPr lang="cs-CZ" b="1" dirty="0" smtClean="0"/>
              <a:t>Plicní AG </a:t>
            </a:r>
            <a:r>
              <a:rPr lang="cs-CZ" dirty="0" smtClean="0"/>
              <a:t>– plicní embolie</a:t>
            </a:r>
          </a:p>
          <a:p>
            <a:endParaRPr lang="cs-CZ" dirty="0" smtClean="0"/>
          </a:p>
          <a:p>
            <a:r>
              <a:rPr lang="cs-CZ" b="1" dirty="0" smtClean="0"/>
              <a:t>Hrudní aortografie </a:t>
            </a:r>
            <a:r>
              <a:rPr lang="cs-CZ" dirty="0" smtClean="0"/>
              <a:t>– vrozené anomálie, disekce,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aneuryzmata</a:t>
            </a:r>
          </a:p>
          <a:p>
            <a:endParaRPr lang="cs-CZ" dirty="0" smtClean="0"/>
          </a:p>
          <a:p>
            <a:r>
              <a:rPr lang="cs-CZ" b="1" dirty="0" err="1" smtClean="0"/>
              <a:t>Koronarografie</a:t>
            </a:r>
            <a:r>
              <a:rPr lang="cs-CZ" dirty="0" smtClean="0"/>
              <a:t> – ICHS, IM </a:t>
            </a:r>
          </a:p>
          <a:p>
            <a:pPr marL="0" indent="0">
              <a:buNone/>
            </a:pPr>
            <a:r>
              <a:rPr lang="cs-CZ" dirty="0" smtClean="0"/>
              <a:t>                                - </a:t>
            </a:r>
            <a:r>
              <a:rPr lang="cs-CZ" i="1" dirty="0"/>
              <a:t>posouzení  </a:t>
            </a:r>
            <a:r>
              <a:rPr lang="cs-CZ" i="1" dirty="0" err="1"/>
              <a:t>makrocirkulace</a:t>
            </a:r>
            <a:endParaRPr lang="cs-CZ" i="1" dirty="0" smtClean="0"/>
          </a:p>
          <a:p>
            <a:endParaRPr lang="cs-CZ" dirty="0" smtClean="0"/>
          </a:p>
          <a:p>
            <a:r>
              <a:rPr lang="cs-CZ" b="1" dirty="0" err="1" smtClean="0"/>
              <a:t>Kardioangiografie</a:t>
            </a:r>
            <a:r>
              <a:rPr lang="cs-CZ" dirty="0" smtClean="0"/>
              <a:t> – posouzení vrozených srdečních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vad u dětí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660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tg\Desktop\ag a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3" y="155679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tg\Desktop\ag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63" y="1556792"/>
            <a:ext cx="4140493" cy="46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8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tg\Desktop\ag 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3" y="1626101"/>
            <a:ext cx="4008341" cy="42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tg\Desktop\coronary-angiogram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6100"/>
            <a:ext cx="4431234" cy="42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3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tg\Desktop\ko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8" y="1656616"/>
            <a:ext cx="4198937" cy="45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tg\Desktop\gr27-mi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9" y="1656616"/>
            <a:ext cx="3587335" cy="45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5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 smtClean="0"/>
              <a:t>Metody 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7992888" cy="5102027"/>
          </a:xfrm>
        </p:spPr>
        <p:txBody>
          <a:bodyPr>
            <a:noAutofit/>
          </a:bodyPr>
          <a:lstStyle/>
          <a:p>
            <a:r>
              <a:rPr lang="cs-CZ" sz="1600" b="1" dirty="0" err="1" smtClean="0"/>
              <a:t>Perfuzní</a:t>
            </a:r>
            <a:r>
              <a:rPr lang="cs-CZ" sz="1600" b="1" dirty="0" smtClean="0"/>
              <a:t> scintigrafie plic </a:t>
            </a:r>
            <a:r>
              <a:rPr lang="cs-CZ" sz="1600" dirty="0" smtClean="0"/>
              <a:t>– radioaktivní látka </a:t>
            </a:r>
            <a:r>
              <a:rPr lang="cs-CZ" sz="1600" dirty="0" err="1" smtClean="0"/>
              <a:t>i.v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bílkovina </a:t>
            </a:r>
            <a:r>
              <a:rPr lang="cs-CZ" sz="1600" dirty="0"/>
              <a:t>albumin značená techneciem, </a:t>
            </a:r>
            <a:r>
              <a:rPr lang="cs-CZ" sz="1600" dirty="0" smtClean="0"/>
              <a:t>která se </a:t>
            </a:r>
            <a:r>
              <a:rPr lang="cs-CZ" sz="1600" dirty="0"/>
              <a:t>zachytává </a:t>
            </a:r>
            <a:r>
              <a:rPr lang="cs-CZ" sz="1600" dirty="0" smtClean="0"/>
              <a:t>v plicních 	  kapilárách 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Ventilační scintigrafie plic </a:t>
            </a:r>
            <a:r>
              <a:rPr lang="cs-CZ" sz="1600" dirty="0" smtClean="0"/>
              <a:t>– radioaktivní látka inhalačně</a:t>
            </a:r>
          </a:p>
          <a:p>
            <a:pPr marL="0" indent="0">
              <a:buNone/>
            </a:pPr>
            <a:r>
              <a:rPr lang="cs-CZ" sz="1600" dirty="0" smtClean="0"/>
              <a:t>                  pacient </a:t>
            </a:r>
            <a:r>
              <a:rPr lang="cs-CZ" sz="1600" dirty="0"/>
              <a:t>vdechuje vzduch obsahující značený </a:t>
            </a:r>
            <a:r>
              <a:rPr lang="cs-CZ" sz="1600" dirty="0" smtClean="0"/>
              <a:t>plyny (nejčastěji </a:t>
            </a:r>
            <a:r>
              <a:rPr lang="cs-CZ" sz="1600" dirty="0"/>
              <a:t>krypton) </a:t>
            </a:r>
          </a:p>
          <a:p>
            <a:endParaRPr lang="cs-CZ" sz="1600" b="1" dirty="0" smtClean="0"/>
          </a:p>
          <a:p>
            <a:r>
              <a:rPr lang="cs-CZ" sz="1600" b="1" dirty="0" err="1" smtClean="0"/>
              <a:t>Perfuzní</a:t>
            </a:r>
            <a:r>
              <a:rPr lang="cs-CZ" sz="1600" b="1" dirty="0" smtClean="0"/>
              <a:t> SPECT myokardu </a:t>
            </a:r>
            <a:r>
              <a:rPr lang="cs-CZ" sz="1600" dirty="0" smtClean="0"/>
              <a:t>– ICHS, </a:t>
            </a:r>
            <a:r>
              <a:rPr lang="cs-CZ" sz="1600" dirty="0" err="1" smtClean="0"/>
              <a:t>viabilita</a:t>
            </a:r>
            <a:r>
              <a:rPr lang="cs-CZ" sz="1600" dirty="0" smtClean="0"/>
              <a:t> myokardu,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</a:t>
            </a:r>
            <a:r>
              <a:rPr lang="cs-CZ" sz="1600" i="1" dirty="0" smtClean="0"/>
              <a:t>posouzení  mikrocirkulace</a:t>
            </a:r>
            <a:r>
              <a:rPr lang="cs-CZ" sz="1600" dirty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                   </a:t>
            </a: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vrcholu </a:t>
            </a:r>
            <a:r>
              <a:rPr lang="cs-CZ" sz="1600" dirty="0" smtClean="0"/>
              <a:t>ergometrické </a:t>
            </a:r>
            <a:r>
              <a:rPr lang="cs-CZ" sz="1600" dirty="0"/>
              <a:t>nebo </a:t>
            </a:r>
            <a:r>
              <a:rPr lang="cs-CZ" sz="1600" dirty="0" smtClean="0"/>
              <a:t>farmakologické zátěže se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aplikuje </a:t>
            </a:r>
            <a:r>
              <a:rPr lang="cs-CZ" sz="1600" dirty="0" err="1" smtClean="0"/>
              <a:t>i.v</a:t>
            </a:r>
            <a:r>
              <a:rPr lang="cs-CZ" sz="1600" dirty="0" smtClean="0"/>
              <a:t>. radiofarmakum </a:t>
            </a:r>
            <a:r>
              <a:rPr lang="cs-CZ" sz="1600" dirty="0"/>
              <a:t>(99mTc </a:t>
            </a:r>
            <a:r>
              <a:rPr lang="cs-CZ" sz="1600" dirty="0" err="1"/>
              <a:t>Tetrofosmin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/>
              <a:t>Radionuklidová rovnovážná </a:t>
            </a:r>
            <a:r>
              <a:rPr lang="cs-CZ" sz="1600" b="1" dirty="0" err="1" smtClean="0"/>
              <a:t>ventrikulografie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                   </a:t>
            </a:r>
            <a:r>
              <a:rPr lang="cs-CZ" sz="1600" dirty="0" smtClean="0"/>
              <a:t>provede se označeni </a:t>
            </a:r>
            <a:r>
              <a:rPr lang="cs-CZ" sz="1600" dirty="0"/>
              <a:t>erytrocytů 99mTc a jejich </a:t>
            </a:r>
            <a:r>
              <a:rPr lang="cs-CZ" sz="1600" dirty="0" err="1"/>
              <a:t>reaplikace</a:t>
            </a:r>
            <a:r>
              <a:rPr lang="cs-CZ" sz="1600" dirty="0"/>
              <a:t> </a:t>
            </a:r>
            <a:r>
              <a:rPr lang="cs-CZ" sz="1600" dirty="0" smtClean="0"/>
              <a:t>pacientovi</a:t>
            </a:r>
            <a:r>
              <a:rPr lang="cs-CZ" sz="1600" dirty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následně hodnocení ejekční frakce </a:t>
            </a:r>
            <a:r>
              <a:rPr lang="cs-CZ" sz="1600" dirty="0"/>
              <a:t>komor a posouzeni motility stěn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9768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Skiagrafie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0832" y="5301208"/>
            <a:ext cx="8229600" cy="9361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Základní projekce: </a:t>
            </a:r>
            <a:r>
              <a:rPr lang="cs-CZ" dirty="0" err="1" smtClean="0"/>
              <a:t>zadopřední</a:t>
            </a:r>
            <a:r>
              <a:rPr lang="cs-CZ" dirty="0" smtClean="0"/>
              <a:t>  a bočná</a:t>
            </a:r>
            <a:endParaRPr lang="cs-CZ" dirty="0"/>
          </a:p>
        </p:txBody>
      </p:sp>
      <p:pic>
        <p:nvPicPr>
          <p:cNvPr id="4099" name="Picture 3" descr="C:\Users\rtg\Desktop\imagesCAK73F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97000"/>
            <a:ext cx="3744416" cy="36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b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55" y="1397000"/>
            <a:ext cx="3431177" cy="36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Perfuzní</a:t>
            </a:r>
            <a:r>
              <a:rPr lang="cs-CZ" dirty="0" smtClean="0"/>
              <a:t> scintigrafie plic</a:t>
            </a:r>
            <a:endParaRPr lang="cs-CZ" dirty="0"/>
          </a:p>
        </p:txBody>
      </p:sp>
      <p:pic>
        <p:nvPicPr>
          <p:cNvPr id="3074" name="Picture 2" descr="C:\Users\rtg\Desktop\pne-18-ob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7837"/>
            <a:ext cx="8878535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pne-18-ob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28885"/>
            <a:ext cx="8878534" cy="16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0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Ventilační scintigrafie plic</a:t>
            </a:r>
            <a:endParaRPr lang="cs-CZ" dirty="0"/>
          </a:p>
        </p:txBody>
      </p:sp>
      <p:pic>
        <p:nvPicPr>
          <p:cNvPr id="1029" name="Picture 5" descr="C:\Users\rtg\Desktop\pne-18-ob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" y="1916832"/>
            <a:ext cx="87003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tg\Desktop\pne-18-ob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" y="4188873"/>
            <a:ext cx="8700323" cy="15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2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Perfuzní</a:t>
            </a:r>
            <a:r>
              <a:rPr lang="cs-CZ" dirty="0" smtClean="0"/>
              <a:t> scintigrafie myokardu</a:t>
            </a:r>
            <a:endParaRPr lang="cs-CZ" dirty="0"/>
          </a:p>
        </p:txBody>
      </p:sp>
      <p:pic>
        <p:nvPicPr>
          <p:cNvPr id="14338" name="Picture 2" descr="C:\Users\rtg\Desktop\kar-3-ob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50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35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6828"/>
            <a:ext cx="7467600" cy="707876"/>
          </a:xfrm>
        </p:spPr>
        <p:txBody>
          <a:bodyPr/>
          <a:lstStyle/>
          <a:p>
            <a:r>
              <a:rPr lang="cs-CZ" dirty="0" err="1" smtClean="0"/>
              <a:t>Perfuzní</a:t>
            </a:r>
            <a:r>
              <a:rPr lang="cs-CZ" dirty="0" smtClean="0"/>
              <a:t> scintigrafie myokardu</a:t>
            </a:r>
            <a:endParaRPr lang="cs-CZ" dirty="0"/>
          </a:p>
        </p:txBody>
      </p:sp>
      <p:pic>
        <p:nvPicPr>
          <p:cNvPr id="2050" name="Picture 2" descr="C:\Users\rtg\Desktop\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76664" cy="55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76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Tumory </a:t>
            </a:r>
            <a:r>
              <a:rPr lang="cs-CZ" dirty="0" err="1" smtClean="0"/>
              <a:t>medistina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Tumory srdce</a:t>
            </a:r>
          </a:p>
          <a:p>
            <a:pPr>
              <a:buFontTx/>
              <a:buChar char="-"/>
            </a:pPr>
            <a:r>
              <a:rPr lang="cs-CZ" dirty="0" smtClean="0"/>
              <a:t>Ejekční frakce srdce</a:t>
            </a:r>
          </a:p>
          <a:p>
            <a:pPr>
              <a:buFontTx/>
              <a:buChar char="-"/>
            </a:pPr>
            <a:r>
              <a:rPr lang="cs-CZ" dirty="0" err="1" smtClean="0"/>
              <a:t>Viabilita</a:t>
            </a:r>
            <a:r>
              <a:rPr lang="cs-CZ" dirty="0" smtClean="0"/>
              <a:t> myokardu</a:t>
            </a:r>
          </a:p>
          <a:p>
            <a:pPr>
              <a:buFontTx/>
              <a:buChar char="-"/>
            </a:pPr>
            <a:r>
              <a:rPr lang="cs-CZ" dirty="0" smtClean="0"/>
              <a:t>MRA plicnice a aorty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rsa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14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tg\Desktop\mri_thorax_basal_pl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8" y="42662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lg_thora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8" y="3463310"/>
            <a:ext cx="3333750" cy="28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tg\Desktop\cardiacmr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34" y="426626"/>
            <a:ext cx="3148106" cy="3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tg\Desktop\imagesCA0PHH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36" y="3574732"/>
            <a:ext cx="3430766" cy="27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03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 hrudní aorty</a:t>
            </a:r>
            <a:endParaRPr lang="cs-CZ" dirty="0"/>
          </a:p>
        </p:txBody>
      </p:sp>
      <p:pic>
        <p:nvPicPr>
          <p:cNvPr id="5123" name="Picture 3" descr="C:\Users\rtg\Desktop\MR 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8" y="2077182"/>
            <a:ext cx="4237300" cy="39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tg\Desktop\MEDIUM_330_2009_1672_Fig3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7182"/>
            <a:ext cx="4481134" cy="39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06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 plicnice </a:t>
            </a:r>
            <a:endParaRPr lang="cs-CZ" dirty="0"/>
          </a:p>
        </p:txBody>
      </p:sp>
      <p:pic>
        <p:nvPicPr>
          <p:cNvPr id="7171" name="Picture 3" descr="C:\Users\rtg\Desktop\mr 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8" y="1761234"/>
            <a:ext cx="3838802" cy="38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tg\Desktop\F7_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90" y="1761234"/>
            <a:ext cx="3838018" cy="38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4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prsu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72084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/>
              <a:t>Při vyšetření se sleduje rychlost a velikost zvyšování intenzity signálu na T1 vážených obrazech.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Analýzou </a:t>
            </a:r>
            <a:r>
              <a:rPr lang="cs-CZ" sz="2000" dirty="0"/>
              <a:t>dynamických řezů získáváme informaci nejen morfologickou, ale i funkční.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/>
              <a:t>Sledujeme </a:t>
            </a:r>
            <a:r>
              <a:rPr lang="cs-CZ" sz="2000" b="1" dirty="0" err="1"/>
              <a:t>postkontrastní</a:t>
            </a:r>
            <a:r>
              <a:rPr lang="cs-CZ" sz="2000" b="1" dirty="0"/>
              <a:t> sycení tkáně</a:t>
            </a:r>
            <a:r>
              <a:rPr lang="cs-CZ" sz="2000" dirty="0"/>
              <a:t>, která má původ v angiogenezi. Jelikož i malý karcinom má proti okolí výrazně vyšší vaskularizaci tvořenou sítí patologických novotvořených cév, můžeme ho na MR </a:t>
            </a:r>
            <a:r>
              <a:rPr lang="cs-CZ" sz="2000" dirty="0" smtClean="0"/>
              <a:t>zjistit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Indikacemi </a:t>
            </a:r>
            <a:r>
              <a:rPr lang="cs-CZ" sz="2000" dirty="0"/>
              <a:t>MR prsu je </a:t>
            </a:r>
            <a:r>
              <a:rPr lang="cs-CZ" sz="2000" b="1" dirty="0"/>
              <a:t>zhodnocení rozsahu již diagnostikovaného karcinomu prsu, hledání primárního tumoru při nálezu metastáz v axilárních uzlinách a negativním mamografickém a ultrasonografickém vyšetření, a výjimečně i zobrazení prsních implantátů</a:t>
            </a:r>
          </a:p>
        </p:txBody>
      </p:sp>
    </p:spTree>
    <p:extLst>
      <p:ext uri="{BB962C8B-B14F-4D97-AF65-F5344CB8AC3E}">
        <p14:creationId xmlns:p14="http://schemas.microsoft.com/office/powerpoint/2010/main" val="2350408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prsu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4" y="1844824"/>
            <a:ext cx="86567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79182" y="5261138"/>
            <a:ext cx="4403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křivka sycení odpovídající karcinomu</a:t>
            </a:r>
          </a:p>
        </p:txBody>
      </p:sp>
    </p:spTree>
    <p:extLst>
      <p:ext uri="{BB962C8B-B14F-4D97-AF65-F5344CB8AC3E}">
        <p14:creationId xmlns:p14="http://schemas.microsoft.com/office/powerpoint/2010/main" val="14803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Snímek vestoje                  Snímek vleže</a:t>
            </a:r>
            <a:endParaRPr lang="cs-CZ" sz="3200" dirty="0"/>
          </a:p>
        </p:txBody>
      </p:sp>
      <p:pic>
        <p:nvPicPr>
          <p:cNvPr id="1026" name="Picture 2" descr="C:\Users\rtg\Desktop\obr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48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pli v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316192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tg\Desktop\v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3018"/>
            <a:ext cx="3048000" cy="24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tg\Desktop\mobilni-rtg-pristroj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4638"/>
            <a:ext cx="3164931" cy="26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Mamografie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7208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skiagrafické </a:t>
            </a:r>
            <a:r>
              <a:rPr lang="cs-CZ" sz="2000" b="1" dirty="0"/>
              <a:t>vyšetření prsu. </a:t>
            </a:r>
            <a:endParaRPr lang="cs-CZ" sz="20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Provádí </a:t>
            </a:r>
            <a:r>
              <a:rPr lang="cs-CZ" sz="2000" dirty="0"/>
              <a:t>se na speciálně upraveném rentgenovém přístroji, tzv. </a:t>
            </a:r>
            <a:r>
              <a:rPr lang="cs-CZ" sz="2000" b="1" dirty="0"/>
              <a:t>mamografu</a:t>
            </a:r>
            <a:r>
              <a:rPr lang="cs-CZ" sz="2000" dirty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speciální </a:t>
            </a:r>
            <a:r>
              <a:rPr lang="cs-CZ" sz="2000" dirty="0"/>
              <a:t>rentgenová metoda využívající schopnost měkkého RTG záření odlišit v prsu i jemné změny, kterými by se mohl projevit i počínající nádor.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Vyšetřují </a:t>
            </a:r>
            <a:r>
              <a:rPr lang="cs-CZ" sz="2000" dirty="0"/>
              <a:t>se oba prsy ve dvou projekcích, předozadní a šikmé, která je důležitá pro zobrazení axilárních uzlin.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přínos </a:t>
            </a:r>
            <a:r>
              <a:rPr lang="cs-CZ" sz="2000" b="1" dirty="0"/>
              <a:t>v detekci karcinomu prsu a metastaticky postižených lymfatických uzlin. </a:t>
            </a:r>
            <a:endParaRPr lang="cs-CZ" sz="20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České republice </a:t>
            </a:r>
            <a:r>
              <a:rPr lang="cs-CZ" sz="2000" dirty="0" smtClean="0"/>
              <a:t>je </a:t>
            </a:r>
            <a:r>
              <a:rPr lang="cs-CZ" sz="2000" dirty="0"/>
              <a:t>hrazena pojišťovnou pro všechny ženy </a:t>
            </a:r>
            <a:r>
              <a:rPr lang="cs-CZ" sz="2000" dirty="0" smtClean="0"/>
              <a:t>od </a:t>
            </a:r>
            <a:r>
              <a:rPr lang="cs-CZ" sz="2000" dirty="0"/>
              <a:t>45 </a:t>
            </a:r>
            <a:r>
              <a:rPr lang="cs-CZ" sz="2000" dirty="0" smtClean="0"/>
              <a:t>let </a:t>
            </a:r>
            <a:r>
              <a:rPr lang="cs-CZ" sz="2000" dirty="0"/>
              <a:t>a to jednou za dva roky.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screeningová </a:t>
            </a:r>
            <a:r>
              <a:rPr lang="cs-CZ" sz="2000" b="1" dirty="0"/>
              <a:t>metoda pro vyhledávání karcinomu prsu, </a:t>
            </a:r>
            <a:endParaRPr lang="cs-CZ" sz="2000" b="1" dirty="0" smtClean="0"/>
          </a:p>
          <a:p>
            <a:pPr algn="just"/>
            <a:r>
              <a:rPr lang="cs-CZ" sz="2000" b="1" dirty="0"/>
              <a:t> </a:t>
            </a:r>
            <a:r>
              <a:rPr lang="cs-CZ" sz="2000" b="1" dirty="0" smtClean="0"/>
              <a:t>   nahmataná </a:t>
            </a:r>
            <a:r>
              <a:rPr lang="cs-CZ" sz="2000" b="1" dirty="0"/>
              <a:t>bulka v </a:t>
            </a:r>
            <a:r>
              <a:rPr lang="cs-CZ" sz="2000" b="1" dirty="0" smtClean="0"/>
              <a:t>prsu.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0702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Mamografie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3866"/>
            <a:ext cx="3888432" cy="515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97" y="1248471"/>
            <a:ext cx="3600400" cy="512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508104" y="299351"/>
            <a:ext cx="8850794" cy="6025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Snímek hrudníku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1 – horní dutá žíla</a:t>
            </a:r>
          </a:p>
          <a:p>
            <a:pPr marL="0" indent="0">
              <a:buNone/>
            </a:pPr>
            <a:r>
              <a:rPr lang="cs-CZ" sz="2400" dirty="0" smtClean="0"/>
              <a:t>2 – pravá síň</a:t>
            </a:r>
          </a:p>
          <a:p>
            <a:pPr marL="0" indent="0">
              <a:buNone/>
            </a:pPr>
            <a:r>
              <a:rPr lang="cs-CZ" sz="2400" dirty="0" smtClean="0"/>
              <a:t>3 – oblouk aorty</a:t>
            </a:r>
          </a:p>
          <a:p>
            <a:pPr marL="0" indent="0">
              <a:buNone/>
            </a:pPr>
            <a:r>
              <a:rPr lang="cs-CZ" sz="2400" dirty="0" smtClean="0"/>
              <a:t>4 – plicnice</a:t>
            </a:r>
          </a:p>
          <a:p>
            <a:pPr marL="0" indent="0">
              <a:buNone/>
            </a:pPr>
            <a:r>
              <a:rPr lang="cs-CZ" sz="2400" dirty="0" smtClean="0"/>
              <a:t>5 – levá síň</a:t>
            </a:r>
          </a:p>
          <a:p>
            <a:pPr marL="0" indent="0">
              <a:buNone/>
            </a:pPr>
            <a:r>
              <a:rPr lang="cs-CZ" sz="2400" dirty="0" smtClean="0"/>
              <a:t>6 – levá komora</a:t>
            </a:r>
            <a:endParaRPr lang="cs-CZ" sz="2400" dirty="0"/>
          </a:p>
        </p:txBody>
      </p:sp>
      <p:pic>
        <p:nvPicPr>
          <p:cNvPr id="2050" name="Picture 2" descr="C:\Users\rtg\Desktop\obr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2" y="299351"/>
            <a:ext cx="4752528" cy="45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162880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1760" y="2996952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01478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59832" y="2204864"/>
            <a:ext cx="4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17502" y="2461538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19188" y="3181618"/>
            <a:ext cx="4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0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Skiagrafie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62880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Prostý snímek hrudníku je </a:t>
            </a:r>
            <a:r>
              <a:rPr lang="cs-CZ" sz="2400" b="1" dirty="0"/>
              <a:t>vyšetřením první </a:t>
            </a:r>
            <a:r>
              <a:rPr lang="cs-CZ" sz="2400" b="1" dirty="0" smtClean="0"/>
              <a:t>volby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Na </a:t>
            </a:r>
            <a:r>
              <a:rPr lang="cs-CZ" sz="2400" dirty="0"/>
              <a:t>snímku by měly být vidět jak </a:t>
            </a:r>
            <a:r>
              <a:rPr lang="cs-CZ" sz="2400" b="1" dirty="0"/>
              <a:t>hroty plic</a:t>
            </a:r>
            <a:r>
              <a:rPr lang="cs-CZ" sz="2400" dirty="0"/>
              <a:t>, které se promítají kraniálně od klíčních kostí, tak i </a:t>
            </a:r>
            <a:r>
              <a:rPr lang="cs-CZ" sz="2400" b="1" dirty="0"/>
              <a:t>base plic</a:t>
            </a:r>
            <a:r>
              <a:rPr lang="cs-CZ" sz="2400" dirty="0"/>
              <a:t>, což jsou oblasti nad bránicí.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hodnocení snímků se soustředíme na transparenci plic, zobrazení hilů, plicní kresby, bránice a bráničních úhlů, srdce a mediastina a též i skeletu.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/>
              <a:t>Projasnění (na snímku tmavá barva) vzniká zvýšenou vzdušností plíce, zastínění (na snímku světlá barva) nevzdušností plíce</a:t>
            </a:r>
          </a:p>
        </p:txBody>
      </p:sp>
    </p:spTree>
    <p:extLst>
      <p:ext uri="{BB962C8B-B14F-4D97-AF65-F5344CB8AC3E}">
        <p14:creationId xmlns:p14="http://schemas.microsoft.com/office/powerpoint/2010/main" val="35593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tg\Desktop\imagesCAAE94A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2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3648"/>
            <a:ext cx="6624736" cy="51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LEFT HEART CHAMBERS PA AND LAT COMB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25022" cy="48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tg\Desktop\RIGHT HEART CHAMBER PA AND LAT COMB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54963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2133</TotalTime>
  <Words>802</Words>
  <Application>Microsoft Office PowerPoint</Application>
  <PresentationFormat>Předvádění na obrazovce (4:3)</PresentationFormat>
  <Paragraphs>146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Arkýř</vt:lpstr>
      <vt:lpstr>hrudník</vt:lpstr>
      <vt:lpstr>Vyšetřovací metody</vt:lpstr>
      <vt:lpstr>Skiagrafie</vt:lpstr>
      <vt:lpstr>Snímek vestoje                  Snímek vleže</vt:lpstr>
      <vt:lpstr>Prezentace aplikace PowerPoint</vt:lpstr>
      <vt:lpstr>Skiagrafie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CT vyšetření</vt:lpstr>
      <vt:lpstr>Možnosti CT vyšetření hrudníku</vt:lpstr>
      <vt:lpstr>Prezentace aplikace PowerPoint</vt:lpstr>
      <vt:lpstr>HRCT = skenování úzkou vrstvou</vt:lpstr>
      <vt:lpstr>CTA truncus pulmonalis - plicní embolie</vt:lpstr>
      <vt:lpstr>CTA aorty</vt:lpstr>
      <vt:lpstr>Prezentace aplikace PowerPoint</vt:lpstr>
      <vt:lpstr>Prezentace aplikace PowerPoint</vt:lpstr>
      <vt:lpstr>Srdce</vt:lpstr>
      <vt:lpstr>Anatomie srdce</vt:lpstr>
      <vt:lpstr>CT srdce</vt:lpstr>
      <vt:lpstr>UZ srdce - echokardiografie</vt:lpstr>
      <vt:lpstr>UZ srdce</vt:lpstr>
      <vt:lpstr>AG</vt:lpstr>
      <vt:lpstr>Prezentace aplikace PowerPoint</vt:lpstr>
      <vt:lpstr>Prezentace aplikace PowerPoint</vt:lpstr>
      <vt:lpstr>Prezentace aplikace PowerPoint</vt:lpstr>
      <vt:lpstr>Metody NM</vt:lpstr>
      <vt:lpstr>Perfuzní scintigrafie plic</vt:lpstr>
      <vt:lpstr>Ventilační scintigrafie plic</vt:lpstr>
      <vt:lpstr>Perfuzní scintigrafie myokardu</vt:lpstr>
      <vt:lpstr>Perfuzní scintigrafie myokardu</vt:lpstr>
      <vt:lpstr>MR hrudníku</vt:lpstr>
      <vt:lpstr>Prezentace aplikace PowerPoint</vt:lpstr>
      <vt:lpstr>MRA hrudní aorty</vt:lpstr>
      <vt:lpstr>MRA plicnice </vt:lpstr>
      <vt:lpstr>MR prsu</vt:lpstr>
      <vt:lpstr>MR prsu</vt:lpstr>
      <vt:lpstr>Mamografie</vt:lpstr>
      <vt:lpstr>Mamografie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RTG</dc:creator>
  <cp:lastModifiedBy>NTB</cp:lastModifiedBy>
  <cp:revision>89</cp:revision>
  <dcterms:created xsi:type="dcterms:W3CDTF">2011-10-15T12:27:59Z</dcterms:created>
  <dcterms:modified xsi:type="dcterms:W3CDTF">2015-10-07T04:21:39Z</dcterms:modified>
</cp:coreProperties>
</file>