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81" r:id="rId4"/>
    <p:sldId id="282" r:id="rId5"/>
    <p:sldId id="278" r:id="rId6"/>
    <p:sldId id="257" r:id="rId7"/>
    <p:sldId id="279" r:id="rId8"/>
    <p:sldId id="280" r:id="rId9"/>
    <p:sldId id="273" r:id="rId10"/>
    <p:sldId id="260" r:id="rId11"/>
    <p:sldId id="261" r:id="rId12"/>
    <p:sldId id="277" r:id="rId13"/>
    <p:sldId id="274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9C99-5285-4402-897D-E395B8F57B21}" type="datetimeFigureOut">
              <a:rPr lang="it-IT" smtClean="0"/>
              <a:pPr/>
              <a:t>17/09/2013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0DB50-3D5C-4202-B574-A94C2FBD2E5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9C99-5285-4402-897D-E395B8F57B21}" type="datetimeFigureOut">
              <a:rPr lang="it-IT" smtClean="0"/>
              <a:pPr/>
              <a:t>17/09/2013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0DB50-3D5C-4202-B574-A94C2FBD2E5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9C99-5285-4402-897D-E395B8F57B21}" type="datetimeFigureOut">
              <a:rPr lang="it-IT" smtClean="0"/>
              <a:pPr/>
              <a:t>17/09/2013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0DB50-3D5C-4202-B574-A94C2FBD2E5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9C99-5285-4402-897D-E395B8F57B21}" type="datetimeFigureOut">
              <a:rPr lang="it-IT" smtClean="0"/>
              <a:pPr/>
              <a:t>17/09/2013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0DB50-3D5C-4202-B574-A94C2FBD2E5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9C99-5285-4402-897D-E395B8F57B21}" type="datetimeFigureOut">
              <a:rPr lang="it-IT" smtClean="0"/>
              <a:pPr/>
              <a:t>17/09/2013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0DB50-3D5C-4202-B574-A94C2FBD2E5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9C99-5285-4402-897D-E395B8F57B21}" type="datetimeFigureOut">
              <a:rPr lang="it-IT" smtClean="0"/>
              <a:pPr/>
              <a:t>17/09/2013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0DB50-3D5C-4202-B574-A94C2FBD2E5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9C99-5285-4402-897D-E395B8F57B21}" type="datetimeFigureOut">
              <a:rPr lang="it-IT" smtClean="0"/>
              <a:pPr/>
              <a:t>17/09/2013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0DB50-3D5C-4202-B574-A94C2FBD2E5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9C99-5285-4402-897D-E395B8F57B21}" type="datetimeFigureOut">
              <a:rPr lang="it-IT" smtClean="0"/>
              <a:pPr/>
              <a:t>17/09/2013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0DB50-3D5C-4202-B574-A94C2FBD2E5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9C99-5285-4402-897D-E395B8F57B21}" type="datetimeFigureOut">
              <a:rPr lang="it-IT" smtClean="0"/>
              <a:pPr/>
              <a:t>17/09/2013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0DB50-3D5C-4202-B574-A94C2FBD2E5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9C99-5285-4402-897D-E395B8F57B21}" type="datetimeFigureOut">
              <a:rPr lang="it-IT" smtClean="0"/>
              <a:pPr/>
              <a:t>17/09/2013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0DB50-3D5C-4202-B574-A94C2FBD2E5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9C99-5285-4402-897D-E395B8F57B21}" type="datetimeFigureOut">
              <a:rPr lang="it-IT" smtClean="0"/>
              <a:pPr/>
              <a:t>17/09/2013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0DB50-3D5C-4202-B574-A94C2FBD2E5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E9C99-5285-4402-897D-E395B8F57B21}" type="datetimeFigureOut">
              <a:rPr lang="it-IT" smtClean="0"/>
              <a:pPr/>
              <a:t>17/09/2013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0DB50-3D5C-4202-B574-A94C2FBD2E5A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 err="1" smtClean="0"/>
              <a:t>Wechselpräpositionen</a:t>
            </a:r>
            <a:r>
              <a:rPr lang="it-IT" dirty="0" smtClean="0"/>
              <a:t> + </a:t>
            </a:r>
            <a:r>
              <a:rPr lang="it-IT" dirty="0" err="1" smtClean="0"/>
              <a:t>Verben</a:t>
            </a:r>
            <a:r>
              <a:rPr lang="it-IT" dirty="0" smtClean="0"/>
              <a:t> </a:t>
            </a:r>
            <a:r>
              <a:rPr lang="it-IT" dirty="0" err="1" smtClean="0"/>
              <a:t>mit</a:t>
            </a:r>
            <a:r>
              <a:rPr lang="it-IT" dirty="0" smtClean="0"/>
              <a:t> </a:t>
            </a:r>
            <a:r>
              <a:rPr lang="it-IT" dirty="0" err="1" smtClean="0"/>
              <a:t>Akkusativ</a:t>
            </a:r>
            <a:r>
              <a:rPr lang="it-IT" dirty="0" smtClean="0"/>
              <a:t> </a:t>
            </a:r>
            <a:r>
              <a:rPr lang="it-IT" dirty="0" err="1" smtClean="0"/>
              <a:t>oder</a:t>
            </a:r>
            <a:r>
              <a:rPr lang="it-IT" dirty="0" smtClean="0"/>
              <a:t> </a:t>
            </a:r>
            <a:r>
              <a:rPr lang="it-IT" dirty="0" err="1" smtClean="0"/>
              <a:t>Dativ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3434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solidFill>
                  <a:srgbClr val="00B050"/>
                </a:solidFill>
              </a:rPr>
              <a:t>setzen</a:t>
            </a:r>
            <a:r>
              <a:rPr lang="it-IT" dirty="0" smtClean="0"/>
              <a:t>/</a:t>
            </a:r>
            <a:r>
              <a:rPr lang="it-IT" dirty="0" err="1" smtClean="0">
                <a:solidFill>
                  <a:srgbClr val="FF0000"/>
                </a:solidFill>
              </a:rPr>
              <a:t>sitzen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2414588"/>
            <a:ext cx="878205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5139" y="4333875"/>
            <a:ext cx="4320480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16016" y="4316903"/>
            <a:ext cx="432048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solidFill>
                  <a:srgbClr val="00B050"/>
                </a:solidFill>
              </a:rPr>
              <a:t>hängen</a:t>
            </a:r>
            <a:r>
              <a:rPr lang="it-IT" dirty="0" smtClean="0"/>
              <a:t>/</a:t>
            </a:r>
            <a:r>
              <a:rPr lang="it-IT" dirty="0" err="1" smtClean="0">
                <a:solidFill>
                  <a:srgbClr val="FF0000"/>
                </a:solidFill>
              </a:rPr>
              <a:t>hängen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19" y="2132856"/>
            <a:ext cx="8229600" cy="2037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5139" y="4333875"/>
            <a:ext cx="4320480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16016" y="4316903"/>
            <a:ext cx="432048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2163"/>
            <a:ext cx="4333875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0887" y="2060848"/>
            <a:ext cx="3967138" cy="286232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107260"/>
            <a:ext cx="2534791" cy="2750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25342" y="2060848"/>
            <a:ext cx="3967138" cy="28623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43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IMG_0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9127" t="16267" r="15706" b="53880"/>
          <a:stretch>
            <a:fillRect/>
          </a:stretch>
        </p:blipFill>
        <p:spPr>
          <a:xfrm>
            <a:off x="0" y="620688"/>
            <a:ext cx="9144000" cy="540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solidFill>
                  <a:schemeClr val="accent6">
                    <a:lumMod val="75000"/>
                  </a:schemeClr>
                </a:solidFill>
              </a:rPr>
              <a:t>Verben</a:t>
            </a:r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accent6">
                    <a:lumMod val="75000"/>
                  </a:schemeClr>
                </a:solidFill>
              </a:rPr>
              <a:t>mit</a:t>
            </a:r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accent6">
                    <a:lumMod val="75000"/>
                  </a:schemeClr>
                </a:solidFill>
              </a:rPr>
              <a:t>Wechselpräpositionen</a:t>
            </a:r>
            <a:endParaRPr lang="it-IT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sz="3200" dirty="0" smtClean="0">
                <a:solidFill>
                  <a:schemeClr val="accent6">
                    <a:lumMod val="75000"/>
                  </a:schemeClr>
                </a:solidFill>
              </a:rPr>
              <a:t>MIT</a:t>
            </a:r>
            <a:r>
              <a:rPr lang="it-IT" sz="3200" dirty="0" smtClean="0"/>
              <a:t> BEWEGUNG:</a:t>
            </a:r>
          </a:p>
          <a:p>
            <a:pPr>
              <a:buNone/>
            </a:pPr>
            <a:r>
              <a:rPr lang="it-IT" sz="3200" dirty="0" err="1" smtClean="0"/>
              <a:t>Eine</a:t>
            </a:r>
            <a:r>
              <a:rPr lang="it-IT" sz="3200" dirty="0" smtClean="0"/>
              <a:t> </a:t>
            </a:r>
            <a:r>
              <a:rPr lang="it-IT" sz="3200" dirty="0" err="1" smtClean="0"/>
              <a:t>Person</a:t>
            </a:r>
            <a:r>
              <a:rPr lang="it-IT" sz="3200" dirty="0" smtClean="0"/>
              <a:t> </a:t>
            </a:r>
            <a:r>
              <a:rPr lang="it-IT" sz="3200" dirty="0" err="1" smtClean="0"/>
              <a:t>macht</a:t>
            </a:r>
            <a:r>
              <a:rPr lang="it-IT" sz="3200" dirty="0" smtClean="0"/>
              <a:t> </a:t>
            </a:r>
            <a:r>
              <a:rPr lang="it-IT" sz="3200" dirty="0" err="1" smtClean="0"/>
              <a:t>etwas</a:t>
            </a:r>
            <a:r>
              <a:rPr lang="it-IT" sz="3200" dirty="0" smtClean="0"/>
              <a:t>     </a:t>
            </a:r>
            <a:r>
              <a:rPr lang="it-IT" sz="3200" dirty="0" smtClean="0">
                <a:solidFill>
                  <a:schemeClr val="accent6">
                    <a:lumMod val="75000"/>
                  </a:schemeClr>
                </a:solidFill>
              </a:rPr>
              <a:t>AKKUSATIV</a:t>
            </a:r>
          </a:p>
          <a:p>
            <a:pPr>
              <a:buNone/>
            </a:pPr>
            <a:r>
              <a:rPr lang="it-IT" sz="3200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it-IT" sz="3200" dirty="0" err="1" smtClean="0">
                <a:solidFill>
                  <a:schemeClr val="accent6">
                    <a:lumMod val="75000"/>
                  </a:schemeClr>
                </a:solidFill>
              </a:rPr>
              <a:t>regelmä</a:t>
            </a:r>
            <a:r>
              <a:rPr lang="it-IT" sz="3200" dirty="0" err="1" smtClean="0">
                <a:solidFill>
                  <a:schemeClr val="accent6">
                    <a:lumMod val="75000"/>
                  </a:schemeClr>
                </a:solidFill>
                <a:latin typeface="Simplified Arabic"/>
                <a:cs typeface="Simplified Arabic"/>
              </a:rPr>
              <a:t>ß</a:t>
            </a:r>
            <a:r>
              <a:rPr lang="it-IT" sz="3200" dirty="0" err="1" smtClean="0">
                <a:solidFill>
                  <a:schemeClr val="accent6">
                    <a:lumMod val="75000"/>
                  </a:schemeClr>
                </a:solidFill>
              </a:rPr>
              <a:t>ig</a:t>
            </a:r>
            <a:r>
              <a:rPr lang="it-IT" sz="320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>
              <a:buNone/>
            </a:pPr>
            <a:endParaRPr lang="it-IT" sz="3200" dirty="0" smtClean="0"/>
          </a:p>
          <a:p>
            <a:r>
              <a:rPr lang="it-IT" dirty="0" err="1" smtClean="0"/>
              <a:t>Legen-gelegt</a:t>
            </a:r>
            <a:endParaRPr lang="it-IT" dirty="0" smtClean="0"/>
          </a:p>
          <a:p>
            <a:r>
              <a:rPr lang="it-IT" dirty="0" err="1" smtClean="0"/>
              <a:t>Stellen-gestellt</a:t>
            </a:r>
            <a:endParaRPr lang="it-IT" dirty="0" smtClean="0"/>
          </a:p>
          <a:p>
            <a:r>
              <a:rPr lang="it-IT" dirty="0" err="1" smtClean="0"/>
              <a:t>Setzen-gesetzt</a:t>
            </a:r>
            <a:endParaRPr lang="it-IT" dirty="0" smtClean="0"/>
          </a:p>
          <a:p>
            <a:r>
              <a:rPr lang="it-IT" dirty="0" err="1" smtClean="0"/>
              <a:t>Hängen-gehängt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sz="3200" dirty="0" smtClean="0">
                <a:solidFill>
                  <a:schemeClr val="accent6">
                    <a:lumMod val="75000"/>
                  </a:schemeClr>
                </a:solidFill>
              </a:rPr>
              <a:t>OHNE </a:t>
            </a:r>
            <a:r>
              <a:rPr lang="it-IT" sz="3200" dirty="0" smtClean="0"/>
              <a:t>BEWEGUNG:</a:t>
            </a:r>
          </a:p>
          <a:p>
            <a:pPr>
              <a:buNone/>
            </a:pPr>
            <a:r>
              <a:rPr lang="it-IT" sz="3200" dirty="0" err="1" smtClean="0"/>
              <a:t>Es</a:t>
            </a:r>
            <a:r>
              <a:rPr lang="it-IT" sz="3200" dirty="0" smtClean="0"/>
              <a:t> </a:t>
            </a:r>
            <a:r>
              <a:rPr lang="it-IT" sz="3200" dirty="0" err="1" smtClean="0"/>
              <a:t>ist</a:t>
            </a:r>
            <a:r>
              <a:rPr lang="it-IT" sz="3200" dirty="0" smtClean="0"/>
              <a:t> </a:t>
            </a:r>
            <a:r>
              <a:rPr lang="it-IT" sz="3200" dirty="0" err="1" smtClean="0"/>
              <a:t>nur</a:t>
            </a:r>
            <a:r>
              <a:rPr lang="it-IT" sz="3200" dirty="0" smtClean="0"/>
              <a:t> </a:t>
            </a:r>
            <a:r>
              <a:rPr lang="it-IT" sz="3200" dirty="0" err="1" smtClean="0"/>
              <a:t>eine</a:t>
            </a:r>
            <a:r>
              <a:rPr lang="it-IT" sz="3200" dirty="0" smtClean="0"/>
              <a:t> </a:t>
            </a:r>
            <a:r>
              <a:rPr lang="it-IT" sz="3200" dirty="0" err="1" smtClean="0"/>
              <a:t>Beschreibung</a:t>
            </a:r>
            <a:r>
              <a:rPr lang="it-IT" sz="3200" dirty="0" smtClean="0"/>
              <a:t>   </a:t>
            </a:r>
            <a:r>
              <a:rPr lang="it-IT" sz="3200" dirty="0" smtClean="0">
                <a:solidFill>
                  <a:schemeClr val="accent6">
                    <a:lumMod val="75000"/>
                  </a:schemeClr>
                </a:solidFill>
              </a:rPr>
              <a:t>DATIV</a:t>
            </a:r>
          </a:p>
          <a:p>
            <a:pPr>
              <a:buNone/>
            </a:pPr>
            <a:r>
              <a:rPr lang="it-IT" sz="3200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it-IT" sz="3200" dirty="0" err="1" smtClean="0">
                <a:solidFill>
                  <a:schemeClr val="accent6">
                    <a:lumMod val="75000"/>
                  </a:schemeClr>
                </a:solidFill>
              </a:rPr>
              <a:t>unregelmä</a:t>
            </a:r>
            <a:r>
              <a:rPr lang="it-IT" sz="3200" dirty="0" err="1" smtClean="0">
                <a:solidFill>
                  <a:schemeClr val="accent6">
                    <a:lumMod val="75000"/>
                  </a:schemeClr>
                </a:solidFill>
                <a:latin typeface="Simplified Arabic"/>
                <a:cs typeface="Simplified Arabic"/>
              </a:rPr>
              <a:t>ß</a:t>
            </a:r>
            <a:r>
              <a:rPr lang="it-IT" sz="3200" dirty="0" err="1" smtClean="0">
                <a:solidFill>
                  <a:schemeClr val="accent6">
                    <a:lumMod val="75000"/>
                  </a:schemeClr>
                </a:solidFill>
              </a:rPr>
              <a:t>ig</a:t>
            </a:r>
            <a:r>
              <a:rPr lang="it-IT" sz="320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r>
              <a:rPr lang="it-IT" dirty="0" err="1" smtClean="0"/>
              <a:t>Liegen-lag-hat</a:t>
            </a:r>
            <a:r>
              <a:rPr lang="it-IT" dirty="0" smtClean="0"/>
              <a:t> </a:t>
            </a:r>
            <a:r>
              <a:rPr lang="it-IT" dirty="0" err="1" smtClean="0"/>
              <a:t>gelegen</a:t>
            </a:r>
            <a:endParaRPr lang="it-IT" dirty="0" smtClean="0"/>
          </a:p>
          <a:p>
            <a:r>
              <a:rPr lang="it-IT" dirty="0" err="1" smtClean="0"/>
              <a:t>Stehen-stand-hat</a:t>
            </a:r>
            <a:r>
              <a:rPr lang="it-IT" dirty="0" smtClean="0"/>
              <a:t> </a:t>
            </a:r>
            <a:r>
              <a:rPr lang="it-IT" dirty="0" err="1" smtClean="0"/>
              <a:t>gestanden</a:t>
            </a:r>
            <a:endParaRPr lang="it-IT" dirty="0" smtClean="0"/>
          </a:p>
          <a:p>
            <a:r>
              <a:rPr lang="it-IT" dirty="0" err="1" smtClean="0"/>
              <a:t>Sitzen-sa</a:t>
            </a:r>
            <a:r>
              <a:rPr lang="it-IT" dirty="0" err="1" smtClean="0">
                <a:latin typeface="Simplified Arabic"/>
                <a:cs typeface="Simplified Arabic"/>
              </a:rPr>
              <a:t>ß-hat</a:t>
            </a:r>
            <a:r>
              <a:rPr lang="it-IT" dirty="0" smtClean="0">
                <a:latin typeface="Simplified Arabic"/>
                <a:cs typeface="Simplified Arabic"/>
              </a:rPr>
              <a:t> </a:t>
            </a:r>
            <a:r>
              <a:rPr lang="it-IT" dirty="0" err="1" smtClean="0">
                <a:latin typeface="Simplified Arabic"/>
                <a:cs typeface="Simplified Arabic"/>
              </a:rPr>
              <a:t>gesessen</a:t>
            </a:r>
            <a:endParaRPr lang="it-IT" dirty="0" smtClean="0"/>
          </a:p>
          <a:p>
            <a:r>
              <a:rPr lang="it-IT" dirty="0" err="1" smtClean="0"/>
              <a:t>Hängen-hing-hat</a:t>
            </a:r>
            <a:r>
              <a:rPr lang="it-IT" dirty="0" smtClean="0"/>
              <a:t> </a:t>
            </a:r>
            <a:r>
              <a:rPr lang="it-IT" dirty="0" err="1" smtClean="0"/>
              <a:t>gehangen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" name="Segnaposto contenuto 3" descr="IMG_0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7475" t="36722" r="60491" b="53095"/>
          <a:stretch>
            <a:fillRect/>
          </a:stretch>
        </p:blipFill>
        <p:spPr>
          <a:xfrm>
            <a:off x="1187624" y="620688"/>
            <a:ext cx="7527000" cy="694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IMG_0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6172" t="36977" r="29942" b="53095"/>
          <a:stretch>
            <a:fillRect/>
          </a:stretch>
        </p:blipFill>
        <p:spPr>
          <a:xfrm>
            <a:off x="395536" y="332656"/>
            <a:ext cx="7753869" cy="604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IMG_0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6542" t="55284" r="60498" b="34137"/>
          <a:stretch>
            <a:fillRect/>
          </a:stretch>
        </p:blipFill>
        <p:spPr>
          <a:xfrm>
            <a:off x="1187624" y="404664"/>
            <a:ext cx="7560041" cy="673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IMG_0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7091" t="56198" r="29949" b="34137"/>
          <a:stretch>
            <a:fillRect/>
          </a:stretch>
        </p:blipFill>
        <p:spPr>
          <a:xfrm>
            <a:off x="1187620" y="548680"/>
            <a:ext cx="7655741" cy="622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IMG_0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6245" t="66255" r="60795" b="23000"/>
          <a:stretch>
            <a:fillRect/>
          </a:stretch>
        </p:blipFill>
        <p:spPr>
          <a:xfrm>
            <a:off x="755576" y="342000"/>
            <a:ext cx="7801570" cy="705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7607"/>
            <a:ext cx="1133475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079" y="1649189"/>
            <a:ext cx="1381125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76" y="4868788"/>
            <a:ext cx="1190625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398" y="3230488"/>
            <a:ext cx="1219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898876"/>
            <a:ext cx="1181100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30488"/>
            <a:ext cx="119062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250" y="3992488"/>
            <a:ext cx="10668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305" y="4585793"/>
            <a:ext cx="128587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296889"/>
            <a:ext cx="217170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726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IMG_0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6794" t="65514" r="30246" b="23000"/>
          <a:stretch>
            <a:fillRect/>
          </a:stretch>
        </p:blipFill>
        <p:spPr>
          <a:xfrm>
            <a:off x="1259632" y="-891480"/>
            <a:ext cx="7931239" cy="766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IMG_0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6300" t="76313" r="60740" b="13062"/>
          <a:stretch>
            <a:fillRect/>
          </a:stretch>
        </p:blipFill>
        <p:spPr>
          <a:xfrm>
            <a:off x="683568" y="0"/>
            <a:ext cx="8050602" cy="720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IMG_0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6849" t="76313" r="31116" b="13062"/>
          <a:stretch>
            <a:fillRect/>
          </a:stretch>
        </p:blipFill>
        <p:spPr>
          <a:xfrm>
            <a:off x="1331640" y="-747464"/>
            <a:ext cx="7475559" cy="720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66800" y="1905000"/>
          <a:ext cx="7086600" cy="44767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2200"/>
                <a:gridCol w="2362200"/>
                <a:gridCol w="2362200"/>
              </a:tblGrid>
              <a:tr h="89535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Comic Sans MS" pitchFamily="66" charset="0"/>
                        </a:rPr>
                        <a:t>Nominativ</a:t>
                      </a:r>
                      <a:endParaRPr lang="en-US" sz="24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Comic Sans MS" pitchFamily="66" charset="0"/>
                        </a:rPr>
                        <a:t>Akkusativ</a:t>
                      </a:r>
                      <a:endParaRPr lang="en-US" sz="24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Comic Sans MS" pitchFamily="66" charset="0"/>
                        </a:rPr>
                        <a:t>Dativ</a:t>
                      </a:r>
                      <a:endParaRPr lang="en-US" sz="2400" b="1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89535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Comic Sans MS" pitchFamily="66" charset="0"/>
                        </a:rPr>
                        <a:t>der</a:t>
                      </a:r>
                      <a:endParaRPr lang="en-US" sz="2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89535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 pitchFamily="66" charset="0"/>
                        </a:rPr>
                        <a:t>die</a:t>
                      </a:r>
                      <a:endParaRPr lang="en-US" sz="2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89535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 pitchFamily="66" charset="0"/>
                        </a:rPr>
                        <a:t>das</a:t>
                      </a:r>
                      <a:endParaRPr lang="en-US" sz="2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89535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mic Sans MS" pitchFamily="66" charset="0"/>
                        </a:rPr>
                        <a:t>die </a:t>
                      </a:r>
                      <a:r>
                        <a:rPr lang="de-DE" sz="2400" dirty="0" smtClean="0">
                          <a:latin typeface="Comic Sans MS" pitchFamily="66" charset="0"/>
                        </a:rPr>
                        <a:t>(Pl.)</a:t>
                      </a:r>
                      <a:endParaRPr lang="en-US" sz="2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95600" y="1340768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FF0000"/>
                </a:solidFill>
                <a:latin typeface="Comic Sans MS" pitchFamily="66" charset="0"/>
              </a:rPr>
              <a:t>b</a:t>
            </a:r>
            <a:r>
              <a:rPr lang="de-DE" sz="2400" b="1" dirty="0" smtClean="0">
                <a:solidFill>
                  <a:srgbClr val="FF0000"/>
                </a:solidFill>
                <a:latin typeface="Comic Sans MS" pitchFamily="66" charset="0"/>
              </a:rPr>
              <a:t>estimmter </a:t>
            </a:r>
            <a:r>
              <a:rPr lang="de-DE" sz="2400" b="1" dirty="0" smtClean="0">
                <a:solidFill>
                  <a:srgbClr val="FF0000"/>
                </a:solidFill>
                <a:latin typeface="Comic Sans MS" pitchFamily="66" charset="0"/>
              </a:rPr>
              <a:t>Artikel</a:t>
            </a:r>
            <a:endParaRPr lang="en-US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877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864572"/>
              </p:ext>
            </p:extLst>
          </p:nvPr>
        </p:nvGraphicFramePr>
        <p:xfrm>
          <a:off x="1066800" y="1905000"/>
          <a:ext cx="7086600" cy="44767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2200"/>
                <a:gridCol w="2362200"/>
                <a:gridCol w="2362200"/>
              </a:tblGrid>
              <a:tr h="89535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Comic Sans MS" pitchFamily="66" charset="0"/>
                        </a:rPr>
                        <a:t>Nominativ</a:t>
                      </a:r>
                      <a:endParaRPr lang="en-US" sz="24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Comic Sans MS" pitchFamily="66" charset="0"/>
                        </a:rPr>
                        <a:t>Akkusativ</a:t>
                      </a:r>
                      <a:endParaRPr lang="en-US" sz="24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Comic Sans MS" pitchFamily="66" charset="0"/>
                        </a:rPr>
                        <a:t>Dativ</a:t>
                      </a:r>
                      <a:endParaRPr lang="en-US" sz="2400" b="1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895350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>
                          <a:latin typeface="Comic Sans MS" pitchFamily="66" charset="0"/>
                        </a:rPr>
                        <a:t>(m)</a:t>
                      </a:r>
                      <a:r>
                        <a:rPr lang="de-DE" sz="2400" baseline="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de-DE" sz="2400" dirty="0" smtClean="0">
                          <a:latin typeface="Comic Sans MS" pitchFamily="66" charset="0"/>
                        </a:rPr>
                        <a:t>ein</a:t>
                      </a:r>
                      <a:endParaRPr lang="en-US" sz="2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895350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>
                          <a:latin typeface="Comic Sans MS" pitchFamily="66" charset="0"/>
                        </a:rPr>
                        <a:t>(f)</a:t>
                      </a:r>
                      <a:r>
                        <a:rPr lang="de-DE" sz="2400" baseline="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de-DE" sz="2400" dirty="0" smtClean="0">
                          <a:latin typeface="Comic Sans MS" pitchFamily="66" charset="0"/>
                        </a:rPr>
                        <a:t>eine</a:t>
                      </a:r>
                      <a:endParaRPr lang="en-US" sz="2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895350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>
                          <a:latin typeface="Comic Sans MS" pitchFamily="66" charset="0"/>
                        </a:rPr>
                        <a:t>(n)</a:t>
                      </a:r>
                      <a:r>
                        <a:rPr lang="de-DE" sz="2400" baseline="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de-DE" sz="2400" dirty="0" smtClean="0">
                          <a:latin typeface="Comic Sans MS" pitchFamily="66" charset="0"/>
                        </a:rPr>
                        <a:t>ein</a:t>
                      </a:r>
                      <a:endParaRPr lang="en-US" sz="2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89535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Comic Sans MS" pitchFamily="66" charset="0"/>
                        </a:rPr>
                        <a:t>keine</a:t>
                      </a:r>
                      <a:r>
                        <a:rPr lang="en-US" sz="240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de-DE" sz="2400" dirty="0" smtClean="0">
                          <a:latin typeface="Comic Sans MS" pitchFamily="66" charset="0"/>
                        </a:rPr>
                        <a:t>(Pl.)</a:t>
                      </a:r>
                      <a:endParaRPr lang="en-US" sz="2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95600" y="1340768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de-DE" sz="2400" b="1" dirty="0" smtClean="0">
                <a:solidFill>
                  <a:srgbClr val="FF0000"/>
                </a:solidFill>
                <a:latin typeface="Comic Sans MS" pitchFamily="66" charset="0"/>
              </a:rPr>
              <a:t>nbestimmter </a:t>
            </a:r>
            <a:r>
              <a:rPr lang="de-DE" sz="2400" b="1" dirty="0" smtClean="0">
                <a:solidFill>
                  <a:srgbClr val="FF0000"/>
                </a:solidFill>
                <a:latin typeface="Comic Sans MS" pitchFamily="66" charset="0"/>
              </a:rPr>
              <a:t>Artikel</a:t>
            </a:r>
            <a:endParaRPr lang="en-US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429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79512" y="2298305"/>
            <a:ext cx="4176464" cy="2016224"/>
          </a:xfrm>
          <a:prstGeom prst="wedgeRoundRect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Akkusativ</a:t>
            </a:r>
            <a:endParaRPr lang="en-US" sz="6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4788024" y="2276872"/>
            <a:ext cx="4176464" cy="2016224"/>
          </a:xfrm>
          <a:prstGeom prst="wedgeRoundRect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Dativ</a:t>
            </a:r>
            <a:endParaRPr lang="en-US" sz="6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40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09" y="3717032"/>
            <a:ext cx="882015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1187624" y="2564904"/>
            <a:ext cx="2088232" cy="792088"/>
          </a:xfrm>
          <a:prstGeom prst="wedgeRoundRectCallout">
            <a:avLst>
              <a:gd name="adj1" fmla="val 35013"/>
              <a:gd name="adj2" fmla="val 6584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chemeClr val="tx1"/>
                </a:solidFill>
              </a:rPr>
              <a:t>Wohin?</a:t>
            </a:r>
          </a:p>
          <a:p>
            <a:pPr algn="ctr"/>
            <a:r>
              <a:rPr lang="de-DE" sz="2400" b="1" dirty="0" smtClean="0">
                <a:solidFill>
                  <a:schemeClr val="accent3">
                    <a:lumMod val="50000"/>
                  </a:schemeClr>
                </a:solidFill>
              </a:rPr>
              <a:t>legen</a:t>
            </a:r>
            <a:endParaRPr lang="en-US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6012160" y="2492896"/>
            <a:ext cx="2088232" cy="792088"/>
          </a:xfrm>
          <a:prstGeom prst="wedgeRoundRectCallout">
            <a:avLst>
              <a:gd name="adj1" fmla="val 10263"/>
              <a:gd name="adj2" fmla="val 8759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b="1" dirty="0" smtClean="0"/>
              <a:t>Wo?</a:t>
            </a:r>
          </a:p>
          <a:p>
            <a:pPr algn="ctr"/>
            <a:r>
              <a:rPr lang="de-DE" sz="2400" b="1" dirty="0" smtClean="0">
                <a:solidFill>
                  <a:srgbClr val="FF0000"/>
                </a:solidFill>
              </a:rPr>
              <a:t>liegen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555776" y="5430552"/>
            <a:ext cx="864096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236296" y="5301208"/>
            <a:ext cx="86409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80" y="3717032"/>
            <a:ext cx="86106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1187624" y="2564904"/>
            <a:ext cx="2088232" cy="792088"/>
          </a:xfrm>
          <a:prstGeom prst="wedgeRoundRectCallout">
            <a:avLst>
              <a:gd name="adj1" fmla="val 35013"/>
              <a:gd name="adj2" fmla="val 6584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chemeClr val="tx1"/>
                </a:solidFill>
              </a:rPr>
              <a:t>Wohin?</a:t>
            </a:r>
          </a:p>
          <a:p>
            <a:pPr algn="ctr"/>
            <a:r>
              <a:rPr lang="de-DE" sz="2400" b="1" dirty="0" smtClean="0">
                <a:solidFill>
                  <a:schemeClr val="accent3">
                    <a:lumMod val="50000"/>
                  </a:schemeClr>
                </a:solidFill>
              </a:rPr>
              <a:t>stellen</a:t>
            </a:r>
            <a:endParaRPr lang="en-US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6012160" y="2492896"/>
            <a:ext cx="2088232" cy="792088"/>
          </a:xfrm>
          <a:prstGeom prst="wedgeRoundRectCallout">
            <a:avLst>
              <a:gd name="adj1" fmla="val 10263"/>
              <a:gd name="adj2" fmla="val 8759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b="1" dirty="0" smtClean="0"/>
              <a:t>Wo?</a:t>
            </a:r>
          </a:p>
          <a:p>
            <a:pPr algn="ctr"/>
            <a:r>
              <a:rPr lang="de-DE" sz="2400" b="1" dirty="0" smtClean="0">
                <a:solidFill>
                  <a:srgbClr val="FF0000"/>
                </a:solidFill>
              </a:rPr>
              <a:t>stehen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628122" y="5301208"/>
            <a:ext cx="864096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011784" y="4725144"/>
            <a:ext cx="86409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764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2524125"/>
            <a:ext cx="855345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5139" y="4333875"/>
            <a:ext cx="4320480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16016" y="4316903"/>
            <a:ext cx="432048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en-US" dirty="0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>
                <a:solidFill>
                  <a:srgbClr val="00B050"/>
                </a:solidFill>
              </a:rPr>
              <a:t>legen</a:t>
            </a:r>
            <a:r>
              <a:rPr lang="it-IT" dirty="0" smtClean="0"/>
              <a:t>/</a:t>
            </a:r>
            <a:r>
              <a:rPr lang="it-IT" dirty="0" smtClean="0">
                <a:solidFill>
                  <a:srgbClr val="FF0000"/>
                </a:solidFill>
              </a:rPr>
              <a:t>liegen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99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2552700"/>
            <a:ext cx="829627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5139" y="4333875"/>
            <a:ext cx="4320480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16016" y="4316903"/>
            <a:ext cx="432048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31" y="5570693"/>
            <a:ext cx="8334375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dirty="0" smtClean="0">
                <a:solidFill>
                  <a:srgbClr val="00B050"/>
                </a:solidFill>
              </a:rPr>
              <a:t>stellen</a:t>
            </a:r>
            <a:r>
              <a:rPr lang="it-IT" dirty="0" smtClean="0"/>
              <a:t>/</a:t>
            </a:r>
            <a:r>
              <a:rPr lang="it-IT" dirty="0" smtClean="0">
                <a:solidFill>
                  <a:srgbClr val="FF0000"/>
                </a:solidFill>
              </a:rPr>
              <a:t>stehen</a:t>
            </a:r>
            <a:endParaRPr lang="it-IT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96</Words>
  <Application>Microsoft Office PowerPoint</Application>
  <PresentationFormat>On-screen Show (4:3)</PresentationFormat>
  <Paragraphs>79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Tema di Office</vt:lpstr>
      <vt:lpstr>Wechselpräpositionen + Verben mit Akkusativ oder Dativ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stellen/stehen</vt:lpstr>
      <vt:lpstr>setzen/sitzen</vt:lpstr>
      <vt:lpstr>hängen/hängen</vt:lpstr>
      <vt:lpstr>PowerPoint Presentation</vt:lpstr>
      <vt:lpstr>PowerPoint Presentation</vt:lpstr>
      <vt:lpstr>Verben mit Wechselpräpositionen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Wechselpräpositionen + Verben mit Akkusativ oder Dativ</dc:title>
  <dc:creator>Luisa</dc:creator>
  <cp:lastModifiedBy>Rose</cp:lastModifiedBy>
  <cp:revision>27</cp:revision>
  <dcterms:created xsi:type="dcterms:W3CDTF">2011-02-22T13:50:46Z</dcterms:created>
  <dcterms:modified xsi:type="dcterms:W3CDTF">2013-09-17T06:18:58Z</dcterms:modified>
</cp:coreProperties>
</file>