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5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105"/>
  </p:notesMasterIdLst>
  <p:sldIdLst>
    <p:sldId id="256" r:id="rId2"/>
    <p:sldId id="257" r:id="rId3"/>
    <p:sldId id="259" r:id="rId4"/>
    <p:sldId id="260" r:id="rId5"/>
    <p:sldId id="261" r:id="rId6"/>
    <p:sldId id="262" r:id="rId7"/>
    <p:sldId id="266" r:id="rId8"/>
    <p:sldId id="263" r:id="rId9"/>
    <p:sldId id="264" r:id="rId10"/>
    <p:sldId id="367" r:id="rId11"/>
    <p:sldId id="265" r:id="rId12"/>
    <p:sldId id="277" r:id="rId13"/>
    <p:sldId id="270" r:id="rId14"/>
    <p:sldId id="312" r:id="rId15"/>
    <p:sldId id="283" r:id="rId16"/>
    <p:sldId id="279" r:id="rId17"/>
    <p:sldId id="271" r:id="rId18"/>
    <p:sldId id="272" r:id="rId19"/>
    <p:sldId id="278" r:id="rId20"/>
    <p:sldId id="280" r:id="rId21"/>
    <p:sldId id="281" r:id="rId22"/>
    <p:sldId id="282" r:id="rId23"/>
    <p:sldId id="273" r:id="rId24"/>
    <p:sldId id="274" r:id="rId25"/>
    <p:sldId id="275" r:id="rId26"/>
    <p:sldId id="284" r:id="rId27"/>
    <p:sldId id="286" r:id="rId28"/>
    <p:sldId id="313" r:id="rId29"/>
    <p:sldId id="338" r:id="rId30"/>
    <p:sldId id="339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5" r:id="rId40"/>
    <p:sldId id="322" r:id="rId41"/>
    <p:sldId id="326" r:id="rId42"/>
    <p:sldId id="327" r:id="rId43"/>
    <p:sldId id="323" r:id="rId44"/>
    <p:sldId id="337" r:id="rId45"/>
    <p:sldId id="329" r:id="rId46"/>
    <p:sldId id="330" r:id="rId47"/>
    <p:sldId id="331" r:id="rId48"/>
    <p:sldId id="333" r:id="rId49"/>
    <p:sldId id="334" r:id="rId50"/>
    <p:sldId id="289" r:id="rId51"/>
    <p:sldId id="336" r:id="rId52"/>
    <p:sldId id="340" r:id="rId53"/>
    <p:sldId id="332" r:id="rId54"/>
    <p:sldId id="335" r:id="rId55"/>
    <p:sldId id="366" r:id="rId56"/>
    <p:sldId id="267" r:id="rId57"/>
    <p:sldId id="268" r:id="rId58"/>
    <p:sldId id="269" r:id="rId59"/>
    <p:sldId id="287" r:id="rId60"/>
    <p:sldId id="345" r:id="rId61"/>
    <p:sldId id="344" r:id="rId62"/>
    <p:sldId id="347" r:id="rId63"/>
    <p:sldId id="352" r:id="rId64"/>
    <p:sldId id="348" r:id="rId65"/>
    <p:sldId id="350" r:id="rId66"/>
    <p:sldId id="349" r:id="rId67"/>
    <p:sldId id="351" r:id="rId68"/>
    <p:sldId id="353" r:id="rId69"/>
    <p:sldId id="354" r:id="rId70"/>
    <p:sldId id="355" r:id="rId71"/>
    <p:sldId id="356" r:id="rId72"/>
    <p:sldId id="357" r:id="rId73"/>
    <p:sldId id="358" r:id="rId74"/>
    <p:sldId id="368" r:id="rId75"/>
    <p:sldId id="362" r:id="rId76"/>
    <p:sldId id="359" r:id="rId77"/>
    <p:sldId id="363" r:id="rId78"/>
    <p:sldId id="290" r:id="rId79"/>
    <p:sldId id="342" r:id="rId80"/>
    <p:sldId id="343" r:id="rId81"/>
    <p:sldId id="364" r:id="rId82"/>
    <p:sldId id="291" r:id="rId83"/>
    <p:sldId id="288" r:id="rId84"/>
    <p:sldId id="365" r:id="rId85"/>
    <p:sldId id="294" r:id="rId86"/>
    <p:sldId id="341" r:id="rId87"/>
    <p:sldId id="295" r:id="rId88"/>
    <p:sldId id="296" r:id="rId89"/>
    <p:sldId id="297" r:id="rId90"/>
    <p:sldId id="298" r:id="rId91"/>
    <p:sldId id="299" r:id="rId92"/>
    <p:sldId id="300" r:id="rId93"/>
    <p:sldId id="301" r:id="rId94"/>
    <p:sldId id="302" r:id="rId95"/>
    <p:sldId id="303" r:id="rId96"/>
    <p:sldId id="304" r:id="rId97"/>
    <p:sldId id="305" r:id="rId98"/>
    <p:sldId id="306" r:id="rId99"/>
    <p:sldId id="307" r:id="rId100"/>
    <p:sldId id="308" r:id="rId101"/>
    <p:sldId id="309" r:id="rId102"/>
    <p:sldId id="310" r:id="rId103"/>
    <p:sldId id="311" r:id="rId10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97"/>
    <p:restoredTop sz="69769"/>
  </p:normalViewPr>
  <p:slideViewPr>
    <p:cSldViewPr snapToGrid="0">
      <p:cViewPr varScale="1">
        <p:scale>
          <a:sx n="62" d="100"/>
          <a:sy n="62" d="100"/>
        </p:scale>
        <p:origin x="63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893371-263C-4FCC-8BF7-05A3C16A10F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4AD4075-8621-4B82-8168-AAA29A041BEA}">
      <dgm:prSet/>
      <dgm:spPr/>
      <dgm:t>
        <a:bodyPr/>
        <a:lstStyle/>
        <a:p>
          <a:r>
            <a:rPr lang="cs-CZ"/>
            <a:t>„OMG patient“</a:t>
          </a:r>
          <a:endParaRPr lang="en-US"/>
        </a:p>
      </dgm:t>
    </dgm:pt>
    <dgm:pt modelId="{174A2486-85E4-45ED-8913-F47DB8784678}" type="parTrans" cxnId="{FBA091F0-9AA1-4B53-B7F9-BEBA70885570}">
      <dgm:prSet/>
      <dgm:spPr/>
      <dgm:t>
        <a:bodyPr/>
        <a:lstStyle/>
        <a:p>
          <a:endParaRPr lang="en-US"/>
        </a:p>
      </dgm:t>
    </dgm:pt>
    <dgm:pt modelId="{B1413860-5056-4669-85E4-BA8928D57B9F}" type="sibTrans" cxnId="{FBA091F0-9AA1-4B53-B7F9-BEBA70885570}">
      <dgm:prSet/>
      <dgm:spPr/>
      <dgm:t>
        <a:bodyPr/>
        <a:lstStyle/>
        <a:p>
          <a:endParaRPr lang="en-US"/>
        </a:p>
      </dgm:t>
    </dgm:pt>
    <dgm:pt modelId="{D265F677-9E50-4497-85AA-35445941201F}">
      <dgm:prSet/>
      <dgm:spPr/>
      <dgm:t>
        <a:bodyPr/>
        <a:lstStyle/>
        <a:p>
          <a:r>
            <a:rPr lang="cs-CZ" dirty="0"/>
            <a:t>Identifikace kriticky nemocného dítěte</a:t>
          </a:r>
          <a:endParaRPr lang="en-US" dirty="0"/>
        </a:p>
      </dgm:t>
    </dgm:pt>
    <dgm:pt modelId="{CB019601-6851-4FB1-9E0C-076FFE8ED2DA}" type="parTrans" cxnId="{A356152A-E94F-413C-A86E-2011E689DF1F}">
      <dgm:prSet/>
      <dgm:spPr/>
      <dgm:t>
        <a:bodyPr/>
        <a:lstStyle/>
        <a:p>
          <a:endParaRPr lang="en-US"/>
        </a:p>
      </dgm:t>
    </dgm:pt>
    <dgm:pt modelId="{766F7119-772E-4EA0-A9DE-64F58B42AAB7}" type="sibTrans" cxnId="{A356152A-E94F-413C-A86E-2011E689DF1F}">
      <dgm:prSet/>
      <dgm:spPr/>
      <dgm:t>
        <a:bodyPr/>
        <a:lstStyle/>
        <a:p>
          <a:endParaRPr lang="en-US"/>
        </a:p>
      </dgm:t>
    </dgm:pt>
    <dgm:pt modelId="{DFDEE4E4-77AD-4586-B84F-224DE2757306}">
      <dgm:prSet/>
      <dgm:spPr/>
      <dgm:t>
        <a:bodyPr/>
        <a:lstStyle/>
        <a:p>
          <a:r>
            <a:rPr lang="cs-CZ"/>
            <a:t>BBB, Quick look</a:t>
          </a:r>
          <a:endParaRPr lang="en-US"/>
        </a:p>
      </dgm:t>
    </dgm:pt>
    <dgm:pt modelId="{A1864079-26F1-435C-8867-BC7DC2CDB815}" type="parTrans" cxnId="{D740FBBC-5551-447A-B765-BF99EF82F27E}">
      <dgm:prSet/>
      <dgm:spPr/>
      <dgm:t>
        <a:bodyPr/>
        <a:lstStyle/>
        <a:p>
          <a:endParaRPr lang="en-US"/>
        </a:p>
      </dgm:t>
    </dgm:pt>
    <dgm:pt modelId="{7EB2B020-ECAD-4C41-96E7-B2DBDB909397}" type="sibTrans" cxnId="{D740FBBC-5551-447A-B765-BF99EF82F27E}">
      <dgm:prSet/>
      <dgm:spPr/>
      <dgm:t>
        <a:bodyPr/>
        <a:lstStyle/>
        <a:p>
          <a:endParaRPr lang="en-US"/>
        </a:p>
      </dgm:t>
    </dgm:pt>
    <dgm:pt modelId="{55E7E80B-8671-4644-8B1D-BA804910AFE2}">
      <dgm:prSet/>
      <dgm:spPr/>
      <dgm:t>
        <a:bodyPr/>
        <a:lstStyle/>
        <a:p>
          <a:r>
            <a:rPr lang="cs-CZ"/>
            <a:t>ABCDE</a:t>
          </a:r>
          <a:endParaRPr lang="en-US"/>
        </a:p>
      </dgm:t>
    </dgm:pt>
    <dgm:pt modelId="{885AAF1F-ED71-4CA8-8C56-BE641D1E694A}" type="parTrans" cxnId="{D96A227E-E67D-48EA-B08C-AEDB9F88D5B0}">
      <dgm:prSet/>
      <dgm:spPr/>
      <dgm:t>
        <a:bodyPr/>
        <a:lstStyle/>
        <a:p>
          <a:endParaRPr lang="en-US"/>
        </a:p>
      </dgm:t>
    </dgm:pt>
    <dgm:pt modelId="{4200D751-888E-4D5F-8480-25EC962E2FA7}" type="sibTrans" cxnId="{D96A227E-E67D-48EA-B08C-AEDB9F88D5B0}">
      <dgm:prSet/>
      <dgm:spPr/>
      <dgm:t>
        <a:bodyPr/>
        <a:lstStyle/>
        <a:p>
          <a:endParaRPr lang="en-US"/>
        </a:p>
      </dgm:t>
    </dgm:pt>
    <dgm:pt modelId="{F414C737-015D-4E30-A39D-1138FE6C1B84}">
      <dgm:prSet/>
      <dgm:spPr/>
      <dgm:t>
        <a:bodyPr/>
        <a:lstStyle/>
        <a:p>
          <a:r>
            <a:rPr lang="cs-CZ"/>
            <a:t>Selhávají vitální funkce?</a:t>
          </a:r>
          <a:endParaRPr lang="en-US"/>
        </a:p>
      </dgm:t>
    </dgm:pt>
    <dgm:pt modelId="{4672FFE0-A517-41CF-AB66-4EB387A14D25}" type="parTrans" cxnId="{67D7CAA0-FCFB-40E9-9432-131DD2047B6E}">
      <dgm:prSet/>
      <dgm:spPr/>
      <dgm:t>
        <a:bodyPr/>
        <a:lstStyle/>
        <a:p>
          <a:endParaRPr lang="en-US"/>
        </a:p>
      </dgm:t>
    </dgm:pt>
    <dgm:pt modelId="{1526667A-B90B-4FE1-B71B-A1471D23F639}" type="sibTrans" cxnId="{67D7CAA0-FCFB-40E9-9432-131DD2047B6E}">
      <dgm:prSet/>
      <dgm:spPr/>
      <dgm:t>
        <a:bodyPr/>
        <a:lstStyle/>
        <a:p>
          <a:endParaRPr lang="en-US"/>
        </a:p>
      </dgm:t>
    </dgm:pt>
    <dgm:pt modelId="{5652A746-5455-4245-AB93-693A21D7317E}" type="pres">
      <dgm:prSet presAssocID="{F6893371-263C-4FCC-8BF7-05A3C16A10F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CB6215E-E1B6-384E-B538-B6E002F6F779}" type="pres">
      <dgm:prSet presAssocID="{24AD4075-8621-4B82-8168-AAA29A041BEA}" presName="hierRoot1" presStyleCnt="0"/>
      <dgm:spPr/>
    </dgm:pt>
    <dgm:pt modelId="{E8B3452D-4B05-1D4C-9A78-F018698BB6C9}" type="pres">
      <dgm:prSet presAssocID="{24AD4075-8621-4B82-8168-AAA29A041BEA}" presName="composite" presStyleCnt="0"/>
      <dgm:spPr/>
    </dgm:pt>
    <dgm:pt modelId="{9C38FC32-B45F-F649-9EAC-4C173E889467}" type="pres">
      <dgm:prSet presAssocID="{24AD4075-8621-4B82-8168-AAA29A041BEA}" presName="background" presStyleLbl="node0" presStyleIdx="0" presStyleCnt="3"/>
      <dgm:spPr/>
    </dgm:pt>
    <dgm:pt modelId="{638EE062-070F-544A-B733-E3D04D189126}" type="pres">
      <dgm:prSet presAssocID="{24AD4075-8621-4B82-8168-AAA29A041BEA}" presName="text" presStyleLbl="fgAcc0" presStyleIdx="0" presStyleCnt="3">
        <dgm:presLayoutVars>
          <dgm:chPref val="3"/>
        </dgm:presLayoutVars>
      </dgm:prSet>
      <dgm:spPr/>
    </dgm:pt>
    <dgm:pt modelId="{C2353FF3-74B8-584B-A0B8-D5740B26D215}" type="pres">
      <dgm:prSet presAssocID="{24AD4075-8621-4B82-8168-AAA29A041BEA}" presName="hierChild2" presStyleCnt="0"/>
      <dgm:spPr/>
    </dgm:pt>
    <dgm:pt modelId="{7B259CCC-D31B-9F4F-A01E-7FBE91B1C4C6}" type="pres">
      <dgm:prSet presAssocID="{D265F677-9E50-4497-85AA-35445941201F}" presName="hierRoot1" presStyleCnt="0"/>
      <dgm:spPr/>
    </dgm:pt>
    <dgm:pt modelId="{6A503C28-EB0D-254A-893B-0BE3B72F3B89}" type="pres">
      <dgm:prSet presAssocID="{D265F677-9E50-4497-85AA-35445941201F}" presName="composite" presStyleCnt="0"/>
      <dgm:spPr/>
    </dgm:pt>
    <dgm:pt modelId="{6D679A44-0D1D-2D48-97EB-B5ABF3EF96E3}" type="pres">
      <dgm:prSet presAssocID="{D265F677-9E50-4497-85AA-35445941201F}" presName="background" presStyleLbl="node0" presStyleIdx="1" presStyleCnt="3"/>
      <dgm:spPr/>
    </dgm:pt>
    <dgm:pt modelId="{1AD699BC-C287-D044-9E8F-F57150B57D4E}" type="pres">
      <dgm:prSet presAssocID="{D265F677-9E50-4497-85AA-35445941201F}" presName="text" presStyleLbl="fgAcc0" presStyleIdx="1" presStyleCnt="3">
        <dgm:presLayoutVars>
          <dgm:chPref val="3"/>
        </dgm:presLayoutVars>
      </dgm:prSet>
      <dgm:spPr/>
    </dgm:pt>
    <dgm:pt modelId="{C33F9BAF-1F7C-534A-9E04-B378072EFF88}" type="pres">
      <dgm:prSet presAssocID="{D265F677-9E50-4497-85AA-35445941201F}" presName="hierChild2" presStyleCnt="0"/>
      <dgm:spPr/>
    </dgm:pt>
    <dgm:pt modelId="{1293991F-EF79-374C-8036-030261E537F2}" type="pres">
      <dgm:prSet presAssocID="{A1864079-26F1-435C-8867-BC7DC2CDB815}" presName="Name10" presStyleLbl="parChTrans1D2" presStyleIdx="0" presStyleCnt="2"/>
      <dgm:spPr/>
    </dgm:pt>
    <dgm:pt modelId="{DBDEE514-349C-EB40-AAEB-4E9D382B0885}" type="pres">
      <dgm:prSet presAssocID="{DFDEE4E4-77AD-4586-B84F-224DE2757306}" presName="hierRoot2" presStyleCnt="0"/>
      <dgm:spPr/>
    </dgm:pt>
    <dgm:pt modelId="{2EF066D0-5C68-5F41-887E-24377850EE58}" type="pres">
      <dgm:prSet presAssocID="{DFDEE4E4-77AD-4586-B84F-224DE2757306}" presName="composite2" presStyleCnt="0"/>
      <dgm:spPr/>
    </dgm:pt>
    <dgm:pt modelId="{714EB927-899D-8B4B-AB5A-C3F43278FB77}" type="pres">
      <dgm:prSet presAssocID="{DFDEE4E4-77AD-4586-B84F-224DE2757306}" presName="background2" presStyleLbl="node2" presStyleIdx="0" presStyleCnt="2"/>
      <dgm:spPr/>
    </dgm:pt>
    <dgm:pt modelId="{320E1261-68C7-984B-BFAB-5A7DD0849F10}" type="pres">
      <dgm:prSet presAssocID="{DFDEE4E4-77AD-4586-B84F-224DE2757306}" presName="text2" presStyleLbl="fgAcc2" presStyleIdx="0" presStyleCnt="2">
        <dgm:presLayoutVars>
          <dgm:chPref val="3"/>
        </dgm:presLayoutVars>
      </dgm:prSet>
      <dgm:spPr/>
    </dgm:pt>
    <dgm:pt modelId="{A67970B3-795C-1A44-81CC-9C785E440423}" type="pres">
      <dgm:prSet presAssocID="{DFDEE4E4-77AD-4586-B84F-224DE2757306}" presName="hierChild3" presStyleCnt="0"/>
      <dgm:spPr/>
    </dgm:pt>
    <dgm:pt modelId="{727A8617-4E34-5D48-B0FB-73C1FBEE2667}" type="pres">
      <dgm:prSet presAssocID="{885AAF1F-ED71-4CA8-8C56-BE641D1E694A}" presName="Name10" presStyleLbl="parChTrans1D2" presStyleIdx="1" presStyleCnt="2"/>
      <dgm:spPr/>
    </dgm:pt>
    <dgm:pt modelId="{4B368EA7-D78B-CE4A-9051-499B165EAA8A}" type="pres">
      <dgm:prSet presAssocID="{55E7E80B-8671-4644-8B1D-BA804910AFE2}" presName="hierRoot2" presStyleCnt="0"/>
      <dgm:spPr/>
    </dgm:pt>
    <dgm:pt modelId="{21702402-61BB-694C-A445-650449B770FA}" type="pres">
      <dgm:prSet presAssocID="{55E7E80B-8671-4644-8B1D-BA804910AFE2}" presName="composite2" presStyleCnt="0"/>
      <dgm:spPr/>
    </dgm:pt>
    <dgm:pt modelId="{BE5AC7F1-0C3B-F148-B25D-0BE5041F84D6}" type="pres">
      <dgm:prSet presAssocID="{55E7E80B-8671-4644-8B1D-BA804910AFE2}" presName="background2" presStyleLbl="node2" presStyleIdx="1" presStyleCnt="2"/>
      <dgm:spPr/>
    </dgm:pt>
    <dgm:pt modelId="{C2F74562-B0A1-194D-A5E9-96EE3F59250D}" type="pres">
      <dgm:prSet presAssocID="{55E7E80B-8671-4644-8B1D-BA804910AFE2}" presName="text2" presStyleLbl="fgAcc2" presStyleIdx="1" presStyleCnt="2">
        <dgm:presLayoutVars>
          <dgm:chPref val="3"/>
        </dgm:presLayoutVars>
      </dgm:prSet>
      <dgm:spPr/>
    </dgm:pt>
    <dgm:pt modelId="{C3EC4BA0-4C07-534E-A1F8-A2C51B4427C8}" type="pres">
      <dgm:prSet presAssocID="{55E7E80B-8671-4644-8B1D-BA804910AFE2}" presName="hierChild3" presStyleCnt="0"/>
      <dgm:spPr/>
    </dgm:pt>
    <dgm:pt modelId="{F7B3CF7D-FF6C-A244-B5AC-BC556C87B120}" type="pres">
      <dgm:prSet presAssocID="{F414C737-015D-4E30-A39D-1138FE6C1B84}" presName="hierRoot1" presStyleCnt="0"/>
      <dgm:spPr/>
    </dgm:pt>
    <dgm:pt modelId="{97263D8F-395A-F340-8BC5-EF44E28CAC2C}" type="pres">
      <dgm:prSet presAssocID="{F414C737-015D-4E30-A39D-1138FE6C1B84}" presName="composite" presStyleCnt="0"/>
      <dgm:spPr/>
    </dgm:pt>
    <dgm:pt modelId="{023DD47A-DC1A-3442-BE83-1EEEF12EC8CE}" type="pres">
      <dgm:prSet presAssocID="{F414C737-015D-4E30-A39D-1138FE6C1B84}" presName="background" presStyleLbl="node0" presStyleIdx="2" presStyleCnt="3"/>
      <dgm:spPr/>
    </dgm:pt>
    <dgm:pt modelId="{92D2F4E1-4BFB-CA4D-84EA-9302B419A45B}" type="pres">
      <dgm:prSet presAssocID="{F414C737-015D-4E30-A39D-1138FE6C1B84}" presName="text" presStyleLbl="fgAcc0" presStyleIdx="2" presStyleCnt="3">
        <dgm:presLayoutVars>
          <dgm:chPref val="3"/>
        </dgm:presLayoutVars>
      </dgm:prSet>
      <dgm:spPr/>
    </dgm:pt>
    <dgm:pt modelId="{F3D96F20-F63B-1F4D-960B-6199BC69A2D6}" type="pres">
      <dgm:prSet presAssocID="{F414C737-015D-4E30-A39D-1138FE6C1B84}" presName="hierChild2" presStyleCnt="0"/>
      <dgm:spPr/>
    </dgm:pt>
  </dgm:ptLst>
  <dgm:cxnLst>
    <dgm:cxn modelId="{E4BB8327-69B9-AD4C-95C9-376E594C6CD8}" type="presOf" srcId="{885AAF1F-ED71-4CA8-8C56-BE641D1E694A}" destId="{727A8617-4E34-5D48-B0FB-73C1FBEE2667}" srcOrd="0" destOrd="0" presId="urn:microsoft.com/office/officeart/2005/8/layout/hierarchy1"/>
    <dgm:cxn modelId="{A356152A-E94F-413C-A86E-2011E689DF1F}" srcId="{F6893371-263C-4FCC-8BF7-05A3C16A10F8}" destId="{D265F677-9E50-4497-85AA-35445941201F}" srcOrd="1" destOrd="0" parTransId="{CB019601-6851-4FB1-9E0C-076FFE8ED2DA}" sibTransId="{766F7119-772E-4EA0-A9DE-64F58B42AAB7}"/>
    <dgm:cxn modelId="{453F7B2E-BFE9-3A4A-A6A7-139AA134420C}" type="presOf" srcId="{55E7E80B-8671-4644-8B1D-BA804910AFE2}" destId="{C2F74562-B0A1-194D-A5E9-96EE3F59250D}" srcOrd="0" destOrd="0" presId="urn:microsoft.com/office/officeart/2005/8/layout/hierarchy1"/>
    <dgm:cxn modelId="{BE3A095B-D3F2-5D4F-AB58-780F7F8A564F}" type="presOf" srcId="{DFDEE4E4-77AD-4586-B84F-224DE2757306}" destId="{320E1261-68C7-984B-BFAB-5A7DD0849F10}" srcOrd="0" destOrd="0" presId="urn:microsoft.com/office/officeart/2005/8/layout/hierarchy1"/>
    <dgm:cxn modelId="{D96A227E-E67D-48EA-B08C-AEDB9F88D5B0}" srcId="{D265F677-9E50-4497-85AA-35445941201F}" destId="{55E7E80B-8671-4644-8B1D-BA804910AFE2}" srcOrd="1" destOrd="0" parTransId="{885AAF1F-ED71-4CA8-8C56-BE641D1E694A}" sibTransId="{4200D751-888E-4D5F-8480-25EC962E2FA7}"/>
    <dgm:cxn modelId="{67D7CAA0-FCFB-40E9-9432-131DD2047B6E}" srcId="{F6893371-263C-4FCC-8BF7-05A3C16A10F8}" destId="{F414C737-015D-4E30-A39D-1138FE6C1B84}" srcOrd="2" destOrd="0" parTransId="{4672FFE0-A517-41CF-AB66-4EB387A14D25}" sibTransId="{1526667A-B90B-4FE1-B71B-A1471D23F639}"/>
    <dgm:cxn modelId="{D740FBBC-5551-447A-B765-BF99EF82F27E}" srcId="{D265F677-9E50-4497-85AA-35445941201F}" destId="{DFDEE4E4-77AD-4586-B84F-224DE2757306}" srcOrd="0" destOrd="0" parTransId="{A1864079-26F1-435C-8867-BC7DC2CDB815}" sibTransId="{7EB2B020-ECAD-4C41-96E7-B2DBDB909397}"/>
    <dgm:cxn modelId="{12AFB6CC-972D-F340-BD7B-683C124908C5}" type="presOf" srcId="{F6893371-263C-4FCC-8BF7-05A3C16A10F8}" destId="{5652A746-5455-4245-AB93-693A21D7317E}" srcOrd="0" destOrd="0" presId="urn:microsoft.com/office/officeart/2005/8/layout/hierarchy1"/>
    <dgm:cxn modelId="{86CBCACF-894E-164C-B2AA-2C3227F06486}" type="presOf" srcId="{24AD4075-8621-4B82-8168-AAA29A041BEA}" destId="{638EE062-070F-544A-B733-E3D04D189126}" srcOrd="0" destOrd="0" presId="urn:microsoft.com/office/officeart/2005/8/layout/hierarchy1"/>
    <dgm:cxn modelId="{DCE35ED0-79D1-EA48-B08B-84606CBBACC3}" type="presOf" srcId="{F414C737-015D-4E30-A39D-1138FE6C1B84}" destId="{92D2F4E1-4BFB-CA4D-84EA-9302B419A45B}" srcOrd="0" destOrd="0" presId="urn:microsoft.com/office/officeart/2005/8/layout/hierarchy1"/>
    <dgm:cxn modelId="{2B9546DA-7E16-0E47-9BBE-C3E35E63A047}" type="presOf" srcId="{D265F677-9E50-4497-85AA-35445941201F}" destId="{1AD699BC-C287-D044-9E8F-F57150B57D4E}" srcOrd="0" destOrd="0" presId="urn:microsoft.com/office/officeart/2005/8/layout/hierarchy1"/>
    <dgm:cxn modelId="{FBA091F0-9AA1-4B53-B7F9-BEBA70885570}" srcId="{F6893371-263C-4FCC-8BF7-05A3C16A10F8}" destId="{24AD4075-8621-4B82-8168-AAA29A041BEA}" srcOrd="0" destOrd="0" parTransId="{174A2486-85E4-45ED-8913-F47DB8784678}" sibTransId="{B1413860-5056-4669-85E4-BA8928D57B9F}"/>
    <dgm:cxn modelId="{7A30A3F4-B15F-C64C-AF1A-975BFA7D4CC7}" type="presOf" srcId="{A1864079-26F1-435C-8867-BC7DC2CDB815}" destId="{1293991F-EF79-374C-8036-030261E537F2}" srcOrd="0" destOrd="0" presId="urn:microsoft.com/office/officeart/2005/8/layout/hierarchy1"/>
    <dgm:cxn modelId="{38E1DE6F-639B-7949-B966-436E808821E7}" type="presParOf" srcId="{5652A746-5455-4245-AB93-693A21D7317E}" destId="{1CB6215E-E1B6-384E-B538-B6E002F6F779}" srcOrd="0" destOrd="0" presId="urn:microsoft.com/office/officeart/2005/8/layout/hierarchy1"/>
    <dgm:cxn modelId="{F1D99458-1196-FB41-8703-251F5BF9E1ED}" type="presParOf" srcId="{1CB6215E-E1B6-384E-B538-B6E002F6F779}" destId="{E8B3452D-4B05-1D4C-9A78-F018698BB6C9}" srcOrd="0" destOrd="0" presId="urn:microsoft.com/office/officeart/2005/8/layout/hierarchy1"/>
    <dgm:cxn modelId="{FDB17396-F905-C94F-82CD-47911192C90E}" type="presParOf" srcId="{E8B3452D-4B05-1D4C-9A78-F018698BB6C9}" destId="{9C38FC32-B45F-F649-9EAC-4C173E889467}" srcOrd="0" destOrd="0" presId="urn:microsoft.com/office/officeart/2005/8/layout/hierarchy1"/>
    <dgm:cxn modelId="{6534BDA8-819C-1442-A5E5-AD3A5042BF4A}" type="presParOf" srcId="{E8B3452D-4B05-1D4C-9A78-F018698BB6C9}" destId="{638EE062-070F-544A-B733-E3D04D189126}" srcOrd="1" destOrd="0" presId="urn:microsoft.com/office/officeart/2005/8/layout/hierarchy1"/>
    <dgm:cxn modelId="{E36181D1-8C16-114C-9646-BBD64B9EF85F}" type="presParOf" srcId="{1CB6215E-E1B6-384E-B538-B6E002F6F779}" destId="{C2353FF3-74B8-584B-A0B8-D5740B26D215}" srcOrd="1" destOrd="0" presId="urn:microsoft.com/office/officeart/2005/8/layout/hierarchy1"/>
    <dgm:cxn modelId="{17B18706-C491-AC46-AEFC-47436E371D9A}" type="presParOf" srcId="{5652A746-5455-4245-AB93-693A21D7317E}" destId="{7B259CCC-D31B-9F4F-A01E-7FBE91B1C4C6}" srcOrd="1" destOrd="0" presId="urn:microsoft.com/office/officeart/2005/8/layout/hierarchy1"/>
    <dgm:cxn modelId="{3D2AC08B-8A07-D04D-83F9-C5AEB545EB87}" type="presParOf" srcId="{7B259CCC-D31B-9F4F-A01E-7FBE91B1C4C6}" destId="{6A503C28-EB0D-254A-893B-0BE3B72F3B89}" srcOrd="0" destOrd="0" presId="urn:microsoft.com/office/officeart/2005/8/layout/hierarchy1"/>
    <dgm:cxn modelId="{B82DE8F2-E83F-CD47-B56D-3017151447FE}" type="presParOf" srcId="{6A503C28-EB0D-254A-893B-0BE3B72F3B89}" destId="{6D679A44-0D1D-2D48-97EB-B5ABF3EF96E3}" srcOrd="0" destOrd="0" presId="urn:microsoft.com/office/officeart/2005/8/layout/hierarchy1"/>
    <dgm:cxn modelId="{471E0559-3FAD-564A-8E94-ABAC43791F4D}" type="presParOf" srcId="{6A503C28-EB0D-254A-893B-0BE3B72F3B89}" destId="{1AD699BC-C287-D044-9E8F-F57150B57D4E}" srcOrd="1" destOrd="0" presId="urn:microsoft.com/office/officeart/2005/8/layout/hierarchy1"/>
    <dgm:cxn modelId="{9FBC99A1-243F-CA44-829E-463D883576ED}" type="presParOf" srcId="{7B259CCC-D31B-9F4F-A01E-7FBE91B1C4C6}" destId="{C33F9BAF-1F7C-534A-9E04-B378072EFF88}" srcOrd="1" destOrd="0" presId="urn:microsoft.com/office/officeart/2005/8/layout/hierarchy1"/>
    <dgm:cxn modelId="{CA2F1F18-7224-0844-B42D-808564F819C8}" type="presParOf" srcId="{C33F9BAF-1F7C-534A-9E04-B378072EFF88}" destId="{1293991F-EF79-374C-8036-030261E537F2}" srcOrd="0" destOrd="0" presId="urn:microsoft.com/office/officeart/2005/8/layout/hierarchy1"/>
    <dgm:cxn modelId="{E5B22FF7-9419-AF4A-BEDA-B3BA76E6CAAD}" type="presParOf" srcId="{C33F9BAF-1F7C-534A-9E04-B378072EFF88}" destId="{DBDEE514-349C-EB40-AAEB-4E9D382B0885}" srcOrd="1" destOrd="0" presId="urn:microsoft.com/office/officeart/2005/8/layout/hierarchy1"/>
    <dgm:cxn modelId="{12F73E5D-C16E-0B4F-901B-57691A353232}" type="presParOf" srcId="{DBDEE514-349C-EB40-AAEB-4E9D382B0885}" destId="{2EF066D0-5C68-5F41-887E-24377850EE58}" srcOrd="0" destOrd="0" presId="urn:microsoft.com/office/officeart/2005/8/layout/hierarchy1"/>
    <dgm:cxn modelId="{CC7EFE55-F446-484F-90FF-9D8E75046B13}" type="presParOf" srcId="{2EF066D0-5C68-5F41-887E-24377850EE58}" destId="{714EB927-899D-8B4B-AB5A-C3F43278FB77}" srcOrd="0" destOrd="0" presId="urn:microsoft.com/office/officeart/2005/8/layout/hierarchy1"/>
    <dgm:cxn modelId="{D985F689-F5CA-414B-8E24-CBCB17E51ED9}" type="presParOf" srcId="{2EF066D0-5C68-5F41-887E-24377850EE58}" destId="{320E1261-68C7-984B-BFAB-5A7DD0849F10}" srcOrd="1" destOrd="0" presId="urn:microsoft.com/office/officeart/2005/8/layout/hierarchy1"/>
    <dgm:cxn modelId="{DDB623DC-8EC0-6643-8FFF-462383A8D356}" type="presParOf" srcId="{DBDEE514-349C-EB40-AAEB-4E9D382B0885}" destId="{A67970B3-795C-1A44-81CC-9C785E440423}" srcOrd="1" destOrd="0" presId="urn:microsoft.com/office/officeart/2005/8/layout/hierarchy1"/>
    <dgm:cxn modelId="{0A9B29B3-3A70-0847-A909-ACDBD1378358}" type="presParOf" srcId="{C33F9BAF-1F7C-534A-9E04-B378072EFF88}" destId="{727A8617-4E34-5D48-B0FB-73C1FBEE2667}" srcOrd="2" destOrd="0" presId="urn:microsoft.com/office/officeart/2005/8/layout/hierarchy1"/>
    <dgm:cxn modelId="{236D2FBD-27CA-9B4F-AEA6-114A06130590}" type="presParOf" srcId="{C33F9BAF-1F7C-534A-9E04-B378072EFF88}" destId="{4B368EA7-D78B-CE4A-9051-499B165EAA8A}" srcOrd="3" destOrd="0" presId="urn:microsoft.com/office/officeart/2005/8/layout/hierarchy1"/>
    <dgm:cxn modelId="{CCC452E7-BD07-CB4D-A457-08DCD0E3A5FA}" type="presParOf" srcId="{4B368EA7-D78B-CE4A-9051-499B165EAA8A}" destId="{21702402-61BB-694C-A445-650449B770FA}" srcOrd="0" destOrd="0" presId="urn:microsoft.com/office/officeart/2005/8/layout/hierarchy1"/>
    <dgm:cxn modelId="{D2B3846F-A310-3740-AAE0-F3920DB5B9A4}" type="presParOf" srcId="{21702402-61BB-694C-A445-650449B770FA}" destId="{BE5AC7F1-0C3B-F148-B25D-0BE5041F84D6}" srcOrd="0" destOrd="0" presId="urn:microsoft.com/office/officeart/2005/8/layout/hierarchy1"/>
    <dgm:cxn modelId="{2EE652E9-FE8E-ED48-AE4F-B667C6192D5D}" type="presParOf" srcId="{21702402-61BB-694C-A445-650449B770FA}" destId="{C2F74562-B0A1-194D-A5E9-96EE3F59250D}" srcOrd="1" destOrd="0" presId="urn:microsoft.com/office/officeart/2005/8/layout/hierarchy1"/>
    <dgm:cxn modelId="{2E9EE50A-4544-724C-85BA-F7769E6DC106}" type="presParOf" srcId="{4B368EA7-D78B-CE4A-9051-499B165EAA8A}" destId="{C3EC4BA0-4C07-534E-A1F8-A2C51B4427C8}" srcOrd="1" destOrd="0" presId="urn:microsoft.com/office/officeart/2005/8/layout/hierarchy1"/>
    <dgm:cxn modelId="{F582AA1E-932A-BC47-8EEA-795AF29FBD7A}" type="presParOf" srcId="{5652A746-5455-4245-AB93-693A21D7317E}" destId="{F7B3CF7D-FF6C-A244-B5AC-BC556C87B120}" srcOrd="2" destOrd="0" presId="urn:microsoft.com/office/officeart/2005/8/layout/hierarchy1"/>
    <dgm:cxn modelId="{892B2F11-4E9C-AA42-A3EF-81363BD9D985}" type="presParOf" srcId="{F7B3CF7D-FF6C-A244-B5AC-BC556C87B120}" destId="{97263D8F-395A-F340-8BC5-EF44E28CAC2C}" srcOrd="0" destOrd="0" presId="urn:microsoft.com/office/officeart/2005/8/layout/hierarchy1"/>
    <dgm:cxn modelId="{6D68B3BE-6697-1845-ADD4-41775777E6A7}" type="presParOf" srcId="{97263D8F-395A-F340-8BC5-EF44E28CAC2C}" destId="{023DD47A-DC1A-3442-BE83-1EEEF12EC8CE}" srcOrd="0" destOrd="0" presId="urn:microsoft.com/office/officeart/2005/8/layout/hierarchy1"/>
    <dgm:cxn modelId="{E01F9CB0-635E-8C4E-A3CD-7FBAA6BD5F76}" type="presParOf" srcId="{97263D8F-395A-F340-8BC5-EF44E28CAC2C}" destId="{92D2F4E1-4BFB-CA4D-84EA-9302B419A45B}" srcOrd="1" destOrd="0" presId="urn:microsoft.com/office/officeart/2005/8/layout/hierarchy1"/>
    <dgm:cxn modelId="{9405BD0F-7CF5-4C42-BA89-F41CA84B11AB}" type="presParOf" srcId="{F7B3CF7D-FF6C-A244-B5AC-BC556C87B120}" destId="{F3D96F20-F63B-1F4D-960B-6199BC69A2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AC5EA1D-C693-4598-BBF4-EFD28973FD0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AA2D1B7-301D-4CAE-A92F-5F0875CD1A89}">
      <dgm:prSet/>
      <dgm:spPr/>
      <dgm:t>
        <a:bodyPr/>
        <a:lstStyle/>
        <a:p>
          <a:r>
            <a:rPr lang="cs-CZ"/>
            <a:t>Terapie </a:t>
          </a:r>
          <a:endParaRPr lang="en-US"/>
        </a:p>
      </dgm:t>
    </dgm:pt>
    <dgm:pt modelId="{D1537EAF-58A2-4486-8874-E39FABBE1629}" type="parTrans" cxnId="{16A37BBC-3975-4758-8CAE-4B450E24C2E7}">
      <dgm:prSet/>
      <dgm:spPr/>
      <dgm:t>
        <a:bodyPr/>
        <a:lstStyle/>
        <a:p>
          <a:endParaRPr lang="en-US"/>
        </a:p>
      </dgm:t>
    </dgm:pt>
    <dgm:pt modelId="{254EE93C-7D3B-4E64-B8C3-A65E4B68F7BA}" type="sibTrans" cxnId="{16A37BBC-3975-4758-8CAE-4B450E24C2E7}">
      <dgm:prSet/>
      <dgm:spPr/>
      <dgm:t>
        <a:bodyPr/>
        <a:lstStyle/>
        <a:p>
          <a:endParaRPr lang="en-US"/>
        </a:p>
      </dgm:t>
    </dgm:pt>
    <dgm:pt modelId="{CBE54DAF-6649-4EB8-8336-281D0E79CBC8}">
      <dgm:prSet/>
      <dgm:spPr/>
      <dgm:t>
        <a:bodyPr/>
        <a:lstStyle/>
        <a:p>
          <a:r>
            <a:rPr lang="cs-CZ"/>
            <a:t>1/nespecifická - do 1h od požití </a:t>
          </a:r>
          <a:r>
            <a:rPr lang="cs-CZ" b="1"/>
            <a:t>výplach žaludku </a:t>
          </a:r>
          <a:r>
            <a:rPr lang="cs-CZ"/>
            <a:t>a aplikace </a:t>
          </a:r>
          <a:r>
            <a:rPr lang="cs-CZ" b="1"/>
            <a:t>Carbo medicinalis </a:t>
          </a:r>
          <a:r>
            <a:rPr lang="cs-CZ"/>
            <a:t>1g/kg </a:t>
          </a:r>
          <a:endParaRPr lang="en-US"/>
        </a:p>
      </dgm:t>
    </dgm:pt>
    <dgm:pt modelId="{F98BC17F-8D1E-4328-9D71-9881899AA1A3}" type="parTrans" cxnId="{BB79A2ED-70D4-44D3-8E75-FF103FBECCA5}">
      <dgm:prSet/>
      <dgm:spPr/>
      <dgm:t>
        <a:bodyPr/>
        <a:lstStyle/>
        <a:p>
          <a:endParaRPr lang="en-US"/>
        </a:p>
      </dgm:t>
    </dgm:pt>
    <dgm:pt modelId="{FACFE5C0-2491-4CE6-ADCB-186C77CFB837}" type="sibTrans" cxnId="{BB79A2ED-70D4-44D3-8E75-FF103FBECCA5}">
      <dgm:prSet/>
      <dgm:spPr/>
      <dgm:t>
        <a:bodyPr/>
        <a:lstStyle/>
        <a:p>
          <a:endParaRPr lang="en-US"/>
        </a:p>
      </dgm:t>
    </dgm:pt>
    <dgm:pt modelId="{EAD37D70-92F0-4F4D-99F3-FBE903CF705A}">
      <dgm:prSet/>
      <dgm:spPr/>
      <dgm:t>
        <a:bodyPr/>
        <a:lstStyle/>
        <a:p>
          <a:r>
            <a:rPr lang="cs-CZ"/>
            <a:t>2/specifická - antidotum </a:t>
          </a:r>
          <a:r>
            <a:rPr lang="cs-CZ" b="1"/>
            <a:t>N-acetylcystein</a:t>
          </a:r>
          <a:r>
            <a:rPr lang="cs-CZ"/>
            <a:t> (donor SH skupiny) – dávka 200mg/kg p.o. (i.v.) </a:t>
          </a:r>
          <a:endParaRPr lang="en-US"/>
        </a:p>
      </dgm:t>
    </dgm:pt>
    <dgm:pt modelId="{003952F4-5F39-47DC-A9C2-05DF44816B9F}" type="parTrans" cxnId="{0523A473-F0AC-4F7D-A530-450EFEF06B9C}">
      <dgm:prSet/>
      <dgm:spPr/>
      <dgm:t>
        <a:bodyPr/>
        <a:lstStyle/>
        <a:p>
          <a:endParaRPr lang="en-US"/>
        </a:p>
      </dgm:t>
    </dgm:pt>
    <dgm:pt modelId="{224BF505-351C-4AA5-9377-7901AA564C29}" type="sibTrans" cxnId="{0523A473-F0AC-4F7D-A530-450EFEF06B9C}">
      <dgm:prSet/>
      <dgm:spPr/>
      <dgm:t>
        <a:bodyPr/>
        <a:lstStyle/>
        <a:p>
          <a:endParaRPr lang="en-US"/>
        </a:p>
      </dgm:t>
    </dgm:pt>
    <dgm:pt modelId="{09D17F61-725A-465F-9094-8D15ED930A13}" type="pres">
      <dgm:prSet presAssocID="{7AC5EA1D-C693-4598-BBF4-EFD28973FD0B}" presName="root" presStyleCnt="0">
        <dgm:presLayoutVars>
          <dgm:dir/>
          <dgm:resizeHandles val="exact"/>
        </dgm:presLayoutVars>
      </dgm:prSet>
      <dgm:spPr/>
    </dgm:pt>
    <dgm:pt modelId="{044DE954-818A-4547-9BEA-03B0917DCA8F}" type="pres">
      <dgm:prSet presAssocID="{2AA2D1B7-301D-4CAE-A92F-5F0875CD1A89}" presName="compNode" presStyleCnt="0"/>
      <dgm:spPr/>
    </dgm:pt>
    <dgm:pt modelId="{87C786CF-2782-4214-AD3B-40F390C7A91C}" type="pres">
      <dgm:prSet presAssocID="{2AA2D1B7-301D-4CAE-A92F-5F0875CD1A89}" presName="bgRect" presStyleLbl="bgShp" presStyleIdx="0" presStyleCnt="3"/>
      <dgm:spPr/>
    </dgm:pt>
    <dgm:pt modelId="{0636D696-C76C-451B-B72A-7D94AE42F8EC}" type="pres">
      <dgm:prSet presAssocID="{2AA2D1B7-301D-4CAE-A92F-5F0875CD1A8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ék"/>
        </a:ext>
      </dgm:extLst>
    </dgm:pt>
    <dgm:pt modelId="{CCB81CB2-DD4D-44E2-9655-1BAA300D313D}" type="pres">
      <dgm:prSet presAssocID="{2AA2D1B7-301D-4CAE-A92F-5F0875CD1A89}" presName="spaceRect" presStyleCnt="0"/>
      <dgm:spPr/>
    </dgm:pt>
    <dgm:pt modelId="{6CC334A3-BCD8-4894-B8A1-6F0774055DFB}" type="pres">
      <dgm:prSet presAssocID="{2AA2D1B7-301D-4CAE-A92F-5F0875CD1A89}" presName="parTx" presStyleLbl="revTx" presStyleIdx="0" presStyleCnt="3">
        <dgm:presLayoutVars>
          <dgm:chMax val="0"/>
          <dgm:chPref val="0"/>
        </dgm:presLayoutVars>
      </dgm:prSet>
      <dgm:spPr/>
    </dgm:pt>
    <dgm:pt modelId="{AC998A92-6D5A-44A7-89E6-13470D38275D}" type="pres">
      <dgm:prSet presAssocID="{254EE93C-7D3B-4E64-B8C3-A65E4B68F7BA}" presName="sibTrans" presStyleCnt="0"/>
      <dgm:spPr/>
    </dgm:pt>
    <dgm:pt modelId="{99405027-ABC6-4E76-85C4-C12C32D8FE4A}" type="pres">
      <dgm:prSet presAssocID="{CBE54DAF-6649-4EB8-8336-281D0E79CBC8}" presName="compNode" presStyleCnt="0"/>
      <dgm:spPr/>
    </dgm:pt>
    <dgm:pt modelId="{855851DD-B1CD-4620-B406-E6B1CF199AE5}" type="pres">
      <dgm:prSet presAssocID="{CBE54DAF-6649-4EB8-8336-281D0E79CBC8}" presName="bgRect" presStyleLbl="bgShp" presStyleIdx="1" presStyleCnt="3"/>
      <dgm:spPr/>
    </dgm:pt>
    <dgm:pt modelId="{D8E51420-3FA0-458B-B2B3-990D4C70654E}" type="pres">
      <dgm:prSet presAssocID="{CBE54DAF-6649-4EB8-8336-281D0E79CBC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ádinka"/>
        </a:ext>
      </dgm:extLst>
    </dgm:pt>
    <dgm:pt modelId="{D65115B3-65CA-4591-ADA0-79915FB9F460}" type="pres">
      <dgm:prSet presAssocID="{CBE54DAF-6649-4EB8-8336-281D0E79CBC8}" presName="spaceRect" presStyleCnt="0"/>
      <dgm:spPr/>
    </dgm:pt>
    <dgm:pt modelId="{9A29ADA5-19CC-48F4-A208-55B39C844B45}" type="pres">
      <dgm:prSet presAssocID="{CBE54DAF-6649-4EB8-8336-281D0E79CBC8}" presName="parTx" presStyleLbl="revTx" presStyleIdx="1" presStyleCnt="3">
        <dgm:presLayoutVars>
          <dgm:chMax val="0"/>
          <dgm:chPref val="0"/>
        </dgm:presLayoutVars>
      </dgm:prSet>
      <dgm:spPr/>
    </dgm:pt>
    <dgm:pt modelId="{684C2EA5-748D-4A90-B8F0-22F725E48368}" type="pres">
      <dgm:prSet presAssocID="{FACFE5C0-2491-4CE6-ADCB-186C77CFB837}" presName="sibTrans" presStyleCnt="0"/>
      <dgm:spPr/>
    </dgm:pt>
    <dgm:pt modelId="{46CB391D-D4BE-47C6-B8B3-C0AE0C8EB252}" type="pres">
      <dgm:prSet presAssocID="{EAD37D70-92F0-4F4D-99F3-FBE903CF705A}" presName="compNode" presStyleCnt="0"/>
      <dgm:spPr/>
    </dgm:pt>
    <dgm:pt modelId="{7F7791A6-8D6A-4A64-8F00-1B0083A0D894}" type="pres">
      <dgm:prSet presAssocID="{EAD37D70-92F0-4F4D-99F3-FBE903CF705A}" presName="bgRect" presStyleLbl="bgShp" presStyleIdx="2" presStyleCnt="3"/>
      <dgm:spPr/>
    </dgm:pt>
    <dgm:pt modelId="{FE1603B4-C519-4D5B-A7E9-711D2F106753}" type="pres">
      <dgm:prSet presAssocID="{EAD37D70-92F0-4F4D-99F3-FBE903CF705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ehla"/>
        </a:ext>
      </dgm:extLst>
    </dgm:pt>
    <dgm:pt modelId="{972063AF-6216-42C7-AFA2-C3271D7B28B8}" type="pres">
      <dgm:prSet presAssocID="{EAD37D70-92F0-4F4D-99F3-FBE903CF705A}" presName="spaceRect" presStyleCnt="0"/>
      <dgm:spPr/>
    </dgm:pt>
    <dgm:pt modelId="{3E805A42-C612-431D-92E5-39E279D9AE00}" type="pres">
      <dgm:prSet presAssocID="{EAD37D70-92F0-4F4D-99F3-FBE903CF705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AA73201-1C3D-4B3E-8892-C745E972DCF5}" type="presOf" srcId="{2AA2D1B7-301D-4CAE-A92F-5F0875CD1A89}" destId="{6CC334A3-BCD8-4894-B8A1-6F0774055DFB}" srcOrd="0" destOrd="0" presId="urn:microsoft.com/office/officeart/2018/2/layout/IconVerticalSolidList"/>
    <dgm:cxn modelId="{0F735F10-261C-4713-99E8-ADA1EE6F0235}" type="presOf" srcId="{7AC5EA1D-C693-4598-BBF4-EFD28973FD0B}" destId="{09D17F61-725A-465F-9094-8D15ED930A13}" srcOrd="0" destOrd="0" presId="urn:microsoft.com/office/officeart/2018/2/layout/IconVerticalSolidList"/>
    <dgm:cxn modelId="{0523A473-F0AC-4F7D-A530-450EFEF06B9C}" srcId="{7AC5EA1D-C693-4598-BBF4-EFD28973FD0B}" destId="{EAD37D70-92F0-4F4D-99F3-FBE903CF705A}" srcOrd="2" destOrd="0" parTransId="{003952F4-5F39-47DC-A9C2-05DF44816B9F}" sibTransId="{224BF505-351C-4AA5-9377-7901AA564C29}"/>
    <dgm:cxn modelId="{899A4C7F-82A6-4C7C-88E6-F335B4B8031D}" type="presOf" srcId="{CBE54DAF-6649-4EB8-8336-281D0E79CBC8}" destId="{9A29ADA5-19CC-48F4-A208-55B39C844B45}" srcOrd="0" destOrd="0" presId="urn:microsoft.com/office/officeart/2018/2/layout/IconVerticalSolidList"/>
    <dgm:cxn modelId="{16A37BBC-3975-4758-8CAE-4B450E24C2E7}" srcId="{7AC5EA1D-C693-4598-BBF4-EFD28973FD0B}" destId="{2AA2D1B7-301D-4CAE-A92F-5F0875CD1A89}" srcOrd="0" destOrd="0" parTransId="{D1537EAF-58A2-4486-8874-E39FABBE1629}" sibTransId="{254EE93C-7D3B-4E64-B8C3-A65E4B68F7BA}"/>
    <dgm:cxn modelId="{BB79A2ED-70D4-44D3-8E75-FF103FBECCA5}" srcId="{7AC5EA1D-C693-4598-BBF4-EFD28973FD0B}" destId="{CBE54DAF-6649-4EB8-8336-281D0E79CBC8}" srcOrd="1" destOrd="0" parTransId="{F98BC17F-8D1E-4328-9D71-9881899AA1A3}" sibTransId="{FACFE5C0-2491-4CE6-ADCB-186C77CFB837}"/>
    <dgm:cxn modelId="{B841C5FC-0646-452B-AD01-4BD7EA08049F}" type="presOf" srcId="{EAD37D70-92F0-4F4D-99F3-FBE903CF705A}" destId="{3E805A42-C612-431D-92E5-39E279D9AE00}" srcOrd="0" destOrd="0" presId="urn:microsoft.com/office/officeart/2018/2/layout/IconVerticalSolidList"/>
    <dgm:cxn modelId="{2A562386-3032-4ACA-A66B-3A537E65B468}" type="presParOf" srcId="{09D17F61-725A-465F-9094-8D15ED930A13}" destId="{044DE954-818A-4547-9BEA-03B0917DCA8F}" srcOrd="0" destOrd="0" presId="urn:microsoft.com/office/officeart/2018/2/layout/IconVerticalSolidList"/>
    <dgm:cxn modelId="{D5126673-6195-40B5-83CD-F35BC57B14C8}" type="presParOf" srcId="{044DE954-818A-4547-9BEA-03B0917DCA8F}" destId="{87C786CF-2782-4214-AD3B-40F390C7A91C}" srcOrd="0" destOrd="0" presId="urn:microsoft.com/office/officeart/2018/2/layout/IconVerticalSolidList"/>
    <dgm:cxn modelId="{7F91D480-9FEE-42F3-9890-3AC30D23EC2C}" type="presParOf" srcId="{044DE954-818A-4547-9BEA-03B0917DCA8F}" destId="{0636D696-C76C-451B-B72A-7D94AE42F8EC}" srcOrd="1" destOrd="0" presId="urn:microsoft.com/office/officeart/2018/2/layout/IconVerticalSolidList"/>
    <dgm:cxn modelId="{BB180135-9CF6-4561-A83C-7A8C114D65B2}" type="presParOf" srcId="{044DE954-818A-4547-9BEA-03B0917DCA8F}" destId="{CCB81CB2-DD4D-44E2-9655-1BAA300D313D}" srcOrd="2" destOrd="0" presId="urn:microsoft.com/office/officeart/2018/2/layout/IconVerticalSolidList"/>
    <dgm:cxn modelId="{5270740D-C703-412B-A7E7-BB962CC58714}" type="presParOf" srcId="{044DE954-818A-4547-9BEA-03B0917DCA8F}" destId="{6CC334A3-BCD8-4894-B8A1-6F0774055DFB}" srcOrd="3" destOrd="0" presId="urn:microsoft.com/office/officeart/2018/2/layout/IconVerticalSolidList"/>
    <dgm:cxn modelId="{2EA5B28A-7CB1-4D79-A07A-1BFFA59C74AD}" type="presParOf" srcId="{09D17F61-725A-465F-9094-8D15ED930A13}" destId="{AC998A92-6D5A-44A7-89E6-13470D38275D}" srcOrd="1" destOrd="0" presId="urn:microsoft.com/office/officeart/2018/2/layout/IconVerticalSolidList"/>
    <dgm:cxn modelId="{46C8365A-5F9B-4930-9DB0-9069396EC366}" type="presParOf" srcId="{09D17F61-725A-465F-9094-8D15ED930A13}" destId="{99405027-ABC6-4E76-85C4-C12C32D8FE4A}" srcOrd="2" destOrd="0" presId="urn:microsoft.com/office/officeart/2018/2/layout/IconVerticalSolidList"/>
    <dgm:cxn modelId="{2D3F8945-29C6-4DCF-873E-1C5A40AA4C2A}" type="presParOf" srcId="{99405027-ABC6-4E76-85C4-C12C32D8FE4A}" destId="{855851DD-B1CD-4620-B406-E6B1CF199AE5}" srcOrd="0" destOrd="0" presId="urn:microsoft.com/office/officeart/2018/2/layout/IconVerticalSolidList"/>
    <dgm:cxn modelId="{F2C710CF-EF7F-481E-BBA4-398ED5C4BFC7}" type="presParOf" srcId="{99405027-ABC6-4E76-85C4-C12C32D8FE4A}" destId="{D8E51420-3FA0-458B-B2B3-990D4C70654E}" srcOrd="1" destOrd="0" presId="urn:microsoft.com/office/officeart/2018/2/layout/IconVerticalSolidList"/>
    <dgm:cxn modelId="{BF49A852-F696-4E5F-AC4E-45D9245C6E3E}" type="presParOf" srcId="{99405027-ABC6-4E76-85C4-C12C32D8FE4A}" destId="{D65115B3-65CA-4591-ADA0-79915FB9F460}" srcOrd="2" destOrd="0" presId="urn:microsoft.com/office/officeart/2018/2/layout/IconVerticalSolidList"/>
    <dgm:cxn modelId="{BD534446-5EE4-4C65-9224-BFDF25EF03B9}" type="presParOf" srcId="{99405027-ABC6-4E76-85C4-C12C32D8FE4A}" destId="{9A29ADA5-19CC-48F4-A208-55B39C844B45}" srcOrd="3" destOrd="0" presId="urn:microsoft.com/office/officeart/2018/2/layout/IconVerticalSolidList"/>
    <dgm:cxn modelId="{5F8CB4ED-DAD8-42E2-B736-437F9C4951A0}" type="presParOf" srcId="{09D17F61-725A-465F-9094-8D15ED930A13}" destId="{684C2EA5-748D-4A90-B8F0-22F725E48368}" srcOrd="3" destOrd="0" presId="urn:microsoft.com/office/officeart/2018/2/layout/IconVerticalSolidList"/>
    <dgm:cxn modelId="{636B3341-A956-4F1D-B974-450A83F15F18}" type="presParOf" srcId="{09D17F61-725A-465F-9094-8D15ED930A13}" destId="{46CB391D-D4BE-47C6-B8B3-C0AE0C8EB252}" srcOrd="4" destOrd="0" presId="urn:microsoft.com/office/officeart/2018/2/layout/IconVerticalSolidList"/>
    <dgm:cxn modelId="{90EEFD08-FE3C-425B-9ECE-D7A8843DB0D7}" type="presParOf" srcId="{46CB391D-D4BE-47C6-B8B3-C0AE0C8EB252}" destId="{7F7791A6-8D6A-4A64-8F00-1B0083A0D894}" srcOrd="0" destOrd="0" presId="urn:microsoft.com/office/officeart/2018/2/layout/IconVerticalSolidList"/>
    <dgm:cxn modelId="{170C8F02-E9E1-4EB1-A2FB-20BB8BC4740A}" type="presParOf" srcId="{46CB391D-D4BE-47C6-B8B3-C0AE0C8EB252}" destId="{FE1603B4-C519-4D5B-A7E9-711D2F106753}" srcOrd="1" destOrd="0" presId="urn:microsoft.com/office/officeart/2018/2/layout/IconVerticalSolidList"/>
    <dgm:cxn modelId="{F37857E2-862D-462D-802C-0A9DEA4FACE7}" type="presParOf" srcId="{46CB391D-D4BE-47C6-B8B3-C0AE0C8EB252}" destId="{972063AF-6216-42C7-AFA2-C3271D7B28B8}" srcOrd="2" destOrd="0" presId="urn:microsoft.com/office/officeart/2018/2/layout/IconVerticalSolidList"/>
    <dgm:cxn modelId="{0B85F5A9-CD8F-419B-BE28-44CF29D87214}" type="presParOf" srcId="{46CB391D-D4BE-47C6-B8B3-C0AE0C8EB252}" destId="{3E805A42-C612-431D-92E5-39E279D9AE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3A4339E-6ACC-486E-A904-29EB25957D1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9A7CFB7-AC80-4C7D-AE4D-D995FAF990D7}">
      <dgm:prSet custT="1"/>
      <dgm:spPr/>
      <dgm:t>
        <a:bodyPr/>
        <a:lstStyle/>
        <a:p>
          <a:r>
            <a:rPr lang="cs-CZ" sz="2100"/>
            <a:t>Bezbarvý, nedráždivý plyn bez zápachu </a:t>
          </a:r>
          <a:endParaRPr lang="en-US" sz="2100"/>
        </a:p>
      </dgm:t>
    </dgm:pt>
    <dgm:pt modelId="{0C1B67DA-638E-42DC-8F2A-982D774E3BD1}" type="parTrans" cxnId="{0C83E256-7E01-4EE5-95C9-B3846C45EAF7}">
      <dgm:prSet/>
      <dgm:spPr/>
      <dgm:t>
        <a:bodyPr/>
        <a:lstStyle/>
        <a:p>
          <a:endParaRPr lang="en-US"/>
        </a:p>
      </dgm:t>
    </dgm:pt>
    <dgm:pt modelId="{2405EF51-E709-4663-878D-348D14BE0F35}" type="sibTrans" cxnId="{0C83E256-7E01-4EE5-95C9-B3846C45EAF7}">
      <dgm:prSet/>
      <dgm:spPr/>
      <dgm:t>
        <a:bodyPr/>
        <a:lstStyle/>
        <a:p>
          <a:endParaRPr lang="en-US"/>
        </a:p>
      </dgm:t>
    </dgm:pt>
    <dgm:pt modelId="{58CA3207-708E-4880-AF91-670BB83A10A1}">
      <dgm:prSet custT="1"/>
      <dgm:spPr/>
      <dgm:t>
        <a:bodyPr/>
        <a:lstStyle/>
        <a:p>
          <a:r>
            <a:rPr lang="cs-CZ" sz="2100" dirty="0"/>
            <a:t>Ve výfukových plynech, kouřových plynech, při hoření zemního plynu bez přístupu kyslíku (karma) – nedokonalé spalování C látek </a:t>
          </a:r>
          <a:endParaRPr lang="en-US" sz="2100" dirty="0"/>
        </a:p>
      </dgm:t>
    </dgm:pt>
    <dgm:pt modelId="{FBC74817-9AF1-454D-8949-D6DA3984B483}" type="parTrans" cxnId="{A05512EB-E9F5-4FF9-84BB-610D33FEF7D0}">
      <dgm:prSet/>
      <dgm:spPr/>
      <dgm:t>
        <a:bodyPr/>
        <a:lstStyle/>
        <a:p>
          <a:endParaRPr lang="en-US"/>
        </a:p>
      </dgm:t>
    </dgm:pt>
    <dgm:pt modelId="{BD97667E-7562-4E20-BC75-3D1B9333CD7E}" type="sibTrans" cxnId="{A05512EB-E9F5-4FF9-84BB-610D33FEF7D0}">
      <dgm:prSet/>
      <dgm:spPr/>
      <dgm:t>
        <a:bodyPr/>
        <a:lstStyle/>
        <a:p>
          <a:endParaRPr lang="en-US"/>
        </a:p>
      </dgm:t>
    </dgm:pt>
    <dgm:pt modelId="{B64C98ED-F768-4FBB-9E1D-D4A453E4461B}">
      <dgm:prSet custT="1"/>
      <dgm:spPr/>
      <dgm:t>
        <a:bodyPr/>
        <a:lstStyle/>
        <a:p>
          <a:r>
            <a:rPr lang="cs-CZ" sz="2100"/>
            <a:t>Příčina toxicity - vazba na Hb za vzniku COHb (karboxyhemoglobin =karbonylhemoglobin) </a:t>
          </a:r>
          <a:endParaRPr lang="en-US" sz="2100"/>
        </a:p>
      </dgm:t>
    </dgm:pt>
    <dgm:pt modelId="{AFB4C52F-A131-445D-9213-3CC204352ADF}" type="parTrans" cxnId="{A0A5D277-9991-4453-950F-6CBEF976A414}">
      <dgm:prSet/>
      <dgm:spPr/>
      <dgm:t>
        <a:bodyPr/>
        <a:lstStyle/>
        <a:p>
          <a:endParaRPr lang="en-US"/>
        </a:p>
      </dgm:t>
    </dgm:pt>
    <dgm:pt modelId="{7A40F3C0-E343-4EB1-8D79-653F236B45C3}" type="sibTrans" cxnId="{A0A5D277-9991-4453-950F-6CBEF976A414}">
      <dgm:prSet/>
      <dgm:spPr/>
      <dgm:t>
        <a:bodyPr/>
        <a:lstStyle/>
        <a:p>
          <a:endParaRPr lang="en-US"/>
        </a:p>
      </dgm:t>
    </dgm:pt>
    <dgm:pt modelId="{A0ED028E-F469-4AD5-A65F-2280498D5423}">
      <dgm:prSet custT="1"/>
      <dgm:spPr/>
      <dgm:t>
        <a:bodyPr/>
        <a:lstStyle/>
        <a:p>
          <a:r>
            <a:rPr lang="cs-CZ" sz="2100"/>
            <a:t>Afinita CO k Hb je 200x vyšší než u kyslíku </a:t>
          </a:r>
          <a:endParaRPr lang="en-US" sz="2100"/>
        </a:p>
      </dgm:t>
    </dgm:pt>
    <dgm:pt modelId="{18BF2E37-A3FF-4819-94D2-45E28EB0FC88}" type="parTrans" cxnId="{4349FE05-8EF0-4543-AA7B-CC0B83BCC867}">
      <dgm:prSet/>
      <dgm:spPr/>
      <dgm:t>
        <a:bodyPr/>
        <a:lstStyle/>
        <a:p>
          <a:endParaRPr lang="en-US"/>
        </a:p>
      </dgm:t>
    </dgm:pt>
    <dgm:pt modelId="{DFD73590-6027-44A5-B931-97463959324A}" type="sibTrans" cxnId="{4349FE05-8EF0-4543-AA7B-CC0B83BCC867}">
      <dgm:prSet/>
      <dgm:spPr/>
      <dgm:t>
        <a:bodyPr/>
        <a:lstStyle/>
        <a:p>
          <a:endParaRPr lang="en-US"/>
        </a:p>
      </dgm:t>
    </dgm:pt>
    <dgm:pt modelId="{543B3662-BB64-4C02-8D67-573B88DEA5C7}">
      <dgm:prSet custT="1"/>
      <dgm:spPr/>
      <dgm:t>
        <a:bodyPr/>
        <a:lstStyle/>
        <a:p>
          <a:r>
            <a:rPr lang="cs-CZ" sz="2100" b="1"/>
            <a:t>Příznaky intoxikace </a:t>
          </a:r>
          <a:r>
            <a:rPr lang="cs-CZ" sz="2100"/>
            <a:t>– bolest hlavy, vertigo, nauzea, zvracení, poruchy vědomí, tachykardie, hypertenze</a:t>
          </a:r>
          <a:endParaRPr lang="en-US" sz="2100"/>
        </a:p>
      </dgm:t>
    </dgm:pt>
    <dgm:pt modelId="{C6EA98BB-4FE1-42FE-A40F-8115F18A7EAF}" type="parTrans" cxnId="{783B9C52-74E5-44EB-AAAB-B53431D12A70}">
      <dgm:prSet/>
      <dgm:spPr/>
      <dgm:t>
        <a:bodyPr/>
        <a:lstStyle/>
        <a:p>
          <a:endParaRPr lang="en-US"/>
        </a:p>
      </dgm:t>
    </dgm:pt>
    <dgm:pt modelId="{D6DAC38D-EC9E-4AB2-9706-2D5BC75324DC}" type="sibTrans" cxnId="{783B9C52-74E5-44EB-AAAB-B53431D12A70}">
      <dgm:prSet/>
      <dgm:spPr/>
      <dgm:t>
        <a:bodyPr/>
        <a:lstStyle/>
        <a:p>
          <a:endParaRPr lang="en-US"/>
        </a:p>
      </dgm:t>
    </dgm:pt>
    <dgm:pt modelId="{52646E0C-B019-4651-B004-EE26BF5984E5}" type="pres">
      <dgm:prSet presAssocID="{23A4339E-6ACC-486E-A904-29EB25957D1E}" presName="root" presStyleCnt="0">
        <dgm:presLayoutVars>
          <dgm:dir/>
          <dgm:resizeHandles val="exact"/>
        </dgm:presLayoutVars>
      </dgm:prSet>
      <dgm:spPr/>
    </dgm:pt>
    <dgm:pt modelId="{0B630F73-6612-40ED-811F-BB3A4FEF3B74}" type="pres">
      <dgm:prSet presAssocID="{49A7CFB7-AC80-4C7D-AE4D-D995FAF990D7}" presName="compNode" presStyleCnt="0"/>
      <dgm:spPr/>
    </dgm:pt>
    <dgm:pt modelId="{F5B77D4A-983D-4872-8ECE-CA1F88F1E772}" type="pres">
      <dgm:prSet presAssocID="{49A7CFB7-AC80-4C7D-AE4D-D995FAF990D7}" presName="bgRect" presStyleLbl="bgShp" presStyleIdx="0" presStyleCnt="5"/>
      <dgm:spPr/>
    </dgm:pt>
    <dgm:pt modelId="{3F72C71B-FC28-4698-845F-15A4403B7F9E}" type="pres">
      <dgm:prSet presAssocID="{49A7CFB7-AC80-4C7D-AE4D-D995FAF990D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a"/>
        </a:ext>
      </dgm:extLst>
    </dgm:pt>
    <dgm:pt modelId="{FCDD22F5-755C-4D61-AB2C-5CA0504F96DE}" type="pres">
      <dgm:prSet presAssocID="{49A7CFB7-AC80-4C7D-AE4D-D995FAF990D7}" presName="spaceRect" presStyleCnt="0"/>
      <dgm:spPr/>
    </dgm:pt>
    <dgm:pt modelId="{152CBB07-180F-4EF5-A49F-40DDFAD50BA9}" type="pres">
      <dgm:prSet presAssocID="{49A7CFB7-AC80-4C7D-AE4D-D995FAF990D7}" presName="parTx" presStyleLbl="revTx" presStyleIdx="0" presStyleCnt="5">
        <dgm:presLayoutVars>
          <dgm:chMax val="0"/>
          <dgm:chPref val="0"/>
        </dgm:presLayoutVars>
      </dgm:prSet>
      <dgm:spPr/>
    </dgm:pt>
    <dgm:pt modelId="{6ABBED7B-1B95-4BD7-9962-841E20546248}" type="pres">
      <dgm:prSet presAssocID="{2405EF51-E709-4663-878D-348D14BE0F35}" presName="sibTrans" presStyleCnt="0"/>
      <dgm:spPr/>
    </dgm:pt>
    <dgm:pt modelId="{EB6D223A-AF6A-4859-B24D-63849A49E9EA}" type="pres">
      <dgm:prSet presAssocID="{58CA3207-708E-4880-AF91-670BB83A10A1}" presName="compNode" presStyleCnt="0"/>
      <dgm:spPr/>
    </dgm:pt>
    <dgm:pt modelId="{214836AC-A14A-46AE-A183-1F8C8989006F}" type="pres">
      <dgm:prSet presAssocID="{58CA3207-708E-4880-AF91-670BB83A10A1}" presName="bgRect" presStyleLbl="bgShp" presStyleIdx="1" presStyleCnt="5"/>
      <dgm:spPr/>
    </dgm:pt>
    <dgm:pt modelId="{C5359AC7-806C-44A9-B461-054525A9E73F}" type="pres">
      <dgm:prSet presAssocID="{58CA3207-708E-4880-AF91-670BB83A10A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D6F6271C-A1DF-433E-B68E-A18C59FC0F3A}" type="pres">
      <dgm:prSet presAssocID="{58CA3207-708E-4880-AF91-670BB83A10A1}" presName="spaceRect" presStyleCnt="0"/>
      <dgm:spPr/>
    </dgm:pt>
    <dgm:pt modelId="{9605E40E-74AC-41CC-BBD2-81405454DC5C}" type="pres">
      <dgm:prSet presAssocID="{58CA3207-708E-4880-AF91-670BB83A10A1}" presName="parTx" presStyleLbl="revTx" presStyleIdx="1" presStyleCnt="5">
        <dgm:presLayoutVars>
          <dgm:chMax val="0"/>
          <dgm:chPref val="0"/>
        </dgm:presLayoutVars>
      </dgm:prSet>
      <dgm:spPr/>
    </dgm:pt>
    <dgm:pt modelId="{14FD6428-04C3-41E9-94B4-87DADB2D514E}" type="pres">
      <dgm:prSet presAssocID="{BD97667E-7562-4E20-BC75-3D1B9333CD7E}" presName="sibTrans" presStyleCnt="0"/>
      <dgm:spPr/>
    </dgm:pt>
    <dgm:pt modelId="{84411368-F75D-4BF2-9E89-03F52BE2820D}" type="pres">
      <dgm:prSet presAssocID="{B64C98ED-F768-4FBB-9E1D-D4A453E4461B}" presName="compNode" presStyleCnt="0"/>
      <dgm:spPr/>
    </dgm:pt>
    <dgm:pt modelId="{B684FBE9-54BD-4632-827A-68766B312D2D}" type="pres">
      <dgm:prSet presAssocID="{B64C98ED-F768-4FBB-9E1D-D4A453E4461B}" presName="bgRect" presStyleLbl="bgShp" presStyleIdx="2" presStyleCnt="5"/>
      <dgm:spPr/>
    </dgm:pt>
    <dgm:pt modelId="{F474AC79-AF71-4176-9C23-3C5872DEED39}" type="pres">
      <dgm:prSet presAssocID="{B64C98ED-F768-4FBB-9E1D-D4A453E4461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ědec"/>
        </a:ext>
      </dgm:extLst>
    </dgm:pt>
    <dgm:pt modelId="{29878AC0-BF36-4B8C-81BE-750903359BDF}" type="pres">
      <dgm:prSet presAssocID="{B64C98ED-F768-4FBB-9E1D-D4A453E4461B}" presName="spaceRect" presStyleCnt="0"/>
      <dgm:spPr/>
    </dgm:pt>
    <dgm:pt modelId="{9C580DF6-49E1-4353-8A51-A9D6C544688E}" type="pres">
      <dgm:prSet presAssocID="{B64C98ED-F768-4FBB-9E1D-D4A453E4461B}" presName="parTx" presStyleLbl="revTx" presStyleIdx="2" presStyleCnt="5">
        <dgm:presLayoutVars>
          <dgm:chMax val="0"/>
          <dgm:chPref val="0"/>
        </dgm:presLayoutVars>
      </dgm:prSet>
      <dgm:spPr/>
    </dgm:pt>
    <dgm:pt modelId="{401C9536-DA2E-41FB-852A-46C992CF653B}" type="pres">
      <dgm:prSet presAssocID="{7A40F3C0-E343-4EB1-8D79-653F236B45C3}" presName="sibTrans" presStyleCnt="0"/>
      <dgm:spPr/>
    </dgm:pt>
    <dgm:pt modelId="{82FD630B-0C23-47D7-9F7F-16983735C67A}" type="pres">
      <dgm:prSet presAssocID="{A0ED028E-F469-4AD5-A65F-2280498D5423}" presName="compNode" presStyleCnt="0"/>
      <dgm:spPr/>
    </dgm:pt>
    <dgm:pt modelId="{D81D1A7E-0C53-4E71-9616-BE9EC156E22C}" type="pres">
      <dgm:prSet presAssocID="{A0ED028E-F469-4AD5-A65F-2280498D5423}" presName="bgRect" presStyleLbl="bgShp" presStyleIdx="3" presStyleCnt="5"/>
      <dgm:spPr/>
    </dgm:pt>
    <dgm:pt modelId="{B29B3D53-B817-4F55-BB2F-C330CD1AF42E}" type="pres">
      <dgm:prSet presAssocID="{A0ED028E-F469-4AD5-A65F-2280498D542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F7F6F064-77B5-415F-BA4F-B28DF000068D}" type="pres">
      <dgm:prSet presAssocID="{A0ED028E-F469-4AD5-A65F-2280498D5423}" presName="spaceRect" presStyleCnt="0"/>
      <dgm:spPr/>
    </dgm:pt>
    <dgm:pt modelId="{D6F4E8F6-2CDB-4F11-AB85-733D91DBD552}" type="pres">
      <dgm:prSet presAssocID="{A0ED028E-F469-4AD5-A65F-2280498D5423}" presName="parTx" presStyleLbl="revTx" presStyleIdx="3" presStyleCnt="5">
        <dgm:presLayoutVars>
          <dgm:chMax val="0"/>
          <dgm:chPref val="0"/>
        </dgm:presLayoutVars>
      </dgm:prSet>
      <dgm:spPr/>
    </dgm:pt>
    <dgm:pt modelId="{7DF9365D-ADCE-4F5E-90CE-26B985C5124E}" type="pres">
      <dgm:prSet presAssocID="{DFD73590-6027-44A5-B931-97463959324A}" presName="sibTrans" presStyleCnt="0"/>
      <dgm:spPr/>
    </dgm:pt>
    <dgm:pt modelId="{A40FE4B8-E210-4CC1-B751-C1F233B1143D}" type="pres">
      <dgm:prSet presAssocID="{543B3662-BB64-4C02-8D67-573B88DEA5C7}" presName="compNode" presStyleCnt="0"/>
      <dgm:spPr/>
    </dgm:pt>
    <dgm:pt modelId="{B237B1C2-6796-4710-8EB8-838FA4AE4F48}" type="pres">
      <dgm:prSet presAssocID="{543B3662-BB64-4C02-8D67-573B88DEA5C7}" presName="bgRect" presStyleLbl="bgShp" presStyleIdx="4" presStyleCnt="5"/>
      <dgm:spPr/>
    </dgm:pt>
    <dgm:pt modelId="{9BF5D4E7-865B-4883-8DDA-16A4D2E517FC}" type="pres">
      <dgm:prSet presAssocID="{543B3662-BB64-4C02-8D67-573B88DEA5C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640DE1FB-2BDA-469C-82F2-E4E855A00C37}" type="pres">
      <dgm:prSet presAssocID="{543B3662-BB64-4C02-8D67-573B88DEA5C7}" presName="spaceRect" presStyleCnt="0"/>
      <dgm:spPr/>
    </dgm:pt>
    <dgm:pt modelId="{CB6805DD-DA41-42DB-AF09-F568F2C6B1D3}" type="pres">
      <dgm:prSet presAssocID="{543B3662-BB64-4C02-8D67-573B88DEA5C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999C800-D14A-4BDE-9A25-7CB6F1E7A9E7}" type="presOf" srcId="{23A4339E-6ACC-486E-A904-29EB25957D1E}" destId="{52646E0C-B019-4651-B004-EE26BF5984E5}" srcOrd="0" destOrd="0" presId="urn:microsoft.com/office/officeart/2018/2/layout/IconVerticalSolidList"/>
    <dgm:cxn modelId="{4349FE05-8EF0-4543-AA7B-CC0B83BCC867}" srcId="{23A4339E-6ACC-486E-A904-29EB25957D1E}" destId="{A0ED028E-F469-4AD5-A65F-2280498D5423}" srcOrd="3" destOrd="0" parTransId="{18BF2E37-A3FF-4819-94D2-45E28EB0FC88}" sibTransId="{DFD73590-6027-44A5-B931-97463959324A}"/>
    <dgm:cxn modelId="{A99DD934-67D9-4421-9FE9-07A406834841}" type="presOf" srcId="{543B3662-BB64-4C02-8D67-573B88DEA5C7}" destId="{CB6805DD-DA41-42DB-AF09-F568F2C6B1D3}" srcOrd="0" destOrd="0" presId="urn:microsoft.com/office/officeart/2018/2/layout/IconVerticalSolidList"/>
    <dgm:cxn modelId="{04E4E140-12A2-4548-B5A6-AC5C2DC42758}" type="presOf" srcId="{A0ED028E-F469-4AD5-A65F-2280498D5423}" destId="{D6F4E8F6-2CDB-4F11-AB85-733D91DBD552}" srcOrd="0" destOrd="0" presId="urn:microsoft.com/office/officeart/2018/2/layout/IconVerticalSolidList"/>
    <dgm:cxn modelId="{783B9C52-74E5-44EB-AAAB-B53431D12A70}" srcId="{23A4339E-6ACC-486E-A904-29EB25957D1E}" destId="{543B3662-BB64-4C02-8D67-573B88DEA5C7}" srcOrd="4" destOrd="0" parTransId="{C6EA98BB-4FE1-42FE-A40F-8115F18A7EAF}" sibTransId="{D6DAC38D-EC9E-4AB2-9706-2D5BC75324DC}"/>
    <dgm:cxn modelId="{0C83E256-7E01-4EE5-95C9-B3846C45EAF7}" srcId="{23A4339E-6ACC-486E-A904-29EB25957D1E}" destId="{49A7CFB7-AC80-4C7D-AE4D-D995FAF990D7}" srcOrd="0" destOrd="0" parTransId="{0C1B67DA-638E-42DC-8F2A-982D774E3BD1}" sibTransId="{2405EF51-E709-4663-878D-348D14BE0F35}"/>
    <dgm:cxn modelId="{F7FEB268-5A26-49D4-8333-60D4CAB55294}" type="presOf" srcId="{49A7CFB7-AC80-4C7D-AE4D-D995FAF990D7}" destId="{152CBB07-180F-4EF5-A49F-40DDFAD50BA9}" srcOrd="0" destOrd="0" presId="urn:microsoft.com/office/officeart/2018/2/layout/IconVerticalSolidList"/>
    <dgm:cxn modelId="{A0A5D277-9991-4453-950F-6CBEF976A414}" srcId="{23A4339E-6ACC-486E-A904-29EB25957D1E}" destId="{B64C98ED-F768-4FBB-9E1D-D4A453E4461B}" srcOrd="2" destOrd="0" parTransId="{AFB4C52F-A131-445D-9213-3CC204352ADF}" sibTransId="{7A40F3C0-E343-4EB1-8D79-653F236B45C3}"/>
    <dgm:cxn modelId="{7807BAB7-9748-485C-9A2E-70D586A2DA02}" type="presOf" srcId="{B64C98ED-F768-4FBB-9E1D-D4A453E4461B}" destId="{9C580DF6-49E1-4353-8A51-A9D6C544688E}" srcOrd="0" destOrd="0" presId="urn:microsoft.com/office/officeart/2018/2/layout/IconVerticalSolidList"/>
    <dgm:cxn modelId="{A05512EB-E9F5-4FF9-84BB-610D33FEF7D0}" srcId="{23A4339E-6ACC-486E-A904-29EB25957D1E}" destId="{58CA3207-708E-4880-AF91-670BB83A10A1}" srcOrd="1" destOrd="0" parTransId="{FBC74817-9AF1-454D-8949-D6DA3984B483}" sibTransId="{BD97667E-7562-4E20-BC75-3D1B9333CD7E}"/>
    <dgm:cxn modelId="{1CDF46F9-2841-4B81-B6CF-A8F6DEA8FA3B}" type="presOf" srcId="{58CA3207-708E-4880-AF91-670BB83A10A1}" destId="{9605E40E-74AC-41CC-BBD2-81405454DC5C}" srcOrd="0" destOrd="0" presId="urn:microsoft.com/office/officeart/2018/2/layout/IconVerticalSolidList"/>
    <dgm:cxn modelId="{50F39EF7-6764-4C89-BCC6-0CBE30EC5D81}" type="presParOf" srcId="{52646E0C-B019-4651-B004-EE26BF5984E5}" destId="{0B630F73-6612-40ED-811F-BB3A4FEF3B74}" srcOrd="0" destOrd="0" presId="urn:microsoft.com/office/officeart/2018/2/layout/IconVerticalSolidList"/>
    <dgm:cxn modelId="{80106954-9A33-4761-9BE8-9CB6A6115625}" type="presParOf" srcId="{0B630F73-6612-40ED-811F-BB3A4FEF3B74}" destId="{F5B77D4A-983D-4872-8ECE-CA1F88F1E772}" srcOrd="0" destOrd="0" presId="urn:microsoft.com/office/officeart/2018/2/layout/IconVerticalSolidList"/>
    <dgm:cxn modelId="{1E9DD3BE-8C1A-4CA8-B3A4-582FF518679A}" type="presParOf" srcId="{0B630F73-6612-40ED-811F-BB3A4FEF3B74}" destId="{3F72C71B-FC28-4698-845F-15A4403B7F9E}" srcOrd="1" destOrd="0" presId="urn:microsoft.com/office/officeart/2018/2/layout/IconVerticalSolidList"/>
    <dgm:cxn modelId="{FE2D28DB-6876-4994-8B3B-235E3581C706}" type="presParOf" srcId="{0B630F73-6612-40ED-811F-BB3A4FEF3B74}" destId="{FCDD22F5-755C-4D61-AB2C-5CA0504F96DE}" srcOrd="2" destOrd="0" presId="urn:microsoft.com/office/officeart/2018/2/layout/IconVerticalSolidList"/>
    <dgm:cxn modelId="{FC6C6641-F358-4B15-972D-5532F256963B}" type="presParOf" srcId="{0B630F73-6612-40ED-811F-BB3A4FEF3B74}" destId="{152CBB07-180F-4EF5-A49F-40DDFAD50BA9}" srcOrd="3" destOrd="0" presId="urn:microsoft.com/office/officeart/2018/2/layout/IconVerticalSolidList"/>
    <dgm:cxn modelId="{9CF93025-E4FC-49BF-B408-CEF3DFF29443}" type="presParOf" srcId="{52646E0C-B019-4651-B004-EE26BF5984E5}" destId="{6ABBED7B-1B95-4BD7-9962-841E20546248}" srcOrd="1" destOrd="0" presId="urn:microsoft.com/office/officeart/2018/2/layout/IconVerticalSolidList"/>
    <dgm:cxn modelId="{81AFF746-FD21-4D8A-B06E-3FBD8D83DA13}" type="presParOf" srcId="{52646E0C-B019-4651-B004-EE26BF5984E5}" destId="{EB6D223A-AF6A-4859-B24D-63849A49E9EA}" srcOrd="2" destOrd="0" presId="urn:microsoft.com/office/officeart/2018/2/layout/IconVerticalSolidList"/>
    <dgm:cxn modelId="{A4EC29A1-422D-4474-96D7-60C605D57330}" type="presParOf" srcId="{EB6D223A-AF6A-4859-B24D-63849A49E9EA}" destId="{214836AC-A14A-46AE-A183-1F8C8989006F}" srcOrd="0" destOrd="0" presId="urn:microsoft.com/office/officeart/2018/2/layout/IconVerticalSolidList"/>
    <dgm:cxn modelId="{DD6297EA-561E-4350-8F5D-7C6C01955D3C}" type="presParOf" srcId="{EB6D223A-AF6A-4859-B24D-63849A49E9EA}" destId="{C5359AC7-806C-44A9-B461-054525A9E73F}" srcOrd="1" destOrd="0" presId="urn:microsoft.com/office/officeart/2018/2/layout/IconVerticalSolidList"/>
    <dgm:cxn modelId="{1C9BBDAF-26A0-4421-AD9C-6DF8F53682AE}" type="presParOf" srcId="{EB6D223A-AF6A-4859-B24D-63849A49E9EA}" destId="{D6F6271C-A1DF-433E-B68E-A18C59FC0F3A}" srcOrd="2" destOrd="0" presId="urn:microsoft.com/office/officeart/2018/2/layout/IconVerticalSolidList"/>
    <dgm:cxn modelId="{7364677F-EA3C-430F-8182-4F525668586B}" type="presParOf" srcId="{EB6D223A-AF6A-4859-B24D-63849A49E9EA}" destId="{9605E40E-74AC-41CC-BBD2-81405454DC5C}" srcOrd="3" destOrd="0" presId="urn:microsoft.com/office/officeart/2018/2/layout/IconVerticalSolidList"/>
    <dgm:cxn modelId="{99A17AC3-A322-46DE-8AC8-2087262BA9EE}" type="presParOf" srcId="{52646E0C-B019-4651-B004-EE26BF5984E5}" destId="{14FD6428-04C3-41E9-94B4-87DADB2D514E}" srcOrd="3" destOrd="0" presId="urn:microsoft.com/office/officeart/2018/2/layout/IconVerticalSolidList"/>
    <dgm:cxn modelId="{3B193F6C-BB6F-41F7-9CD4-6DF544D326FC}" type="presParOf" srcId="{52646E0C-B019-4651-B004-EE26BF5984E5}" destId="{84411368-F75D-4BF2-9E89-03F52BE2820D}" srcOrd="4" destOrd="0" presId="urn:microsoft.com/office/officeart/2018/2/layout/IconVerticalSolidList"/>
    <dgm:cxn modelId="{041F813C-8A9E-4989-9DDF-CEE721E8A8CC}" type="presParOf" srcId="{84411368-F75D-4BF2-9E89-03F52BE2820D}" destId="{B684FBE9-54BD-4632-827A-68766B312D2D}" srcOrd="0" destOrd="0" presId="urn:microsoft.com/office/officeart/2018/2/layout/IconVerticalSolidList"/>
    <dgm:cxn modelId="{0F0FCE6B-3A7F-4F24-A402-85C357AC91C0}" type="presParOf" srcId="{84411368-F75D-4BF2-9E89-03F52BE2820D}" destId="{F474AC79-AF71-4176-9C23-3C5872DEED39}" srcOrd="1" destOrd="0" presId="urn:microsoft.com/office/officeart/2018/2/layout/IconVerticalSolidList"/>
    <dgm:cxn modelId="{CA4DAE48-7175-4DD6-978F-E9E3951EFFA0}" type="presParOf" srcId="{84411368-F75D-4BF2-9E89-03F52BE2820D}" destId="{29878AC0-BF36-4B8C-81BE-750903359BDF}" srcOrd="2" destOrd="0" presId="urn:microsoft.com/office/officeart/2018/2/layout/IconVerticalSolidList"/>
    <dgm:cxn modelId="{D74D50A9-40B7-45BC-A839-2A0D3DFA0869}" type="presParOf" srcId="{84411368-F75D-4BF2-9E89-03F52BE2820D}" destId="{9C580DF6-49E1-4353-8A51-A9D6C544688E}" srcOrd="3" destOrd="0" presId="urn:microsoft.com/office/officeart/2018/2/layout/IconVerticalSolidList"/>
    <dgm:cxn modelId="{0C63C574-FC6F-405B-9A10-34DFDEAAEC86}" type="presParOf" srcId="{52646E0C-B019-4651-B004-EE26BF5984E5}" destId="{401C9536-DA2E-41FB-852A-46C992CF653B}" srcOrd="5" destOrd="0" presId="urn:microsoft.com/office/officeart/2018/2/layout/IconVerticalSolidList"/>
    <dgm:cxn modelId="{885928F5-52EF-4433-9B1F-42BE11F7D3C6}" type="presParOf" srcId="{52646E0C-B019-4651-B004-EE26BF5984E5}" destId="{82FD630B-0C23-47D7-9F7F-16983735C67A}" srcOrd="6" destOrd="0" presId="urn:microsoft.com/office/officeart/2018/2/layout/IconVerticalSolidList"/>
    <dgm:cxn modelId="{28A8AF02-510E-4A3A-897D-F348F6C2AE7C}" type="presParOf" srcId="{82FD630B-0C23-47D7-9F7F-16983735C67A}" destId="{D81D1A7E-0C53-4E71-9616-BE9EC156E22C}" srcOrd="0" destOrd="0" presId="urn:microsoft.com/office/officeart/2018/2/layout/IconVerticalSolidList"/>
    <dgm:cxn modelId="{B0A1A8E8-24BB-4BEF-9297-99C4FEFEDB66}" type="presParOf" srcId="{82FD630B-0C23-47D7-9F7F-16983735C67A}" destId="{B29B3D53-B817-4F55-BB2F-C330CD1AF42E}" srcOrd="1" destOrd="0" presId="urn:microsoft.com/office/officeart/2018/2/layout/IconVerticalSolidList"/>
    <dgm:cxn modelId="{54C8D633-E180-4EE9-8645-9660AE21463C}" type="presParOf" srcId="{82FD630B-0C23-47D7-9F7F-16983735C67A}" destId="{F7F6F064-77B5-415F-BA4F-B28DF000068D}" srcOrd="2" destOrd="0" presId="urn:microsoft.com/office/officeart/2018/2/layout/IconVerticalSolidList"/>
    <dgm:cxn modelId="{76D4E8CD-6A51-45E1-AE6C-01D6CE07E46D}" type="presParOf" srcId="{82FD630B-0C23-47D7-9F7F-16983735C67A}" destId="{D6F4E8F6-2CDB-4F11-AB85-733D91DBD552}" srcOrd="3" destOrd="0" presId="urn:microsoft.com/office/officeart/2018/2/layout/IconVerticalSolidList"/>
    <dgm:cxn modelId="{E0A1E84F-946D-442D-9E5F-6AFDEE362BE2}" type="presParOf" srcId="{52646E0C-B019-4651-B004-EE26BF5984E5}" destId="{7DF9365D-ADCE-4F5E-90CE-26B985C5124E}" srcOrd="7" destOrd="0" presId="urn:microsoft.com/office/officeart/2018/2/layout/IconVerticalSolidList"/>
    <dgm:cxn modelId="{B8FB5D94-A51B-46BD-A265-1CE1BA794C5F}" type="presParOf" srcId="{52646E0C-B019-4651-B004-EE26BF5984E5}" destId="{A40FE4B8-E210-4CC1-B751-C1F233B1143D}" srcOrd="8" destOrd="0" presId="urn:microsoft.com/office/officeart/2018/2/layout/IconVerticalSolidList"/>
    <dgm:cxn modelId="{4A692B67-231E-444D-A8A5-AF19357FA82E}" type="presParOf" srcId="{A40FE4B8-E210-4CC1-B751-C1F233B1143D}" destId="{B237B1C2-6796-4710-8EB8-838FA4AE4F48}" srcOrd="0" destOrd="0" presId="urn:microsoft.com/office/officeart/2018/2/layout/IconVerticalSolidList"/>
    <dgm:cxn modelId="{B38B2A4B-D88F-45A3-8715-5409DA195A5F}" type="presParOf" srcId="{A40FE4B8-E210-4CC1-B751-C1F233B1143D}" destId="{9BF5D4E7-865B-4883-8DDA-16A4D2E517FC}" srcOrd="1" destOrd="0" presId="urn:microsoft.com/office/officeart/2018/2/layout/IconVerticalSolidList"/>
    <dgm:cxn modelId="{6BCBBD4E-81A9-481C-B1B9-1FB3088C5FE0}" type="presParOf" srcId="{A40FE4B8-E210-4CC1-B751-C1F233B1143D}" destId="{640DE1FB-2BDA-469C-82F2-E4E855A00C37}" srcOrd="2" destOrd="0" presId="urn:microsoft.com/office/officeart/2018/2/layout/IconVerticalSolidList"/>
    <dgm:cxn modelId="{BC748CAA-21AF-42D4-BFCE-E345497EC7EB}" type="presParOf" srcId="{A40FE4B8-E210-4CC1-B751-C1F233B1143D}" destId="{CB6805DD-DA41-42DB-AF09-F568F2C6B1D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46B75D-D320-423E-B177-62872671373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A268F6E-DC95-482B-B27F-487973B63BD0}">
      <dgm:prSet/>
      <dgm:spPr/>
      <dgm:t>
        <a:bodyPr/>
        <a:lstStyle/>
        <a:p>
          <a:r>
            <a:rPr lang="cs-CZ" b="1"/>
            <a:t>Vyšetření </a:t>
          </a:r>
          <a:r>
            <a:rPr lang="cs-CZ"/>
            <a:t>– ABR, COHb </a:t>
          </a:r>
          <a:endParaRPr lang="en-US"/>
        </a:p>
      </dgm:t>
    </dgm:pt>
    <dgm:pt modelId="{527F1D6C-BA2F-4582-870A-8465A53ECDBB}" type="parTrans" cxnId="{9233B3BA-86D6-46CB-8923-CD7AE4F49E0F}">
      <dgm:prSet/>
      <dgm:spPr/>
      <dgm:t>
        <a:bodyPr/>
        <a:lstStyle/>
        <a:p>
          <a:endParaRPr lang="en-US"/>
        </a:p>
      </dgm:t>
    </dgm:pt>
    <dgm:pt modelId="{ED053A03-7FA8-44FC-B4A1-0717FA620830}" type="sibTrans" cxnId="{9233B3BA-86D6-46CB-8923-CD7AE4F49E0F}">
      <dgm:prSet/>
      <dgm:spPr/>
      <dgm:t>
        <a:bodyPr/>
        <a:lstStyle/>
        <a:p>
          <a:endParaRPr lang="en-US"/>
        </a:p>
      </dgm:t>
    </dgm:pt>
    <dgm:pt modelId="{4231A19D-C42A-4B59-900A-16E111E7A6EE}">
      <dgm:prSet/>
      <dgm:spPr/>
      <dgm:t>
        <a:bodyPr/>
        <a:lstStyle/>
        <a:p>
          <a:r>
            <a:rPr lang="cs-CZ"/>
            <a:t>COHb – norma v krvi do 1%, kuřáci až 10%, intoxikovaní 10% a více </a:t>
          </a:r>
          <a:endParaRPr lang="en-US"/>
        </a:p>
      </dgm:t>
    </dgm:pt>
    <dgm:pt modelId="{47E029CE-4F3C-4695-B622-D25D4F89AB66}" type="parTrans" cxnId="{D7D7EA21-8774-494E-B6AC-BC32519A4DB2}">
      <dgm:prSet/>
      <dgm:spPr/>
      <dgm:t>
        <a:bodyPr/>
        <a:lstStyle/>
        <a:p>
          <a:endParaRPr lang="en-US"/>
        </a:p>
      </dgm:t>
    </dgm:pt>
    <dgm:pt modelId="{2E09173D-BDCB-4700-BA81-603EA27EE163}" type="sibTrans" cxnId="{D7D7EA21-8774-494E-B6AC-BC32519A4DB2}">
      <dgm:prSet/>
      <dgm:spPr/>
      <dgm:t>
        <a:bodyPr/>
        <a:lstStyle/>
        <a:p>
          <a:endParaRPr lang="en-US"/>
        </a:p>
      </dgm:t>
    </dgm:pt>
    <dgm:pt modelId="{312C929A-57AD-4AE4-A836-C23CE7F646F5}">
      <dgm:prSet/>
      <dgm:spPr/>
      <dgm:t>
        <a:bodyPr/>
        <a:lstStyle/>
        <a:p>
          <a:r>
            <a:rPr lang="cs-CZ" dirty="0"/>
            <a:t>Měření </a:t>
          </a:r>
          <a:r>
            <a:rPr lang="cs-CZ" dirty="0" err="1"/>
            <a:t>COHb</a:t>
          </a:r>
          <a:r>
            <a:rPr lang="cs-CZ" dirty="0"/>
            <a:t> – neinvazivní pulsní </a:t>
          </a:r>
          <a:r>
            <a:rPr lang="cs-CZ" dirty="0" err="1"/>
            <a:t>cooxymetrie</a:t>
          </a:r>
          <a:r>
            <a:rPr lang="cs-CZ" dirty="0"/>
            <a:t>, z krve, ve výdechu v jednotkách </a:t>
          </a:r>
          <a:r>
            <a:rPr lang="cs-CZ" dirty="0" err="1"/>
            <a:t>ppm</a:t>
          </a:r>
          <a:r>
            <a:rPr lang="cs-CZ" dirty="0"/>
            <a:t> (50ppm~6%COHb) </a:t>
          </a:r>
          <a:endParaRPr lang="en-US" dirty="0"/>
        </a:p>
      </dgm:t>
    </dgm:pt>
    <dgm:pt modelId="{D643B7EE-58BC-4A18-B09F-48C313B04F09}" type="parTrans" cxnId="{8CA52007-F107-4DE5-9F79-23F7F8B584A9}">
      <dgm:prSet/>
      <dgm:spPr/>
      <dgm:t>
        <a:bodyPr/>
        <a:lstStyle/>
        <a:p>
          <a:endParaRPr lang="en-US"/>
        </a:p>
      </dgm:t>
    </dgm:pt>
    <dgm:pt modelId="{9E026CE4-C5CA-44CC-9F9E-E0B083B417FA}" type="sibTrans" cxnId="{8CA52007-F107-4DE5-9F79-23F7F8B584A9}">
      <dgm:prSet/>
      <dgm:spPr/>
      <dgm:t>
        <a:bodyPr/>
        <a:lstStyle/>
        <a:p>
          <a:endParaRPr lang="en-US"/>
        </a:p>
      </dgm:t>
    </dgm:pt>
    <dgm:pt modelId="{8FA4706B-D5E2-4A04-BE28-83B3845A6C75}">
      <dgm:prSet/>
      <dgm:spPr/>
      <dgm:t>
        <a:bodyPr/>
        <a:lstStyle/>
        <a:p>
          <a:r>
            <a:rPr lang="cs-CZ" b="1"/>
            <a:t>Terapie </a:t>
          </a:r>
          <a:r>
            <a:rPr lang="cs-CZ"/>
            <a:t>– kyslík 15l/min, při GCS pod 8 - UPV s FiO2 1,0 </a:t>
          </a:r>
          <a:endParaRPr lang="en-US"/>
        </a:p>
      </dgm:t>
    </dgm:pt>
    <dgm:pt modelId="{2796B3AA-54E9-4C0E-9E3D-73AABD1AC701}" type="parTrans" cxnId="{846B4176-65C0-42D9-BB97-27AC55837841}">
      <dgm:prSet/>
      <dgm:spPr/>
      <dgm:t>
        <a:bodyPr/>
        <a:lstStyle/>
        <a:p>
          <a:endParaRPr lang="en-US"/>
        </a:p>
      </dgm:t>
    </dgm:pt>
    <dgm:pt modelId="{9DD1B5BC-BA41-4A9A-9243-734EBADD8501}" type="sibTrans" cxnId="{846B4176-65C0-42D9-BB97-27AC55837841}">
      <dgm:prSet/>
      <dgm:spPr/>
      <dgm:t>
        <a:bodyPr/>
        <a:lstStyle/>
        <a:p>
          <a:endParaRPr lang="en-US"/>
        </a:p>
      </dgm:t>
    </dgm:pt>
    <dgm:pt modelId="{EAE601E2-F6A4-4957-A495-A98662F0363D}">
      <dgm:prSet/>
      <dgm:spPr/>
      <dgm:t>
        <a:bodyPr/>
        <a:lstStyle/>
        <a:p>
          <a:r>
            <a:rPr lang="cs-CZ" dirty="0"/>
            <a:t>hyperbarická komora – indikace - </a:t>
          </a:r>
          <a:r>
            <a:rPr lang="cs-CZ" dirty="0" err="1"/>
            <a:t>COHb</a:t>
          </a:r>
          <a:r>
            <a:rPr lang="cs-CZ" dirty="0"/>
            <a:t> nad 10% + porucha vědomí na místě nehody či v nemocnici, abnormální neurologický nález, těhotná žena</a:t>
          </a:r>
          <a:endParaRPr lang="en-US" dirty="0"/>
        </a:p>
      </dgm:t>
    </dgm:pt>
    <dgm:pt modelId="{26E1F517-7006-4649-B76C-671C1227115D}" type="parTrans" cxnId="{39CC36FA-E920-42F2-84E5-134226849B83}">
      <dgm:prSet/>
      <dgm:spPr/>
      <dgm:t>
        <a:bodyPr/>
        <a:lstStyle/>
        <a:p>
          <a:endParaRPr lang="en-US"/>
        </a:p>
      </dgm:t>
    </dgm:pt>
    <dgm:pt modelId="{F03EA6D4-06B4-47B7-8924-0B0E9440121A}" type="sibTrans" cxnId="{39CC36FA-E920-42F2-84E5-134226849B83}">
      <dgm:prSet/>
      <dgm:spPr/>
      <dgm:t>
        <a:bodyPr/>
        <a:lstStyle/>
        <a:p>
          <a:endParaRPr lang="en-US"/>
        </a:p>
      </dgm:t>
    </dgm:pt>
    <dgm:pt modelId="{110B6D33-F329-4CD7-954D-23C5C5595DD4}" type="pres">
      <dgm:prSet presAssocID="{8C46B75D-D320-423E-B177-62872671373A}" presName="root" presStyleCnt="0">
        <dgm:presLayoutVars>
          <dgm:dir/>
          <dgm:resizeHandles val="exact"/>
        </dgm:presLayoutVars>
      </dgm:prSet>
      <dgm:spPr/>
    </dgm:pt>
    <dgm:pt modelId="{CCBFC238-1E71-4189-924A-CC11B5EBCFD9}" type="pres">
      <dgm:prSet presAssocID="{CA268F6E-DC95-482B-B27F-487973B63BD0}" presName="compNode" presStyleCnt="0"/>
      <dgm:spPr/>
    </dgm:pt>
    <dgm:pt modelId="{85F2FB78-7C87-4DB8-99B4-02E2D4F63E4A}" type="pres">
      <dgm:prSet presAssocID="{CA268F6E-DC95-482B-B27F-487973B63BD0}" presName="bgRect" presStyleLbl="bgShp" presStyleIdx="0" presStyleCnt="4"/>
      <dgm:spPr/>
    </dgm:pt>
    <dgm:pt modelId="{91F39299-FF9C-43D3-B3FC-2D3913269695}" type="pres">
      <dgm:prSet presAssocID="{CA268F6E-DC95-482B-B27F-487973B63BD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BBA29581-CE92-4BFB-AE2E-76BC2DA5A183}" type="pres">
      <dgm:prSet presAssocID="{CA268F6E-DC95-482B-B27F-487973B63BD0}" presName="spaceRect" presStyleCnt="0"/>
      <dgm:spPr/>
    </dgm:pt>
    <dgm:pt modelId="{90E78081-DB8F-4B88-BF9C-BFB620DF11EE}" type="pres">
      <dgm:prSet presAssocID="{CA268F6E-DC95-482B-B27F-487973B63BD0}" presName="parTx" presStyleLbl="revTx" presStyleIdx="0" presStyleCnt="5">
        <dgm:presLayoutVars>
          <dgm:chMax val="0"/>
          <dgm:chPref val="0"/>
        </dgm:presLayoutVars>
      </dgm:prSet>
      <dgm:spPr/>
    </dgm:pt>
    <dgm:pt modelId="{46CEDBCD-8347-4249-A7A1-02502F49F559}" type="pres">
      <dgm:prSet presAssocID="{ED053A03-7FA8-44FC-B4A1-0717FA620830}" presName="sibTrans" presStyleCnt="0"/>
      <dgm:spPr/>
    </dgm:pt>
    <dgm:pt modelId="{73225D2F-B701-4DB6-93FE-16E13B9C6871}" type="pres">
      <dgm:prSet presAssocID="{4231A19D-C42A-4B59-900A-16E111E7A6EE}" presName="compNode" presStyleCnt="0"/>
      <dgm:spPr/>
    </dgm:pt>
    <dgm:pt modelId="{694D37E4-F376-4624-B720-7EDD651BACE5}" type="pres">
      <dgm:prSet presAssocID="{4231A19D-C42A-4B59-900A-16E111E7A6EE}" presName="bgRect" presStyleLbl="bgShp" presStyleIdx="1" presStyleCnt="4"/>
      <dgm:spPr/>
    </dgm:pt>
    <dgm:pt modelId="{DD8C7A33-B835-41A1-88AE-D59397D64B2F}" type="pres">
      <dgm:prSet presAssocID="{4231A19D-C42A-4B59-900A-16E111E7A6E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moking"/>
        </a:ext>
      </dgm:extLst>
    </dgm:pt>
    <dgm:pt modelId="{9FFD3374-6647-4CEB-92E5-0415EDC0EB86}" type="pres">
      <dgm:prSet presAssocID="{4231A19D-C42A-4B59-900A-16E111E7A6EE}" presName="spaceRect" presStyleCnt="0"/>
      <dgm:spPr/>
    </dgm:pt>
    <dgm:pt modelId="{AF60C3C6-DA13-49AC-A27F-4E960735384B}" type="pres">
      <dgm:prSet presAssocID="{4231A19D-C42A-4B59-900A-16E111E7A6EE}" presName="parTx" presStyleLbl="revTx" presStyleIdx="1" presStyleCnt="5">
        <dgm:presLayoutVars>
          <dgm:chMax val="0"/>
          <dgm:chPref val="0"/>
        </dgm:presLayoutVars>
      </dgm:prSet>
      <dgm:spPr/>
    </dgm:pt>
    <dgm:pt modelId="{87CFB743-DF4E-481E-B853-6C98C4320EB9}" type="pres">
      <dgm:prSet presAssocID="{2E09173D-BDCB-4700-BA81-603EA27EE163}" presName="sibTrans" presStyleCnt="0"/>
      <dgm:spPr/>
    </dgm:pt>
    <dgm:pt modelId="{950A528E-7461-4C37-87D6-034297995B28}" type="pres">
      <dgm:prSet presAssocID="{312C929A-57AD-4AE4-A836-C23CE7F646F5}" presName="compNode" presStyleCnt="0"/>
      <dgm:spPr/>
    </dgm:pt>
    <dgm:pt modelId="{FD245BCF-8E8E-40E7-9DE4-E0048319D935}" type="pres">
      <dgm:prSet presAssocID="{312C929A-57AD-4AE4-A836-C23CE7F646F5}" presName="bgRect" presStyleLbl="bgShp" presStyleIdx="2" presStyleCnt="4"/>
      <dgm:spPr/>
    </dgm:pt>
    <dgm:pt modelId="{282A8FE2-F492-4CD4-8691-A3D88812C4A7}" type="pres">
      <dgm:prSet presAssocID="{312C929A-57AD-4AE4-A836-C23CE7F646F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C2B57ACF-C9BD-416A-9A27-55D9CF2AA63F}" type="pres">
      <dgm:prSet presAssocID="{312C929A-57AD-4AE4-A836-C23CE7F646F5}" presName="spaceRect" presStyleCnt="0"/>
      <dgm:spPr/>
    </dgm:pt>
    <dgm:pt modelId="{F62AC88F-2154-424E-A08A-4F05408139AF}" type="pres">
      <dgm:prSet presAssocID="{312C929A-57AD-4AE4-A836-C23CE7F646F5}" presName="parTx" presStyleLbl="revTx" presStyleIdx="2" presStyleCnt="5">
        <dgm:presLayoutVars>
          <dgm:chMax val="0"/>
          <dgm:chPref val="0"/>
        </dgm:presLayoutVars>
      </dgm:prSet>
      <dgm:spPr/>
    </dgm:pt>
    <dgm:pt modelId="{240F8D57-EB0F-4F72-824C-88E45BA0D77F}" type="pres">
      <dgm:prSet presAssocID="{9E026CE4-C5CA-44CC-9F9E-E0B083B417FA}" presName="sibTrans" presStyleCnt="0"/>
      <dgm:spPr/>
    </dgm:pt>
    <dgm:pt modelId="{C4ACEE35-A3C9-4AD1-B7DC-C7733E1FB67B}" type="pres">
      <dgm:prSet presAssocID="{8FA4706B-D5E2-4A04-BE28-83B3845A6C75}" presName="compNode" presStyleCnt="0"/>
      <dgm:spPr/>
    </dgm:pt>
    <dgm:pt modelId="{ACC47C17-B7BC-44E9-8DEE-72131B0716AD}" type="pres">
      <dgm:prSet presAssocID="{8FA4706B-D5E2-4A04-BE28-83B3845A6C75}" presName="bgRect" presStyleLbl="bgShp" presStyleIdx="3" presStyleCnt="4"/>
      <dgm:spPr/>
    </dgm:pt>
    <dgm:pt modelId="{45E006F0-C51C-4EB7-A6BF-25EDDC950B0E}" type="pres">
      <dgm:prSet presAssocID="{8FA4706B-D5E2-4A04-BE28-83B3845A6C7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dviny"/>
        </a:ext>
      </dgm:extLst>
    </dgm:pt>
    <dgm:pt modelId="{F3060154-E226-47AE-B788-BEEE4461B1E7}" type="pres">
      <dgm:prSet presAssocID="{8FA4706B-D5E2-4A04-BE28-83B3845A6C75}" presName="spaceRect" presStyleCnt="0"/>
      <dgm:spPr/>
    </dgm:pt>
    <dgm:pt modelId="{6447A955-82DA-4A7C-A8B4-81B0335BC86F}" type="pres">
      <dgm:prSet presAssocID="{8FA4706B-D5E2-4A04-BE28-83B3845A6C75}" presName="parTx" presStyleLbl="revTx" presStyleIdx="3" presStyleCnt="5">
        <dgm:presLayoutVars>
          <dgm:chMax val="0"/>
          <dgm:chPref val="0"/>
        </dgm:presLayoutVars>
      </dgm:prSet>
      <dgm:spPr/>
    </dgm:pt>
    <dgm:pt modelId="{5516E018-8AFE-4F69-A65C-F18651C03C5A}" type="pres">
      <dgm:prSet presAssocID="{8FA4706B-D5E2-4A04-BE28-83B3845A6C75}" presName="desTx" presStyleLbl="revTx" presStyleIdx="4" presStyleCnt="5" custScaleY="161246">
        <dgm:presLayoutVars/>
      </dgm:prSet>
      <dgm:spPr/>
    </dgm:pt>
  </dgm:ptLst>
  <dgm:cxnLst>
    <dgm:cxn modelId="{8CA52007-F107-4DE5-9F79-23F7F8B584A9}" srcId="{8C46B75D-D320-423E-B177-62872671373A}" destId="{312C929A-57AD-4AE4-A836-C23CE7F646F5}" srcOrd="2" destOrd="0" parTransId="{D643B7EE-58BC-4A18-B09F-48C313B04F09}" sibTransId="{9E026CE4-C5CA-44CC-9F9E-E0B083B417FA}"/>
    <dgm:cxn modelId="{D7D7EA21-8774-494E-B6AC-BC32519A4DB2}" srcId="{8C46B75D-D320-423E-B177-62872671373A}" destId="{4231A19D-C42A-4B59-900A-16E111E7A6EE}" srcOrd="1" destOrd="0" parTransId="{47E029CE-4F3C-4695-B622-D25D4F89AB66}" sibTransId="{2E09173D-BDCB-4700-BA81-603EA27EE163}"/>
    <dgm:cxn modelId="{E9049642-F76C-4517-9CF3-15992FB41615}" type="presOf" srcId="{8C46B75D-D320-423E-B177-62872671373A}" destId="{110B6D33-F329-4CD7-954D-23C5C5595DD4}" srcOrd="0" destOrd="0" presId="urn:microsoft.com/office/officeart/2018/2/layout/IconVerticalSolidList"/>
    <dgm:cxn modelId="{846B4176-65C0-42D9-BB97-27AC55837841}" srcId="{8C46B75D-D320-423E-B177-62872671373A}" destId="{8FA4706B-D5E2-4A04-BE28-83B3845A6C75}" srcOrd="3" destOrd="0" parTransId="{2796B3AA-54E9-4C0E-9E3D-73AABD1AC701}" sibTransId="{9DD1B5BC-BA41-4A9A-9243-734EBADD8501}"/>
    <dgm:cxn modelId="{1D6E1F9F-1DD5-4EA6-BC71-B27BCDBA8ED9}" type="presOf" srcId="{4231A19D-C42A-4B59-900A-16E111E7A6EE}" destId="{AF60C3C6-DA13-49AC-A27F-4E960735384B}" srcOrd="0" destOrd="0" presId="urn:microsoft.com/office/officeart/2018/2/layout/IconVerticalSolidList"/>
    <dgm:cxn modelId="{9233B3BA-86D6-46CB-8923-CD7AE4F49E0F}" srcId="{8C46B75D-D320-423E-B177-62872671373A}" destId="{CA268F6E-DC95-482B-B27F-487973B63BD0}" srcOrd="0" destOrd="0" parTransId="{527F1D6C-BA2F-4582-870A-8465A53ECDBB}" sibTransId="{ED053A03-7FA8-44FC-B4A1-0717FA620830}"/>
    <dgm:cxn modelId="{762513D5-E7B2-4DE5-AA07-E946D43E65A3}" type="presOf" srcId="{CA268F6E-DC95-482B-B27F-487973B63BD0}" destId="{90E78081-DB8F-4B88-BF9C-BFB620DF11EE}" srcOrd="0" destOrd="0" presId="urn:microsoft.com/office/officeart/2018/2/layout/IconVerticalSolidList"/>
    <dgm:cxn modelId="{DCB4D8D7-BF20-4C43-8F38-BB940F6FE66A}" type="presOf" srcId="{312C929A-57AD-4AE4-A836-C23CE7F646F5}" destId="{F62AC88F-2154-424E-A08A-4F05408139AF}" srcOrd="0" destOrd="0" presId="urn:microsoft.com/office/officeart/2018/2/layout/IconVerticalSolidList"/>
    <dgm:cxn modelId="{5EC7A6D9-6395-476A-9803-351CC1B9240D}" type="presOf" srcId="{EAE601E2-F6A4-4957-A495-A98662F0363D}" destId="{5516E018-8AFE-4F69-A65C-F18651C03C5A}" srcOrd="0" destOrd="0" presId="urn:microsoft.com/office/officeart/2018/2/layout/IconVerticalSolidList"/>
    <dgm:cxn modelId="{E7468FEC-FC7D-44D9-B9E9-1A200288E676}" type="presOf" srcId="{8FA4706B-D5E2-4A04-BE28-83B3845A6C75}" destId="{6447A955-82DA-4A7C-A8B4-81B0335BC86F}" srcOrd="0" destOrd="0" presId="urn:microsoft.com/office/officeart/2018/2/layout/IconVerticalSolidList"/>
    <dgm:cxn modelId="{39CC36FA-E920-42F2-84E5-134226849B83}" srcId="{8FA4706B-D5E2-4A04-BE28-83B3845A6C75}" destId="{EAE601E2-F6A4-4957-A495-A98662F0363D}" srcOrd="0" destOrd="0" parTransId="{26E1F517-7006-4649-B76C-671C1227115D}" sibTransId="{F03EA6D4-06B4-47B7-8924-0B0E9440121A}"/>
    <dgm:cxn modelId="{C0B9F295-6D25-411C-9C7E-7667C2E3C95E}" type="presParOf" srcId="{110B6D33-F329-4CD7-954D-23C5C5595DD4}" destId="{CCBFC238-1E71-4189-924A-CC11B5EBCFD9}" srcOrd="0" destOrd="0" presId="urn:microsoft.com/office/officeart/2018/2/layout/IconVerticalSolidList"/>
    <dgm:cxn modelId="{18AC87E8-C98F-42BB-BAC0-04B4419468C0}" type="presParOf" srcId="{CCBFC238-1E71-4189-924A-CC11B5EBCFD9}" destId="{85F2FB78-7C87-4DB8-99B4-02E2D4F63E4A}" srcOrd="0" destOrd="0" presId="urn:microsoft.com/office/officeart/2018/2/layout/IconVerticalSolidList"/>
    <dgm:cxn modelId="{23C4E6F7-AB49-4A01-87A3-76EDDEA89839}" type="presParOf" srcId="{CCBFC238-1E71-4189-924A-CC11B5EBCFD9}" destId="{91F39299-FF9C-43D3-B3FC-2D3913269695}" srcOrd="1" destOrd="0" presId="urn:microsoft.com/office/officeart/2018/2/layout/IconVerticalSolidList"/>
    <dgm:cxn modelId="{5C2C0EDD-4780-4742-9F20-9694B01DCDB4}" type="presParOf" srcId="{CCBFC238-1E71-4189-924A-CC11B5EBCFD9}" destId="{BBA29581-CE92-4BFB-AE2E-76BC2DA5A183}" srcOrd="2" destOrd="0" presId="urn:microsoft.com/office/officeart/2018/2/layout/IconVerticalSolidList"/>
    <dgm:cxn modelId="{91699501-FBBF-4754-A759-3E19972A29E9}" type="presParOf" srcId="{CCBFC238-1E71-4189-924A-CC11B5EBCFD9}" destId="{90E78081-DB8F-4B88-BF9C-BFB620DF11EE}" srcOrd="3" destOrd="0" presId="urn:microsoft.com/office/officeart/2018/2/layout/IconVerticalSolidList"/>
    <dgm:cxn modelId="{410CEFE6-9A09-4ED1-B5A8-BA610FB4F946}" type="presParOf" srcId="{110B6D33-F329-4CD7-954D-23C5C5595DD4}" destId="{46CEDBCD-8347-4249-A7A1-02502F49F559}" srcOrd="1" destOrd="0" presId="urn:microsoft.com/office/officeart/2018/2/layout/IconVerticalSolidList"/>
    <dgm:cxn modelId="{D7CACFDD-B689-4997-92CA-1321DCDB6491}" type="presParOf" srcId="{110B6D33-F329-4CD7-954D-23C5C5595DD4}" destId="{73225D2F-B701-4DB6-93FE-16E13B9C6871}" srcOrd="2" destOrd="0" presId="urn:microsoft.com/office/officeart/2018/2/layout/IconVerticalSolidList"/>
    <dgm:cxn modelId="{D60BE608-09E4-4E41-9C53-1E4AD63016F5}" type="presParOf" srcId="{73225D2F-B701-4DB6-93FE-16E13B9C6871}" destId="{694D37E4-F376-4624-B720-7EDD651BACE5}" srcOrd="0" destOrd="0" presId="urn:microsoft.com/office/officeart/2018/2/layout/IconVerticalSolidList"/>
    <dgm:cxn modelId="{65957ECA-FB82-4C48-9C38-9D4C2658FBB2}" type="presParOf" srcId="{73225D2F-B701-4DB6-93FE-16E13B9C6871}" destId="{DD8C7A33-B835-41A1-88AE-D59397D64B2F}" srcOrd="1" destOrd="0" presId="urn:microsoft.com/office/officeart/2018/2/layout/IconVerticalSolidList"/>
    <dgm:cxn modelId="{D4C5596E-124B-4A9B-B4C6-107147C6CB0A}" type="presParOf" srcId="{73225D2F-B701-4DB6-93FE-16E13B9C6871}" destId="{9FFD3374-6647-4CEB-92E5-0415EDC0EB86}" srcOrd="2" destOrd="0" presId="urn:microsoft.com/office/officeart/2018/2/layout/IconVerticalSolidList"/>
    <dgm:cxn modelId="{C1DCA85C-72FC-4164-87D1-28EAC20FB74A}" type="presParOf" srcId="{73225D2F-B701-4DB6-93FE-16E13B9C6871}" destId="{AF60C3C6-DA13-49AC-A27F-4E960735384B}" srcOrd="3" destOrd="0" presId="urn:microsoft.com/office/officeart/2018/2/layout/IconVerticalSolidList"/>
    <dgm:cxn modelId="{B22094D0-5CCD-4A50-9A7F-19333E12794D}" type="presParOf" srcId="{110B6D33-F329-4CD7-954D-23C5C5595DD4}" destId="{87CFB743-DF4E-481E-B853-6C98C4320EB9}" srcOrd="3" destOrd="0" presId="urn:microsoft.com/office/officeart/2018/2/layout/IconVerticalSolidList"/>
    <dgm:cxn modelId="{AA7BA251-19A0-402C-987B-D2F28794D542}" type="presParOf" srcId="{110B6D33-F329-4CD7-954D-23C5C5595DD4}" destId="{950A528E-7461-4C37-87D6-034297995B28}" srcOrd="4" destOrd="0" presId="urn:microsoft.com/office/officeart/2018/2/layout/IconVerticalSolidList"/>
    <dgm:cxn modelId="{E241914A-46F8-46B7-A6E9-C2A3BBE4AF1B}" type="presParOf" srcId="{950A528E-7461-4C37-87D6-034297995B28}" destId="{FD245BCF-8E8E-40E7-9DE4-E0048319D935}" srcOrd="0" destOrd="0" presId="urn:microsoft.com/office/officeart/2018/2/layout/IconVerticalSolidList"/>
    <dgm:cxn modelId="{0A3459C1-1BCE-4446-BC97-B4E01E743FB9}" type="presParOf" srcId="{950A528E-7461-4C37-87D6-034297995B28}" destId="{282A8FE2-F492-4CD4-8691-A3D88812C4A7}" srcOrd="1" destOrd="0" presId="urn:microsoft.com/office/officeart/2018/2/layout/IconVerticalSolidList"/>
    <dgm:cxn modelId="{C6134FFD-1CD7-4A89-9DF3-488C26CADBC9}" type="presParOf" srcId="{950A528E-7461-4C37-87D6-034297995B28}" destId="{C2B57ACF-C9BD-416A-9A27-55D9CF2AA63F}" srcOrd="2" destOrd="0" presId="urn:microsoft.com/office/officeart/2018/2/layout/IconVerticalSolidList"/>
    <dgm:cxn modelId="{F376F56D-E48C-4168-9611-66B79491E459}" type="presParOf" srcId="{950A528E-7461-4C37-87D6-034297995B28}" destId="{F62AC88F-2154-424E-A08A-4F05408139AF}" srcOrd="3" destOrd="0" presId="urn:microsoft.com/office/officeart/2018/2/layout/IconVerticalSolidList"/>
    <dgm:cxn modelId="{FD5AA824-8B77-4B89-827D-CC57CBA3A48E}" type="presParOf" srcId="{110B6D33-F329-4CD7-954D-23C5C5595DD4}" destId="{240F8D57-EB0F-4F72-824C-88E45BA0D77F}" srcOrd="5" destOrd="0" presId="urn:microsoft.com/office/officeart/2018/2/layout/IconVerticalSolidList"/>
    <dgm:cxn modelId="{370C7651-85E5-452F-B9AF-B11C08B57310}" type="presParOf" srcId="{110B6D33-F329-4CD7-954D-23C5C5595DD4}" destId="{C4ACEE35-A3C9-4AD1-B7DC-C7733E1FB67B}" srcOrd="6" destOrd="0" presId="urn:microsoft.com/office/officeart/2018/2/layout/IconVerticalSolidList"/>
    <dgm:cxn modelId="{89FE2F90-D303-4852-8836-7B0AB9FCDF4F}" type="presParOf" srcId="{C4ACEE35-A3C9-4AD1-B7DC-C7733E1FB67B}" destId="{ACC47C17-B7BC-44E9-8DEE-72131B0716AD}" srcOrd="0" destOrd="0" presId="urn:microsoft.com/office/officeart/2018/2/layout/IconVerticalSolidList"/>
    <dgm:cxn modelId="{CD6C0D8A-EA03-4B29-A831-D5A0EA95F5CA}" type="presParOf" srcId="{C4ACEE35-A3C9-4AD1-B7DC-C7733E1FB67B}" destId="{45E006F0-C51C-4EB7-A6BF-25EDDC950B0E}" srcOrd="1" destOrd="0" presId="urn:microsoft.com/office/officeart/2018/2/layout/IconVerticalSolidList"/>
    <dgm:cxn modelId="{6AF5C8D0-F82F-462E-8548-8D52AE6493E6}" type="presParOf" srcId="{C4ACEE35-A3C9-4AD1-B7DC-C7733E1FB67B}" destId="{F3060154-E226-47AE-B788-BEEE4461B1E7}" srcOrd="2" destOrd="0" presId="urn:microsoft.com/office/officeart/2018/2/layout/IconVerticalSolidList"/>
    <dgm:cxn modelId="{53064DE8-B305-4663-9261-974BD9AB1CAA}" type="presParOf" srcId="{C4ACEE35-A3C9-4AD1-B7DC-C7733E1FB67B}" destId="{6447A955-82DA-4A7C-A8B4-81B0335BC86F}" srcOrd="3" destOrd="0" presId="urn:microsoft.com/office/officeart/2018/2/layout/IconVerticalSolidList"/>
    <dgm:cxn modelId="{291CAA5D-D623-416F-873E-90FEC142A75B}" type="presParOf" srcId="{C4ACEE35-A3C9-4AD1-B7DC-C7733E1FB67B}" destId="{5516E018-8AFE-4F69-A65C-F18651C03C5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FF35ABC-485B-47DB-B92E-B32F3E1978A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8E0885-BE29-44EA-8F8B-7350A2054FE4}">
      <dgm:prSet/>
      <dgm:spPr/>
      <dgm:t>
        <a:bodyPr/>
        <a:lstStyle/>
        <a:p>
          <a:r>
            <a:rPr lang="cs-CZ"/>
            <a:t>syndrom týraného, zneužívaného a zanedbávaného dítěte </a:t>
          </a:r>
          <a:endParaRPr lang="en-US"/>
        </a:p>
      </dgm:t>
    </dgm:pt>
    <dgm:pt modelId="{5293D20D-9B22-4F38-B88D-914A7375AE2A}" type="parTrans" cxnId="{264B04C9-F8F5-43EF-8D1F-9D50490C17C6}">
      <dgm:prSet/>
      <dgm:spPr/>
      <dgm:t>
        <a:bodyPr/>
        <a:lstStyle/>
        <a:p>
          <a:endParaRPr lang="en-US"/>
        </a:p>
      </dgm:t>
    </dgm:pt>
    <dgm:pt modelId="{03444794-58D7-4AFD-9535-33086CB21B32}" type="sibTrans" cxnId="{264B04C9-F8F5-43EF-8D1F-9D50490C17C6}">
      <dgm:prSet/>
      <dgm:spPr/>
      <dgm:t>
        <a:bodyPr/>
        <a:lstStyle/>
        <a:p>
          <a:endParaRPr lang="en-US"/>
        </a:p>
      </dgm:t>
    </dgm:pt>
    <dgm:pt modelId="{8C83EBDA-F837-4B5B-87BD-031F95165A41}">
      <dgm:prSet/>
      <dgm:spPr/>
      <dgm:t>
        <a:bodyPr/>
        <a:lstStyle/>
        <a:p>
          <a:r>
            <a:rPr lang="cs-CZ" dirty="0"/>
            <a:t>nenáhodné, vědomé i nevědomé konání</a:t>
          </a:r>
          <a:endParaRPr lang="en-US" dirty="0"/>
        </a:p>
      </dgm:t>
    </dgm:pt>
    <dgm:pt modelId="{96924D2F-7581-4D96-91DB-0CD546219797}" type="parTrans" cxnId="{C80DEEE0-4E5D-42EA-9E55-5593C7664ED5}">
      <dgm:prSet/>
      <dgm:spPr/>
      <dgm:t>
        <a:bodyPr/>
        <a:lstStyle/>
        <a:p>
          <a:endParaRPr lang="en-US"/>
        </a:p>
      </dgm:t>
    </dgm:pt>
    <dgm:pt modelId="{75DDEAFC-832B-4C01-827A-6BC9DA090830}" type="sibTrans" cxnId="{C80DEEE0-4E5D-42EA-9E55-5593C7664ED5}">
      <dgm:prSet/>
      <dgm:spPr/>
      <dgm:t>
        <a:bodyPr/>
        <a:lstStyle/>
        <a:p>
          <a:endParaRPr lang="en-US"/>
        </a:p>
      </dgm:t>
    </dgm:pt>
    <dgm:pt modelId="{DDC583FD-6E8F-4F44-85FC-427B647FE582}">
      <dgm:prSet/>
      <dgm:spPr/>
      <dgm:t>
        <a:bodyPr/>
        <a:lstStyle/>
        <a:p>
          <a:r>
            <a:rPr lang="cs-CZ" dirty="0"/>
            <a:t>poškozuje tělesný, duševní i společenský stav a vývoj dítěte, případně způsobuje jeho smrt</a:t>
          </a:r>
          <a:endParaRPr lang="en-US" dirty="0"/>
        </a:p>
      </dgm:t>
    </dgm:pt>
    <dgm:pt modelId="{5A575995-7631-4F4F-8BD8-ED2829F07FB3}" type="sibTrans" cxnId="{D8B30D12-7B0F-4F42-8532-E975A3239E85}">
      <dgm:prSet/>
      <dgm:spPr/>
      <dgm:t>
        <a:bodyPr/>
        <a:lstStyle/>
        <a:p>
          <a:endParaRPr lang="en-US"/>
        </a:p>
      </dgm:t>
    </dgm:pt>
    <dgm:pt modelId="{D980044E-F9CD-4A37-8963-895B72F60172}" type="parTrans" cxnId="{D8B30D12-7B0F-4F42-8532-E975A3239E85}">
      <dgm:prSet/>
      <dgm:spPr/>
      <dgm:t>
        <a:bodyPr/>
        <a:lstStyle/>
        <a:p>
          <a:endParaRPr lang="en-US"/>
        </a:p>
      </dgm:t>
    </dgm:pt>
    <dgm:pt modelId="{7C6A5D98-9922-4A47-8863-BD548D17519A}" type="pres">
      <dgm:prSet presAssocID="{BFF35ABC-485B-47DB-B92E-B32F3E1978AA}" presName="linear" presStyleCnt="0">
        <dgm:presLayoutVars>
          <dgm:animLvl val="lvl"/>
          <dgm:resizeHandles val="exact"/>
        </dgm:presLayoutVars>
      </dgm:prSet>
      <dgm:spPr/>
    </dgm:pt>
    <dgm:pt modelId="{A29802BC-2355-414A-9016-FBF85786F10E}" type="pres">
      <dgm:prSet presAssocID="{2F8E0885-BE29-44EA-8F8B-7350A2054FE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78F41C9-3B29-1640-91EF-EFE37BA402BB}" type="pres">
      <dgm:prSet presAssocID="{03444794-58D7-4AFD-9535-33086CB21B32}" presName="spacer" presStyleCnt="0"/>
      <dgm:spPr/>
    </dgm:pt>
    <dgm:pt modelId="{E8FC2881-6303-F74B-9FC2-BF9026B499E1}" type="pres">
      <dgm:prSet presAssocID="{8C83EBDA-F837-4B5B-87BD-031F95165A4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CD98909-C601-0144-AE96-FEB92C7BC5EF}" type="pres">
      <dgm:prSet presAssocID="{75DDEAFC-832B-4C01-827A-6BC9DA090830}" presName="spacer" presStyleCnt="0"/>
      <dgm:spPr/>
    </dgm:pt>
    <dgm:pt modelId="{ECD012AB-071E-884E-9DA2-4AFB0CF9B89D}" type="pres">
      <dgm:prSet presAssocID="{DDC583FD-6E8F-4F44-85FC-427B647FE58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8B30D12-7B0F-4F42-8532-E975A3239E85}" srcId="{BFF35ABC-485B-47DB-B92E-B32F3E1978AA}" destId="{DDC583FD-6E8F-4F44-85FC-427B647FE582}" srcOrd="2" destOrd="0" parTransId="{D980044E-F9CD-4A37-8963-895B72F60172}" sibTransId="{5A575995-7631-4F4F-8BD8-ED2829F07FB3}"/>
    <dgm:cxn modelId="{C875DC54-C990-494F-B79B-3F07E84EA369}" type="presOf" srcId="{DDC583FD-6E8F-4F44-85FC-427B647FE582}" destId="{ECD012AB-071E-884E-9DA2-4AFB0CF9B89D}" srcOrd="0" destOrd="0" presId="urn:microsoft.com/office/officeart/2005/8/layout/vList2"/>
    <dgm:cxn modelId="{E8078663-0E2C-0E44-B373-EA8D9228C0E5}" type="presOf" srcId="{2F8E0885-BE29-44EA-8F8B-7350A2054FE4}" destId="{A29802BC-2355-414A-9016-FBF85786F10E}" srcOrd="0" destOrd="0" presId="urn:microsoft.com/office/officeart/2005/8/layout/vList2"/>
    <dgm:cxn modelId="{308AC2C7-0E1F-B347-BE85-2506C6D198C7}" type="presOf" srcId="{8C83EBDA-F837-4B5B-87BD-031F95165A41}" destId="{E8FC2881-6303-F74B-9FC2-BF9026B499E1}" srcOrd="0" destOrd="0" presId="urn:microsoft.com/office/officeart/2005/8/layout/vList2"/>
    <dgm:cxn modelId="{264B04C9-F8F5-43EF-8D1F-9D50490C17C6}" srcId="{BFF35ABC-485B-47DB-B92E-B32F3E1978AA}" destId="{2F8E0885-BE29-44EA-8F8B-7350A2054FE4}" srcOrd="0" destOrd="0" parTransId="{5293D20D-9B22-4F38-B88D-914A7375AE2A}" sibTransId="{03444794-58D7-4AFD-9535-33086CB21B32}"/>
    <dgm:cxn modelId="{C80DEEE0-4E5D-42EA-9E55-5593C7664ED5}" srcId="{BFF35ABC-485B-47DB-B92E-B32F3E1978AA}" destId="{8C83EBDA-F837-4B5B-87BD-031F95165A41}" srcOrd="1" destOrd="0" parTransId="{96924D2F-7581-4D96-91DB-0CD546219797}" sibTransId="{75DDEAFC-832B-4C01-827A-6BC9DA090830}"/>
    <dgm:cxn modelId="{589EA1FA-0373-EA46-AF87-84A980D2DEDC}" type="presOf" srcId="{BFF35ABC-485B-47DB-B92E-B32F3E1978AA}" destId="{7C6A5D98-9922-4A47-8863-BD548D17519A}" srcOrd="0" destOrd="0" presId="urn:microsoft.com/office/officeart/2005/8/layout/vList2"/>
    <dgm:cxn modelId="{0C476313-727E-7849-8932-05E809A3937B}" type="presParOf" srcId="{7C6A5D98-9922-4A47-8863-BD548D17519A}" destId="{A29802BC-2355-414A-9016-FBF85786F10E}" srcOrd="0" destOrd="0" presId="urn:microsoft.com/office/officeart/2005/8/layout/vList2"/>
    <dgm:cxn modelId="{5CC07EEB-C05E-CF43-B6D3-D7603A9A1341}" type="presParOf" srcId="{7C6A5D98-9922-4A47-8863-BD548D17519A}" destId="{078F41C9-3B29-1640-91EF-EFE37BA402BB}" srcOrd="1" destOrd="0" presId="urn:microsoft.com/office/officeart/2005/8/layout/vList2"/>
    <dgm:cxn modelId="{F9B728DD-553C-0141-A05C-E46D336AF02B}" type="presParOf" srcId="{7C6A5D98-9922-4A47-8863-BD548D17519A}" destId="{E8FC2881-6303-F74B-9FC2-BF9026B499E1}" srcOrd="2" destOrd="0" presId="urn:microsoft.com/office/officeart/2005/8/layout/vList2"/>
    <dgm:cxn modelId="{E685D5DE-08F6-C14E-944E-37C3E90CEBE5}" type="presParOf" srcId="{7C6A5D98-9922-4A47-8863-BD548D17519A}" destId="{6CD98909-C601-0144-AE96-FEB92C7BC5EF}" srcOrd="3" destOrd="0" presId="urn:microsoft.com/office/officeart/2005/8/layout/vList2"/>
    <dgm:cxn modelId="{4362DFD6-6CD9-3C4B-BA62-C44AF605DF45}" type="presParOf" srcId="{7C6A5D98-9922-4A47-8863-BD548D17519A}" destId="{ECD012AB-071E-884E-9DA2-4AFB0CF9B89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C9F4F16-E5A5-4269-8157-BA486A1B175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9DA6413-7D95-4042-AD87-3D7A68F33A49}">
      <dgm:prSet/>
      <dgm:spPr/>
      <dgm:t>
        <a:bodyPr/>
        <a:lstStyle/>
        <a:p>
          <a:r>
            <a:rPr lang="cs-CZ" b="1" dirty="0">
              <a:highlight>
                <a:srgbClr val="FF0000"/>
              </a:highlight>
            </a:rPr>
            <a:t>tělesné týrání </a:t>
          </a:r>
          <a:r>
            <a:rPr lang="cs-CZ" dirty="0"/>
            <a:t>(rány, hematomy, zlomeniny, krvácení, otrávení, popáleniny, dušení, otřes mozku, sexuální napadení, smrt) </a:t>
          </a:r>
          <a:endParaRPr lang="en-US" dirty="0"/>
        </a:p>
      </dgm:t>
    </dgm:pt>
    <dgm:pt modelId="{A5009863-08F5-479A-B12F-1A24403B8B86}" type="parTrans" cxnId="{09E2D9A3-7424-4788-929B-C070F8A1A354}">
      <dgm:prSet/>
      <dgm:spPr/>
      <dgm:t>
        <a:bodyPr/>
        <a:lstStyle/>
        <a:p>
          <a:endParaRPr lang="en-US"/>
        </a:p>
      </dgm:t>
    </dgm:pt>
    <dgm:pt modelId="{3D708898-6A40-4457-AF4A-A7A6F5812AD1}" type="sibTrans" cxnId="{09E2D9A3-7424-4788-929B-C070F8A1A354}">
      <dgm:prSet/>
      <dgm:spPr/>
      <dgm:t>
        <a:bodyPr/>
        <a:lstStyle/>
        <a:p>
          <a:endParaRPr lang="en-US"/>
        </a:p>
      </dgm:t>
    </dgm:pt>
    <dgm:pt modelId="{4E889AAC-C8FC-4C89-87BB-A41FA06FFD94}">
      <dgm:prSet/>
      <dgm:spPr/>
      <dgm:t>
        <a:bodyPr/>
        <a:lstStyle/>
        <a:p>
          <a:r>
            <a:rPr lang="cs-CZ" dirty="0">
              <a:highlight>
                <a:srgbClr val="FF0000"/>
              </a:highlight>
            </a:rPr>
            <a:t>duševní a citové týrání </a:t>
          </a:r>
          <a:r>
            <a:rPr lang="cs-CZ" dirty="0"/>
            <a:t>(ponižování, šikana, izolace, agrese, citová deprivace) </a:t>
          </a:r>
          <a:endParaRPr lang="en-US" dirty="0"/>
        </a:p>
      </dgm:t>
    </dgm:pt>
    <dgm:pt modelId="{8973C40D-CC37-4828-A1AB-A59A6D9F623F}" type="parTrans" cxnId="{6C844898-CEDC-4BB0-9DD2-68DF1541962A}">
      <dgm:prSet/>
      <dgm:spPr/>
      <dgm:t>
        <a:bodyPr/>
        <a:lstStyle/>
        <a:p>
          <a:endParaRPr lang="en-US"/>
        </a:p>
      </dgm:t>
    </dgm:pt>
    <dgm:pt modelId="{E7ACCEFC-5F73-44EB-BB3B-2A61C447D2D1}" type="sibTrans" cxnId="{6C844898-CEDC-4BB0-9DD2-68DF1541962A}">
      <dgm:prSet/>
      <dgm:spPr/>
      <dgm:t>
        <a:bodyPr/>
        <a:lstStyle/>
        <a:p>
          <a:endParaRPr lang="en-US"/>
        </a:p>
      </dgm:t>
    </dgm:pt>
    <dgm:pt modelId="{96BAA23A-FD4E-A447-9CC6-ABA9E9CB3A19}" type="pres">
      <dgm:prSet presAssocID="{6C9F4F16-E5A5-4269-8157-BA486A1B175A}" presName="linear" presStyleCnt="0">
        <dgm:presLayoutVars>
          <dgm:animLvl val="lvl"/>
          <dgm:resizeHandles val="exact"/>
        </dgm:presLayoutVars>
      </dgm:prSet>
      <dgm:spPr/>
    </dgm:pt>
    <dgm:pt modelId="{A1913CBC-8FBE-7A44-8F68-5E71983810F5}" type="pres">
      <dgm:prSet presAssocID="{C9DA6413-7D95-4042-AD87-3D7A68F33A4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F9B457F-C42A-C94A-BAFD-35F84E2870BB}" type="pres">
      <dgm:prSet presAssocID="{3D708898-6A40-4457-AF4A-A7A6F5812AD1}" presName="spacer" presStyleCnt="0"/>
      <dgm:spPr/>
    </dgm:pt>
    <dgm:pt modelId="{8646E06C-70FF-864B-BE03-5DC4A098C972}" type="pres">
      <dgm:prSet presAssocID="{4E889AAC-C8FC-4C89-87BB-A41FA06FFD94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15E3B0A-3D62-0F44-A66F-2FF6E76AEB10}" type="presOf" srcId="{C9DA6413-7D95-4042-AD87-3D7A68F33A49}" destId="{A1913CBC-8FBE-7A44-8F68-5E71983810F5}" srcOrd="0" destOrd="0" presId="urn:microsoft.com/office/officeart/2005/8/layout/vList2"/>
    <dgm:cxn modelId="{5D1EC239-0E10-5B43-BD4B-BE07F2498D1E}" type="presOf" srcId="{4E889AAC-C8FC-4C89-87BB-A41FA06FFD94}" destId="{8646E06C-70FF-864B-BE03-5DC4A098C972}" srcOrd="0" destOrd="0" presId="urn:microsoft.com/office/officeart/2005/8/layout/vList2"/>
    <dgm:cxn modelId="{6C844898-CEDC-4BB0-9DD2-68DF1541962A}" srcId="{6C9F4F16-E5A5-4269-8157-BA486A1B175A}" destId="{4E889AAC-C8FC-4C89-87BB-A41FA06FFD94}" srcOrd="1" destOrd="0" parTransId="{8973C40D-CC37-4828-A1AB-A59A6D9F623F}" sibTransId="{E7ACCEFC-5F73-44EB-BB3B-2A61C447D2D1}"/>
    <dgm:cxn modelId="{09E2D9A3-7424-4788-929B-C070F8A1A354}" srcId="{6C9F4F16-E5A5-4269-8157-BA486A1B175A}" destId="{C9DA6413-7D95-4042-AD87-3D7A68F33A49}" srcOrd="0" destOrd="0" parTransId="{A5009863-08F5-479A-B12F-1A24403B8B86}" sibTransId="{3D708898-6A40-4457-AF4A-A7A6F5812AD1}"/>
    <dgm:cxn modelId="{22197FF9-D8BE-F348-9E63-4B06FF3CC085}" type="presOf" srcId="{6C9F4F16-E5A5-4269-8157-BA486A1B175A}" destId="{96BAA23A-FD4E-A447-9CC6-ABA9E9CB3A19}" srcOrd="0" destOrd="0" presId="urn:microsoft.com/office/officeart/2005/8/layout/vList2"/>
    <dgm:cxn modelId="{E08BCD0F-75DF-AE49-B31C-887E1F56699E}" type="presParOf" srcId="{96BAA23A-FD4E-A447-9CC6-ABA9E9CB3A19}" destId="{A1913CBC-8FBE-7A44-8F68-5E71983810F5}" srcOrd="0" destOrd="0" presId="urn:microsoft.com/office/officeart/2005/8/layout/vList2"/>
    <dgm:cxn modelId="{58350FD6-9149-104B-89AE-B6F71F528C05}" type="presParOf" srcId="{96BAA23A-FD4E-A447-9CC6-ABA9E9CB3A19}" destId="{6F9B457F-C42A-C94A-BAFD-35F84E2870BB}" srcOrd="1" destOrd="0" presId="urn:microsoft.com/office/officeart/2005/8/layout/vList2"/>
    <dgm:cxn modelId="{C385D6E8-BC9D-AC4D-B292-362816A6F413}" type="presParOf" srcId="{96BAA23A-FD4E-A447-9CC6-ABA9E9CB3A19}" destId="{8646E06C-70FF-864B-BE03-5DC4A098C97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DF86C8-524A-47B2-A0DE-6C450C19AFC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9CACB32-F2DB-4F71-B242-0E18940E5094}">
      <dgm:prSet/>
      <dgm:spPr/>
      <dgm:t>
        <a:bodyPr/>
        <a:lstStyle/>
        <a:p>
          <a:r>
            <a:rPr lang="cs-CZ"/>
            <a:t>dušnost </a:t>
          </a:r>
          <a:endParaRPr lang="en-US"/>
        </a:p>
      </dgm:t>
    </dgm:pt>
    <dgm:pt modelId="{CF676CAB-A3B5-466A-B462-3349537E3C44}" type="parTrans" cxnId="{A4747308-4253-48DB-95C6-B9B8147E3A97}">
      <dgm:prSet/>
      <dgm:spPr/>
      <dgm:t>
        <a:bodyPr/>
        <a:lstStyle/>
        <a:p>
          <a:endParaRPr lang="en-US"/>
        </a:p>
      </dgm:t>
    </dgm:pt>
    <dgm:pt modelId="{4A76CB9D-B1C7-4864-850C-2092ED25B103}" type="sibTrans" cxnId="{A4747308-4253-48DB-95C6-B9B8147E3A97}">
      <dgm:prSet/>
      <dgm:spPr/>
      <dgm:t>
        <a:bodyPr/>
        <a:lstStyle/>
        <a:p>
          <a:endParaRPr lang="en-US"/>
        </a:p>
      </dgm:t>
    </dgm:pt>
    <dgm:pt modelId="{8603EE92-AF06-42B8-98F7-2215B8E58131}">
      <dgm:prSet/>
      <dgm:spPr/>
      <dgm:t>
        <a:bodyPr/>
        <a:lstStyle/>
        <a:p>
          <a:r>
            <a:rPr lang="cs-CZ"/>
            <a:t>křeče </a:t>
          </a:r>
          <a:endParaRPr lang="en-US"/>
        </a:p>
      </dgm:t>
    </dgm:pt>
    <dgm:pt modelId="{AF32ABD1-56A2-477C-A7E8-3B05466EFA69}" type="parTrans" cxnId="{4E77AA6C-C072-48C7-9248-F7879ECA4884}">
      <dgm:prSet/>
      <dgm:spPr/>
      <dgm:t>
        <a:bodyPr/>
        <a:lstStyle/>
        <a:p>
          <a:endParaRPr lang="en-US"/>
        </a:p>
      </dgm:t>
    </dgm:pt>
    <dgm:pt modelId="{C979FB62-6C55-4DD5-83E3-38293AE638D2}" type="sibTrans" cxnId="{4E77AA6C-C072-48C7-9248-F7879ECA4884}">
      <dgm:prSet/>
      <dgm:spPr/>
      <dgm:t>
        <a:bodyPr/>
        <a:lstStyle/>
        <a:p>
          <a:endParaRPr lang="en-US"/>
        </a:p>
      </dgm:t>
    </dgm:pt>
    <dgm:pt modelId="{5AAA590B-68DB-491D-AAC1-6365BA9CE106}">
      <dgm:prSet/>
      <dgm:spPr/>
      <dgm:t>
        <a:bodyPr/>
        <a:lstStyle/>
        <a:p>
          <a:r>
            <a:rPr lang="cs-CZ"/>
            <a:t>úrazy </a:t>
          </a:r>
          <a:endParaRPr lang="en-US"/>
        </a:p>
      </dgm:t>
    </dgm:pt>
    <dgm:pt modelId="{8CE6BAFA-6DC7-46CE-AD27-47D12EAA4FCC}" type="parTrans" cxnId="{DEE9E00E-BFF5-407F-AB54-5C092301C5B3}">
      <dgm:prSet/>
      <dgm:spPr/>
      <dgm:t>
        <a:bodyPr/>
        <a:lstStyle/>
        <a:p>
          <a:endParaRPr lang="en-US"/>
        </a:p>
      </dgm:t>
    </dgm:pt>
    <dgm:pt modelId="{4B0296F2-D809-42D7-A0E4-88A4CE04F86E}" type="sibTrans" cxnId="{DEE9E00E-BFF5-407F-AB54-5C092301C5B3}">
      <dgm:prSet/>
      <dgm:spPr/>
      <dgm:t>
        <a:bodyPr/>
        <a:lstStyle/>
        <a:p>
          <a:endParaRPr lang="en-US"/>
        </a:p>
      </dgm:t>
    </dgm:pt>
    <dgm:pt modelId="{A2F6F84B-A389-40FD-9D8E-E34BCB84D930}">
      <dgm:prSet/>
      <dgm:spPr/>
      <dgm:t>
        <a:bodyPr/>
        <a:lstStyle/>
        <a:p>
          <a:r>
            <a:rPr lang="cs-CZ"/>
            <a:t>anafylaxe </a:t>
          </a:r>
          <a:endParaRPr lang="en-US"/>
        </a:p>
      </dgm:t>
    </dgm:pt>
    <dgm:pt modelId="{5BF4F7B4-3484-4BC5-A3F9-09C75410812F}" type="parTrans" cxnId="{0420414C-1BEF-4288-B088-6EEA8DEA9DE7}">
      <dgm:prSet/>
      <dgm:spPr/>
      <dgm:t>
        <a:bodyPr/>
        <a:lstStyle/>
        <a:p>
          <a:endParaRPr lang="en-US"/>
        </a:p>
      </dgm:t>
    </dgm:pt>
    <dgm:pt modelId="{483CD953-8A40-4185-AFB0-0A4DBA109E70}" type="sibTrans" cxnId="{0420414C-1BEF-4288-B088-6EEA8DEA9DE7}">
      <dgm:prSet/>
      <dgm:spPr/>
      <dgm:t>
        <a:bodyPr/>
        <a:lstStyle/>
        <a:p>
          <a:endParaRPr lang="en-US"/>
        </a:p>
      </dgm:t>
    </dgm:pt>
    <dgm:pt modelId="{6BC84922-9429-4093-B3F0-ECE480016DDB}">
      <dgm:prSet/>
      <dgm:spPr/>
      <dgm:t>
        <a:bodyPr/>
        <a:lstStyle/>
        <a:p>
          <a:r>
            <a:rPr lang="cs-CZ"/>
            <a:t>intoxikace </a:t>
          </a:r>
          <a:endParaRPr lang="en-US"/>
        </a:p>
      </dgm:t>
    </dgm:pt>
    <dgm:pt modelId="{EC4BAB1D-315F-46A5-B5AD-030351D7E7F7}" type="parTrans" cxnId="{EBDF7730-7AE9-40C8-8D10-F517121693EA}">
      <dgm:prSet/>
      <dgm:spPr/>
      <dgm:t>
        <a:bodyPr/>
        <a:lstStyle/>
        <a:p>
          <a:endParaRPr lang="en-US"/>
        </a:p>
      </dgm:t>
    </dgm:pt>
    <dgm:pt modelId="{224C54EB-3671-4E5B-88A8-AF2D73B3AF97}" type="sibTrans" cxnId="{EBDF7730-7AE9-40C8-8D10-F517121693EA}">
      <dgm:prSet/>
      <dgm:spPr/>
      <dgm:t>
        <a:bodyPr/>
        <a:lstStyle/>
        <a:p>
          <a:endParaRPr lang="en-US"/>
        </a:p>
      </dgm:t>
    </dgm:pt>
    <dgm:pt modelId="{7766ECE4-CD97-44E4-B225-C542E2E50CD5}">
      <dgm:prSet/>
      <dgm:spPr/>
      <dgm:t>
        <a:bodyPr/>
        <a:lstStyle/>
        <a:p>
          <a:r>
            <a:rPr lang="cs-CZ"/>
            <a:t>porucha vědomí </a:t>
          </a:r>
          <a:endParaRPr lang="en-US"/>
        </a:p>
      </dgm:t>
    </dgm:pt>
    <dgm:pt modelId="{CED1B934-3E6B-4CC4-B1DF-B45CF6AB8945}" type="parTrans" cxnId="{B0EA2243-9DE8-4891-BE66-30BE36DF86C9}">
      <dgm:prSet/>
      <dgm:spPr/>
      <dgm:t>
        <a:bodyPr/>
        <a:lstStyle/>
        <a:p>
          <a:endParaRPr lang="en-US"/>
        </a:p>
      </dgm:t>
    </dgm:pt>
    <dgm:pt modelId="{2C196005-6730-4171-9D04-30F4E3B40FB7}" type="sibTrans" cxnId="{B0EA2243-9DE8-4891-BE66-30BE36DF86C9}">
      <dgm:prSet/>
      <dgm:spPr/>
      <dgm:t>
        <a:bodyPr/>
        <a:lstStyle/>
        <a:p>
          <a:endParaRPr lang="en-US"/>
        </a:p>
      </dgm:t>
    </dgm:pt>
    <dgm:pt modelId="{A3AD8B8A-3C90-48CD-A226-1194EA7E29DB}">
      <dgm:prSet/>
      <dgm:spPr/>
      <dgm:t>
        <a:bodyPr/>
        <a:lstStyle/>
        <a:p>
          <a:r>
            <a:rPr lang="cs-CZ"/>
            <a:t>horečka </a:t>
          </a:r>
          <a:endParaRPr lang="en-US"/>
        </a:p>
      </dgm:t>
    </dgm:pt>
    <dgm:pt modelId="{533660CB-903F-4088-9A2D-9498327EC9A8}" type="parTrans" cxnId="{6A48A226-F1B9-46B2-AD59-8EE46B4320BB}">
      <dgm:prSet/>
      <dgm:spPr/>
      <dgm:t>
        <a:bodyPr/>
        <a:lstStyle/>
        <a:p>
          <a:endParaRPr lang="en-US"/>
        </a:p>
      </dgm:t>
    </dgm:pt>
    <dgm:pt modelId="{46FE1A8E-B32B-4A31-8C02-81231B1E7EE2}" type="sibTrans" cxnId="{6A48A226-F1B9-46B2-AD59-8EE46B4320BB}">
      <dgm:prSet/>
      <dgm:spPr/>
      <dgm:t>
        <a:bodyPr/>
        <a:lstStyle/>
        <a:p>
          <a:endParaRPr lang="en-US"/>
        </a:p>
      </dgm:t>
    </dgm:pt>
    <dgm:pt modelId="{E2768E2A-2B87-4499-9F50-C6F70BBD8F85}">
      <dgm:prSet/>
      <dgm:spPr/>
      <dgm:t>
        <a:bodyPr/>
        <a:lstStyle/>
        <a:p>
          <a:r>
            <a:rPr lang="cs-CZ"/>
            <a:t>zvracení </a:t>
          </a:r>
          <a:endParaRPr lang="en-US"/>
        </a:p>
      </dgm:t>
    </dgm:pt>
    <dgm:pt modelId="{2961F41B-F8BF-4AF7-B52C-D04368514BE0}" type="parTrans" cxnId="{34862926-BE81-436E-AF0E-804D3AEFB38B}">
      <dgm:prSet/>
      <dgm:spPr/>
      <dgm:t>
        <a:bodyPr/>
        <a:lstStyle/>
        <a:p>
          <a:endParaRPr lang="en-US"/>
        </a:p>
      </dgm:t>
    </dgm:pt>
    <dgm:pt modelId="{FE6F8A0B-08CA-4917-ACBA-0CCCEA2186EB}" type="sibTrans" cxnId="{34862926-BE81-436E-AF0E-804D3AEFB38B}">
      <dgm:prSet/>
      <dgm:spPr/>
      <dgm:t>
        <a:bodyPr/>
        <a:lstStyle/>
        <a:p>
          <a:endParaRPr lang="en-US"/>
        </a:p>
      </dgm:t>
    </dgm:pt>
    <dgm:pt modelId="{27A22B8D-C889-6B4A-8045-E653BEB840DB}" type="pres">
      <dgm:prSet presAssocID="{3DDF86C8-524A-47B2-A0DE-6C450C19AFC1}" presName="diagram" presStyleCnt="0">
        <dgm:presLayoutVars>
          <dgm:dir/>
          <dgm:resizeHandles val="exact"/>
        </dgm:presLayoutVars>
      </dgm:prSet>
      <dgm:spPr/>
    </dgm:pt>
    <dgm:pt modelId="{80AEBF65-01EB-DB48-97F5-AFC882722938}" type="pres">
      <dgm:prSet presAssocID="{89CACB32-F2DB-4F71-B242-0E18940E5094}" presName="node" presStyleLbl="node1" presStyleIdx="0" presStyleCnt="8">
        <dgm:presLayoutVars>
          <dgm:bulletEnabled val="1"/>
        </dgm:presLayoutVars>
      </dgm:prSet>
      <dgm:spPr/>
    </dgm:pt>
    <dgm:pt modelId="{6376EADD-2E08-6D49-B3B1-91C9B9687C82}" type="pres">
      <dgm:prSet presAssocID="{4A76CB9D-B1C7-4864-850C-2092ED25B103}" presName="sibTrans" presStyleCnt="0"/>
      <dgm:spPr/>
    </dgm:pt>
    <dgm:pt modelId="{26B38670-27A9-CE4F-8382-E03F4229DE0D}" type="pres">
      <dgm:prSet presAssocID="{8603EE92-AF06-42B8-98F7-2215B8E58131}" presName="node" presStyleLbl="node1" presStyleIdx="1" presStyleCnt="8">
        <dgm:presLayoutVars>
          <dgm:bulletEnabled val="1"/>
        </dgm:presLayoutVars>
      </dgm:prSet>
      <dgm:spPr/>
    </dgm:pt>
    <dgm:pt modelId="{09996067-C9D5-4845-A51B-78C9A95DC5AF}" type="pres">
      <dgm:prSet presAssocID="{C979FB62-6C55-4DD5-83E3-38293AE638D2}" presName="sibTrans" presStyleCnt="0"/>
      <dgm:spPr/>
    </dgm:pt>
    <dgm:pt modelId="{C8429D09-5F25-6E42-A712-43BAE013B470}" type="pres">
      <dgm:prSet presAssocID="{5AAA590B-68DB-491D-AAC1-6365BA9CE106}" presName="node" presStyleLbl="node1" presStyleIdx="2" presStyleCnt="8">
        <dgm:presLayoutVars>
          <dgm:bulletEnabled val="1"/>
        </dgm:presLayoutVars>
      </dgm:prSet>
      <dgm:spPr/>
    </dgm:pt>
    <dgm:pt modelId="{487EE57E-9A75-534D-9C4A-C99145C17F71}" type="pres">
      <dgm:prSet presAssocID="{4B0296F2-D809-42D7-A0E4-88A4CE04F86E}" presName="sibTrans" presStyleCnt="0"/>
      <dgm:spPr/>
    </dgm:pt>
    <dgm:pt modelId="{C27BBE92-0999-9643-8033-FE971BEE9589}" type="pres">
      <dgm:prSet presAssocID="{A2F6F84B-A389-40FD-9D8E-E34BCB84D930}" presName="node" presStyleLbl="node1" presStyleIdx="3" presStyleCnt="8">
        <dgm:presLayoutVars>
          <dgm:bulletEnabled val="1"/>
        </dgm:presLayoutVars>
      </dgm:prSet>
      <dgm:spPr/>
    </dgm:pt>
    <dgm:pt modelId="{5424F407-C55A-6048-9761-278CE67D74AC}" type="pres">
      <dgm:prSet presAssocID="{483CD953-8A40-4185-AFB0-0A4DBA109E70}" presName="sibTrans" presStyleCnt="0"/>
      <dgm:spPr/>
    </dgm:pt>
    <dgm:pt modelId="{70CE9DFB-DE75-084A-8FA2-482CDAF16855}" type="pres">
      <dgm:prSet presAssocID="{6BC84922-9429-4093-B3F0-ECE480016DDB}" presName="node" presStyleLbl="node1" presStyleIdx="4" presStyleCnt="8">
        <dgm:presLayoutVars>
          <dgm:bulletEnabled val="1"/>
        </dgm:presLayoutVars>
      </dgm:prSet>
      <dgm:spPr/>
    </dgm:pt>
    <dgm:pt modelId="{E6D55E3A-AAFF-0341-B0A8-464ABE4D8C37}" type="pres">
      <dgm:prSet presAssocID="{224C54EB-3671-4E5B-88A8-AF2D73B3AF97}" presName="sibTrans" presStyleCnt="0"/>
      <dgm:spPr/>
    </dgm:pt>
    <dgm:pt modelId="{978B38E1-1C3E-8B41-9116-8C5AFA25669E}" type="pres">
      <dgm:prSet presAssocID="{7766ECE4-CD97-44E4-B225-C542E2E50CD5}" presName="node" presStyleLbl="node1" presStyleIdx="5" presStyleCnt="8">
        <dgm:presLayoutVars>
          <dgm:bulletEnabled val="1"/>
        </dgm:presLayoutVars>
      </dgm:prSet>
      <dgm:spPr/>
    </dgm:pt>
    <dgm:pt modelId="{161E7C43-3322-C24E-B519-C1DDB3434E7A}" type="pres">
      <dgm:prSet presAssocID="{2C196005-6730-4171-9D04-30F4E3B40FB7}" presName="sibTrans" presStyleCnt="0"/>
      <dgm:spPr/>
    </dgm:pt>
    <dgm:pt modelId="{9590D1E4-17E9-9144-8A35-4600F551C80B}" type="pres">
      <dgm:prSet presAssocID="{A3AD8B8A-3C90-48CD-A226-1194EA7E29DB}" presName="node" presStyleLbl="node1" presStyleIdx="6" presStyleCnt="8">
        <dgm:presLayoutVars>
          <dgm:bulletEnabled val="1"/>
        </dgm:presLayoutVars>
      </dgm:prSet>
      <dgm:spPr/>
    </dgm:pt>
    <dgm:pt modelId="{17EAA245-5FA2-6045-A378-3044879A848E}" type="pres">
      <dgm:prSet presAssocID="{46FE1A8E-B32B-4A31-8C02-81231B1E7EE2}" presName="sibTrans" presStyleCnt="0"/>
      <dgm:spPr/>
    </dgm:pt>
    <dgm:pt modelId="{1256122A-B318-354C-B7ED-20D9074BE9CC}" type="pres">
      <dgm:prSet presAssocID="{E2768E2A-2B87-4499-9F50-C6F70BBD8F85}" presName="node" presStyleLbl="node1" presStyleIdx="7" presStyleCnt="8">
        <dgm:presLayoutVars>
          <dgm:bulletEnabled val="1"/>
        </dgm:presLayoutVars>
      </dgm:prSet>
      <dgm:spPr/>
    </dgm:pt>
  </dgm:ptLst>
  <dgm:cxnLst>
    <dgm:cxn modelId="{A4747308-4253-48DB-95C6-B9B8147E3A97}" srcId="{3DDF86C8-524A-47B2-A0DE-6C450C19AFC1}" destId="{89CACB32-F2DB-4F71-B242-0E18940E5094}" srcOrd="0" destOrd="0" parTransId="{CF676CAB-A3B5-466A-B462-3349537E3C44}" sibTransId="{4A76CB9D-B1C7-4864-850C-2092ED25B103}"/>
    <dgm:cxn modelId="{DEE9E00E-BFF5-407F-AB54-5C092301C5B3}" srcId="{3DDF86C8-524A-47B2-A0DE-6C450C19AFC1}" destId="{5AAA590B-68DB-491D-AAC1-6365BA9CE106}" srcOrd="2" destOrd="0" parTransId="{8CE6BAFA-6DC7-46CE-AD27-47D12EAA4FCC}" sibTransId="{4B0296F2-D809-42D7-A0E4-88A4CE04F86E}"/>
    <dgm:cxn modelId="{34197A1A-19E8-DD4C-8683-DE84013F5816}" type="presOf" srcId="{5AAA590B-68DB-491D-AAC1-6365BA9CE106}" destId="{C8429D09-5F25-6E42-A712-43BAE013B470}" srcOrd="0" destOrd="0" presId="urn:microsoft.com/office/officeart/2005/8/layout/default"/>
    <dgm:cxn modelId="{34862926-BE81-436E-AF0E-804D3AEFB38B}" srcId="{3DDF86C8-524A-47B2-A0DE-6C450C19AFC1}" destId="{E2768E2A-2B87-4499-9F50-C6F70BBD8F85}" srcOrd="7" destOrd="0" parTransId="{2961F41B-F8BF-4AF7-B52C-D04368514BE0}" sibTransId="{FE6F8A0B-08CA-4917-ACBA-0CCCEA2186EB}"/>
    <dgm:cxn modelId="{6A48A226-F1B9-46B2-AD59-8EE46B4320BB}" srcId="{3DDF86C8-524A-47B2-A0DE-6C450C19AFC1}" destId="{A3AD8B8A-3C90-48CD-A226-1194EA7E29DB}" srcOrd="6" destOrd="0" parTransId="{533660CB-903F-4088-9A2D-9498327EC9A8}" sibTransId="{46FE1A8E-B32B-4A31-8C02-81231B1E7EE2}"/>
    <dgm:cxn modelId="{EBDF7730-7AE9-40C8-8D10-F517121693EA}" srcId="{3DDF86C8-524A-47B2-A0DE-6C450C19AFC1}" destId="{6BC84922-9429-4093-B3F0-ECE480016DDB}" srcOrd="4" destOrd="0" parTransId="{EC4BAB1D-315F-46A5-B5AD-030351D7E7F7}" sibTransId="{224C54EB-3671-4E5B-88A8-AF2D73B3AF97}"/>
    <dgm:cxn modelId="{B0EA2243-9DE8-4891-BE66-30BE36DF86C9}" srcId="{3DDF86C8-524A-47B2-A0DE-6C450C19AFC1}" destId="{7766ECE4-CD97-44E4-B225-C542E2E50CD5}" srcOrd="5" destOrd="0" parTransId="{CED1B934-3E6B-4CC4-B1DF-B45CF6AB8945}" sibTransId="{2C196005-6730-4171-9D04-30F4E3B40FB7}"/>
    <dgm:cxn modelId="{0420414C-1BEF-4288-B088-6EEA8DEA9DE7}" srcId="{3DDF86C8-524A-47B2-A0DE-6C450C19AFC1}" destId="{A2F6F84B-A389-40FD-9D8E-E34BCB84D930}" srcOrd="3" destOrd="0" parTransId="{5BF4F7B4-3484-4BC5-A3F9-09C75410812F}" sibTransId="{483CD953-8A40-4185-AFB0-0A4DBA109E70}"/>
    <dgm:cxn modelId="{4E77AA6C-C072-48C7-9248-F7879ECA4884}" srcId="{3DDF86C8-524A-47B2-A0DE-6C450C19AFC1}" destId="{8603EE92-AF06-42B8-98F7-2215B8E58131}" srcOrd="1" destOrd="0" parTransId="{AF32ABD1-56A2-477C-A7E8-3B05466EFA69}" sibTransId="{C979FB62-6C55-4DD5-83E3-38293AE638D2}"/>
    <dgm:cxn modelId="{0F10F572-25A5-0142-8AF3-F12C573943DA}" type="presOf" srcId="{89CACB32-F2DB-4F71-B242-0E18940E5094}" destId="{80AEBF65-01EB-DB48-97F5-AFC882722938}" srcOrd="0" destOrd="0" presId="urn:microsoft.com/office/officeart/2005/8/layout/default"/>
    <dgm:cxn modelId="{0E7C3398-DE80-5349-B606-773C95B5C75E}" type="presOf" srcId="{6BC84922-9429-4093-B3F0-ECE480016DDB}" destId="{70CE9DFB-DE75-084A-8FA2-482CDAF16855}" srcOrd="0" destOrd="0" presId="urn:microsoft.com/office/officeart/2005/8/layout/default"/>
    <dgm:cxn modelId="{1196C698-1188-9D4B-AA75-4C357743D604}" type="presOf" srcId="{E2768E2A-2B87-4499-9F50-C6F70BBD8F85}" destId="{1256122A-B318-354C-B7ED-20D9074BE9CC}" srcOrd="0" destOrd="0" presId="urn:microsoft.com/office/officeart/2005/8/layout/default"/>
    <dgm:cxn modelId="{10AC899F-5A94-AF4D-90A2-6318494276FF}" type="presOf" srcId="{7766ECE4-CD97-44E4-B225-C542E2E50CD5}" destId="{978B38E1-1C3E-8B41-9116-8C5AFA25669E}" srcOrd="0" destOrd="0" presId="urn:microsoft.com/office/officeart/2005/8/layout/default"/>
    <dgm:cxn modelId="{C151C3A5-47B0-D541-B379-EF8A9D6D0A64}" type="presOf" srcId="{A3AD8B8A-3C90-48CD-A226-1194EA7E29DB}" destId="{9590D1E4-17E9-9144-8A35-4600F551C80B}" srcOrd="0" destOrd="0" presId="urn:microsoft.com/office/officeart/2005/8/layout/default"/>
    <dgm:cxn modelId="{09B623AA-369D-B842-8CD2-27D9039C856C}" type="presOf" srcId="{3DDF86C8-524A-47B2-A0DE-6C450C19AFC1}" destId="{27A22B8D-C889-6B4A-8045-E653BEB840DB}" srcOrd="0" destOrd="0" presId="urn:microsoft.com/office/officeart/2005/8/layout/default"/>
    <dgm:cxn modelId="{6E51FEAD-E71E-5A4B-85B0-A43C321D4D63}" type="presOf" srcId="{8603EE92-AF06-42B8-98F7-2215B8E58131}" destId="{26B38670-27A9-CE4F-8382-E03F4229DE0D}" srcOrd="0" destOrd="0" presId="urn:microsoft.com/office/officeart/2005/8/layout/default"/>
    <dgm:cxn modelId="{73C872DA-F9AD-8E49-8D51-8BC2B7E54895}" type="presOf" srcId="{A2F6F84B-A389-40FD-9D8E-E34BCB84D930}" destId="{C27BBE92-0999-9643-8033-FE971BEE9589}" srcOrd="0" destOrd="0" presId="urn:microsoft.com/office/officeart/2005/8/layout/default"/>
    <dgm:cxn modelId="{645F08D6-4B78-574A-ADF3-DD618B4F60B5}" type="presParOf" srcId="{27A22B8D-C889-6B4A-8045-E653BEB840DB}" destId="{80AEBF65-01EB-DB48-97F5-AFC882722938}" srcOrd="0" destOrd="0" presId="urn:microsoft.com/office/officeart/2005/8/layout/default"/>
    <dgm:cxn modelId="{A9827424-E65A-9844-885D-F98BC56258A0}" type="presParOf" srcId="{27A22B8D-C889-6B4A-8045-E653BEB840DB}" destId="{6376EADD-2E08-6D49-B3B1-91C9B9687C82}" srcOrd="1" destOrd="0" presId="urn:microsoft.com/office/officeart/2005/8/layout/default"/>
    <dgm:cxn modelId="{E312718B-E85E-924E-A213-FB05DE133B38}" type="presParOf" srcId="{27A22B8D-C889-6B4A-8045-E653BEB840DB}" destId="{26B38670-27A9-CE4F-8382-E03F4229DE0D}" srcOrd="2" destOrd="0" presId="urn:microsoft.com/office/officeart/2005/8/layout/default"/>
    <dgm:cxn modelId="{BB11F3AF-A1F4-9F4B-9864-EF40FC4047DC}" type="presParOf" srcId="{27A22B8D-C889-6B4A-8045-E653BEB840DB}" destId="{09996067-C9D5-4845-A51B-78C9A95DC5AF}" srcOrd="3" destOrd="0" presId="urn:microsoft.com/office/officeart/2005/8/layout/default"/>
    <dgm:cxn modelId="{B9B40AC5-E795-A347-9549-384ED80EBE52}" type="presParOf" srcId="{27A22B8D-C889-6B4A-8045-E653BEB840DB}" destId="{C8429D09-5F25-6E42-A712-43BAE013B470}" srcOrd="4" destOrd="0" presId="urn:microsoft.com/office/officeart/2005/8/layout/default"/>
    <dgm:cxn modelId="{ADF7F178-EA5D-8B48-A487-A3C0368F9834}" type="presParOf" srcId="{27A22B8D-C889-6B4A-8045-E653BEB840DB}" destId="{487EE57E-9A75-534D-9C4A-C99145C17F71}" srcOrd="5" destOrd="0" presId="urn:microsoft.com/office/officeart/2005/8/layout/default"/>
    <dgm:cxn modelId="{F1AF41D5-6A49-BE41-9C85-2806BCE1D763}" type="presParOf" srcId="{27A22B8D-C889-6B4A-8045-E653BEB840DB}" destId="{C27BBE92-0999-9643-8033-FE971BEE9589}" srcOrd="6" destOrd="0" presId="urn:microsoft.com/office/officeart/2005/8/layout/default"/>
    <dgm:cxn modelId="{873AAC9D-6470-1F4E-BFB2-9142626EA912}" type="presParOf" srcId="{27A22B8D-C889-6B4A-8045-E653BEB840DB}" destId="{5424F407-C55A-6048-9761-278CE67D74AC}" srcOrd="7" destOrd="0" presId="urn:microsoft.com/office/officeart/2005/8/layout/default"/>
    <dgm:cxn modelId="{A58D814C-8A48-9347-9E8F-D18802D23104}" type="presParOf" srcId="{27A22B8D-C889-6B4A-8045-E653BEB840DB}" destId="{70CE9DFB-DE75-084A-8FA2-482CDAF16855}" srcOrd="8" destOrd="0" presId="urn:microsoft.com/office/officeart/2005/8/layout/default"/>
    <dgm:cxn modelId="{2CDBBA83-DAF8-1743-9F2E-B039F0BB996D}" type="presParOf" srcId="{27A22B8D-C889-6B4A-8045-E653BEB840DB}" destId="{E6D55E3A-AAFF-0341-B0A8-464ABE4D8C37}" srcOrd="9" destOrd="0" presId="urn:microsoft.com/office/officeart/2005/8/layout/default"/>
    <dgm:cxn modelId="{E461454A-F3B8-2242-8193-6A23B47CD3C5}" type="presParOf" srcId="{27A22B8D-C889-6B4A-8045-E653BEB840DB}" destId="{978B38E1-1C3E-8B41-9116-8C5AFA25669E}" srcOrd="10" destOrd="0" presId="urn:microsoft.com/office/officeart/2005/8/layout/default"/>
    <dgm:cxn modelId="{538F73A6-52BD-5044-B8D2-4F4E86F2C771}" type="presParOf" srcId="{27A22B8D-C889-6B4A-8045-E653BEB840DB}" destId="{161E7C43-3322-C24E-B519-C1DDB3434E7A}" srcOrd="11" destOrd="0" presId="urn:microsoft.com/office/officeart/2005/8/layout/default"/>
    <dgm:cxn modelId="{CC37F6F1-263D-1C4E-8F32-E4B05BF38D1D}" type="presParOf" srcId="{27A22B8D-C889-6B4A-8045-E653BEB840DB}" destId="{9590D1E4-17E9-9144-8A35-4600F551C80B}" srcOrd="12" destOrd="0" presId="urn:microsoft.com/office/officeart/2005/8/layout/default"/>
    <dgm:cxn modelId="{D2A58421-2815-A24D-B13E-9DAB809E467E}" type="presParOf" srcId="{27A22B8D-C889-6B4A-8045-E653BEB840DB}" destId="{17EAA245-5FA2-6045-A378-3044879A848E}" srcOrd="13" destOrd="0" presId="urn:microsoft.com/office/officeart/2005/8/layout/default"/>
    <dgm:cxn modelId="{B194F5BA-2AAA-6240-93A8-884DF6057948}" type="presParOf" srcId="{27A22B8D-C889-6B4A-8045-E653BEB840DB}" destId="{1256122A-B318-354C-B7ED-20D9074BE9C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0F0D95-3294-4C98-957D-16822FB2546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E2D0C1E-956C-40C7-85A6-40C8C346C532}">
      <dgm:prSet/>
      <dgm:spPr/>
      <dgm:t>
        <a:bodyPr/>
        <a:lstStyle/>
        <a:p>
          <a:r>
            <a:rPr lang="cs-CZ"/>
            <a:t>Laryngitida </a:t>
          </a:r>
          <a:endParaRPr lang="en-US"/>
        </a:p>
      </dgm:t>
    </dgm:pt>
    <dgm:pt modelId="{AF05FE0B-ECA5-412B-BEF3-99A69D0C12E8}" type="parTrans" cxnId="{004994D6-FC7E-49BB-A27C-4E2C03D95A5E}">
      <dgm:prSet/>
      <dgm:spPr/>
      <dgm:t>
        <a:bodyPr/>
        <a:lstStyle/>
        <a:p>
          <a:endParaRPr lang="en-US"/>
        </a:p>
      </dgm:t>
    </dgm:pt>
    <dgm:pt modelId="{CCC64E6B-0D8A-4867-9069-91BA94A34EBE}" type="sibTrans" cxnId="{004994D6-FC7E-49BB-A27C-4E2C03D95A5E}">
      <dgm:prSet/>
      <dgm:spPr/>
      <dgm:t>
        <a:bodyPr/>
        <a:lstStyle/>
        <a:p>
          <a:endParaRPr lang="en-US"/>
        </a:p>
      </dgm:t>
    </dgm:pt>
    <dgm:pt modelId="{C53B6AF7-D553-4CB8-961F-9747EDEC5296}">
      <dgm:prSet/>
      <dgm:spPr/>
      <dgm:t>
        <a:bodyPr/>
        <a:lstStyle/>
        <a:p>
          <a:r>
            <a:rPr lang="cs-CZ"/>
            <a:t>(Epiglotitida) </a:t>
          </a:r>
          <a:endParaRPr lang="en-US"/>
        </a:p>
      </dgm:t>
    </dgm:pt>
    <dgm:pt modelId="{BEEE1A9E-CE88-4C86-BFB6-759267ADDA4E}" type="parTrans" cxnId="{A036C75F-5AFF-41B4-9A64-70FD8D4315F1}">
      <dgm:prSet/>
      <dgm:spPr/>
      <dgm:t>
        <a:bodyPr/>
        <a:lstStyle/>
        <a:p>
          <a:endParaRPr lang="en-US"/>
        </a:p>
      </dgm:t>
    </dgm:pt>
    <dgm:pt modelId="{D2F07B63-06E6-4282-9D8A-C043A492FFB5}" type="sibTrans" cxnId="{A036C75F-5AFF-41B4-9A64-70FD8D4315F1}">
      <dgm:prSet/>
      <dgm:spPr/>
      <dgm:t>
        <a:bodyPr/>
        <a:lstStyle/>
        <a:p>
          <a:endParaRPr lang="en-US"/>
        </a:p>
      </dgm:t>
    </dgm:pt>
    <dgm:pt modelId="{2B63C00D-E34A-4664-8E5C-41EC42A78F0D}">
      <dgm:prSet/>
      <dgm:spPr/>
      <dgm:t>
        <a:bodyPr/>
        <a:lstStyle/>
        <a:p>
          <a:r>
            <a:rPr lang="cs-CZ"/>
            <a:t>Astma </a:t>
          </a:r>
          <a:endParaRPr lang="en-US"/>
        </a:p>
      </dgm:t>
    </dgm:pt>
    <dgm:pt modelId="{6A95A0D5-7491-4BBB-915E-7293513769CA}" type="parTrans" cxnId="{13D62E3B-381F-45EF-8CA0-114CC836F51E}">
      <dgm:prSet/>
      <dgm:spPr/>
      <dgm:t>
        <a:bodyPr/>
        <a:lstStyle/>
        <a:p>
          <a:endParaRPr lang="en-US"/>
        </a:p>
      </dgm:t>
    </dgm:pt>
    <dgm:pt modelId="{FF4EBCA6-4BFD-4C25-9B78-D8DC87EEE0A2}" type="sibTrans" cxnId="{13D62E3B-381F-45EF-8CA0-114CC836F51E}">
      <dgm:prSet/>
      <dgm:spPr/>
      <dgm:t>
        <a:bodyPr/>
        <a:lstStyle/>
        <a:p>
          <a:endParaRPr lang="en-US"/>
        </a:p>
      </dgm:t>
    </dgm:pt>
    <dgm:pt modelId="{416295F4-328B-4955-80A9-F4E136C64979}">
      <dgm:prSet/>
      <dgm:spPr/>
      <dgm:t>
        <a:bodyPr/>
        <a:lstStyle/>
        <a:p>
          <a:r>
            <a:rPr lang="cs-CZ"/>
            <a:t>Bronchitida / Bronchiolitida </a:t>
          </a:r>
          <a:endParaRPr lang="en-US"/>
        </a:p>
      </dgm:t>
    </dgm:pt>
    <dgm:pt modelId="{D5286D5F-2FE0-4852-A16A-4D6C00859491}" type="parTrans" cxnId="{7CE53EFA-B36C-437C-A04A-AFF92E745E71}">
      <dgm:prSet/>
      <dgm:spPr/>
      <dgm:t>
        <a:bodyPr/>
        <a:lstStyle/>
        <a:p>
          <a:endParaRPr lang="en-US"/>
        </a:p>
      </dgm:t>
    </dgm:pt>
    <dgm:pt modelId="{87229AAE-4BFF-4217-B445-3F23E9E266F0}" type="sibTrans" cxnId="{7CE53EFA-B36C-437C-A04A-AFF92E745E71}">
      <dgm:prSet/>
      <dgm:spPr/>
      <dgm:t>
        <a:bodyPr/>
        <a:lstStyle/>
        <a:p>
          <a:endParaRPr lang="en-US"/>
        </a:p>
      </dgm:t>
    </dgm:pt>
    <dgm:pt modelId="{5A4C3E23-F3DD-4AFD-8BB2-770CEB6E672A}">
      <dgm:prSet/>
      <dgm:spPr/>
      <dgm:t>
        <a:bodyPr/>
        <a:lstStyle/>
        <a:p>
          <a:r>
            <a:rPr lang="cs-CZ"/>
            <a:t>Aspirace cizího tělesa</a:t>
          </a:r>
          <a:endParaRPr lang="en-US"/>
        </a:p>
      </dgm:t>
    </dgm:pt>
    <dgm:pt modelId="{503C7176-D521-4796-BAEC-1889BEE4DE8F}" type="parTrans" cxnId="{09673B14-F78F-4446-B53F-168F52F3F9FC}">
      <dgm:prSet/>
      <dgm:spPr/>
      <dgm:t>
        <a:bodyPr/>
        <a:lstStyle/>
        <a:p>
          <a:endParaRPr lang="en-US"/>
        </a:p>
      </dgm:t>
    </dgm:pt>
    <dgm:pt modelId="{C82B449D-EA01-4948-8C06-B90F3F40AA81}" type="sibTrans" cxnId="{09673B14-F78F-4446-B53F-168F52F3F9FC}">
      <dgm:prSet/>
      <dgm:spPr/>
      <dgm:t>
        <a:bodyPr/>
        <a:lstStyle/>
        <a:p>
          <a:endParaRPr lang="en-US"/>
        </a:p>
      </dgm:t>
    </dgm:pt>
    <dgm:pt modelId="{C9B4F736-B162-1E4A-B8DE-B84A9CDEF19C}" type="pres">
      <dgm:prSet presAssocID="{290F0D95-3294-4C98-957D-16822FB25468}" presName="diagram" presStyleCnt="0">
        <dgm:presLayoutVars>
          <dgm:dir/>
          <dgm:resizeHandles val="exact"/>
        </dgm:presLayoutVars>
      </dgm:prSet>
      <dgm:spPr/>
    </dgm:pt>
    <dgm:pt modelId="{37A0C1ED-FEDA-4748-883E-80E69AF3E1CD}" type="pres">
      <dgm:prSet presAssocID="{6E2D0C1E-956C-40C7-85A6-40C8C346C532}" presName="node" presStyleLbl="node1" presStyleIdx="0" presStyleCnt="5">
        <dgm:presLayoutVars>
          <dgm:bulletEnabled val="1"/>
        </dgm:presLayoutVars>
      </dgm:prSet>
      <dgm:spPr/>
    </dgm:pt>
    <dgm:pt modelId="{50C66FD6-C00B-9645-8853-379DE4E23485}" type="pres">
      <dgm:prSet presAssocID="{CCC64E6B-0D8A-4867-9069-91BA94A34EBE}" presName="sibTrans" presStyleCnt="0"/>
      <dgm:spPr/>
    </dgm:pt>
    <dgm:pt modelId="{5585C7BB-BB29-A648-B7CA-2DBF4141B85C}" type="pres">
      <dgm:prSet presAssocID="{C53B6AF7-D553-4CB8-961F-9747EDEC5296}" presName="node" presStyleLbl="node1" presStyleIdx="1" presStyleCnt="5">
        <dgm:presLayoutVars>
          <dgm:bulletEnabled val="1"/>
        </dgm:presLayoutVars>
      </dgm:prSet>
      <dgm:spPr/>
    </dgm:pt>
    <dgm:pt modelId="{8C692B8F-6E1C-8440-A608-342C21E1B0D1}" type="pres">
      <dgm:prSet presAssocID="{D2F07B63-06E6-4282-9D8A-C043A492FFB5}" presName="sibTrans" presStyleCnt="0"/>
      <dgm:spPr/>
    </dgm:pt>
    <dgm:pt modelId="{AA7F0EA5-6BF2-9C45-85D8-A6942EE0849E}" type="pres">
      <dgm:prSet presAssocID="{2B63C00D-E34A-4664-8E5C-41EC42A78F0D}" presName="node" presStyleLbl="node1" presStyleIdx="2" presStyleCnt="5">
        <dgm:presLayoutVars>
          <dgm:bulletEnabled val="1"/>
        </dgm:presLayoutVars>
      </dgm:prSet>
      <dgm:spPr/>
    </dgm:pt>
    <dgm:pt modelId="{C5052498-C947-604C-BB91-00B7E42F99C8}" type="pres">
      <dgm:prSet presAssocID="{FF4EBCA6-4BFD-4C25-9B78-D8DC87EEE0A2}" presName="sibTrans" presStyleCnt="0"/>
      <dgm:spPr/>
    </dgm:pt>
    <dgm:pt modelId="{6CFB9E73-11DF-B142-A7F4-80EE3CE3235F}" type="pres">
      <dgm:prSet presAssocID="{416295F4-328B-4955-80A9-F4E136C64979}" presName="node" presStyleLbl="node1" presStyleIdx="3" presStyleCnt="5">
        <dgm:presLayoutVars>
          <dgm:bulletEnabled val="1"/>
        </dgm:presLayoutVars>
      </dgm:prSet>
      <dgm:spPr/>
    </dgm:pt>
    <dgm:pt modelId="{574B7C08-750E-A549-B0D9-C2A54AA29A2D}" type="pres">
      <dgm:prSet presAssocID="{87229AAE-4BFF-4217-B445-3F23E9E266F0}" presName="sibTrans" presStyleCnt="0"/>
      <dgm:spPr/>
    </dgm:pt>
    <dgm:pt modelId="{2E944F2F-94FC-D846-A789-52875C4D2F0B}" type="pres">
      <dgm:prSet presAssocID="{5A4C3E23-F3DD-4AFD-8BB2-770CEB6E672A}" presName="node" presStyleLbl="node1" presStyleIdx="4" presStyleCnt="5">
        <dgm:presLayoutVars>
          <dgm:bulletEnabled val="1"/>
        </dgm:presLayoutVars>
      </dgm:prSet>
      <dgm:spPr/>
    </dgm:pt>
  </dgm:ptLst>
  <dgm:cxnLst>
    <dgm:cxn modelId="{567FE510-3B08-9D41-8D91-0DC9501693C0}" type="presOf" srcId="{2B63C00D-E34A-4664-8E5C-41EC42A78F0D}" destId="{AA7F0EA5-6BF2-9C45-85D8-A6942EE0849E}" srcOrd="0" destOrd="0" presId="urn:microsoft.com/office/officeart/2005/8/layout/default"/>
    <dgm:cxn modelId="{09673B14-F78F-4446-B53F-168F52F3F9FC}" srcId="{290F0D95-3294-4C98-957D-16822FB25468}" destId="{5A4C3E23-F3DD-4AFD-8BB2-770CEB6E672A}" srcOrd="4" destOrd="0" parTransId="{503C7176-D521-4796-BAEC-1889BEE4DE8F}" sibTransId="{C82B449D-EA01-4948-8C06-B90F3F40AA81}"/>
    <dgm:cxn modelId="{13D62E3B-381F-45EF-8CA0-114CC836F51E}" srcId="{290F0D95-3294-4C98-957D-16822FB25468}" destId="{2B63C00D-E34A-4664-8E5C-41EC42A78F0D}" srcOrd="2" destOrd="0" parTransId="{6A95A0D5-7491-4BBB-915E-7293513769CA}" sibTransId="{FF4EBCA6-4BFD-4C25-9B78-D8DC87EEE0A2}"/>
    <dgm:cxn modelId="{A036C75F-5AFF-41B4-9A64-70FD8D4315F1}" srcId="{290F0D95-3294-4C98-957D-16822FB25468}" destId="{C53B6AF7-D553-4CB8-961F-9747EDEC5296}" srcOrd="1" destOrd="0" parTransId="{BEEE1A9E-CE88-4C86-BFB6-759267ADDA4E}" sibTransId="{D2F07B63-06E6-4282-9D8A-C043A492FFB5}"/>
    <dgm:cxn modelId="{D9975F73-1B39-374C-8121-A9EDBF675C2F}" type="presOf" srcId="{416295F4-328B-4955-80A9-F4E136C64979}" destId="{6CFB9E73-11DF-B142-A7F4-80EE3CE3235F}" srcOrd="0" destOrd="0" presId="urn:microsoft.com/office/officeart/2005/8/layout/default"/>
    <dgm:cxn modelId="{49E3CA80-AD19-3247-AA71-CDFEC33C038B}" type="presOf" srcId="{5A4C3E23-F3DD-4AFD-8BB2-770CEB6E672A}" destId="{2E944F2F-94FC-D846-A789-52875C4D2F0B}" srcOrd="0" destOrd="0" presId="urn:microsoft.com/office/officeart/2005/8/layout/default"/>
    <dgm:cxn modelId="{7FF58D94-EB5F-F64D-B468-FB023F9B5E9F}" type="presOf" srcId="{290F0D95-3294-4C98-957D-16822FB25468}" destId="{C9B4F736-B162-1E4A-B8DE-B84A9CDEF19C}" srcOrd="0" destOrd="0" presId="urn:microsoft.com/office/officeart/2005/8/layout/default"/>
    <dgm:cxn modelId="{F9C01AB8-D046-5247-8818-52DF4C3247A0}" type="presOf" srcId="{C53B6AF7-D553-4CB8-961F-9747EDEC5296}" destId="{5585C7BB-BB29-A648-B7CA-2DBF4141B85C}" srcOrd="0" destOrd="0" presId="urn:microsoft.com/office/officeart/2005/8/layout/default"/>
    <dgm:cxn modelId="{F3F06CD2-D915-224A-9FFC-DC612FFFD17B}" type="presOf" srcId="{6E2D0C1E-956C-40C7-85A6-40C8C346C532}" destId="{37A0C1ED-FEDA-4748-883E-80E69AF3E1CD}" srcOrd="0" destOrd="0" presId="urn:microsoft.com/office/officeart/2005/8/layout/default"/>
    <dgm:cxn modelId="{004994D6-FC7E-49BB-A27C-4E2C03D95A5E}" srcId="{290F0D95-3294-4C98-957D-16822FB25468}" destId="{6E2D0C1E-956C-40C7-85A6-40C8C346C532}" srcOrd="0" destOrd="0" parTransId="{AF05FE0B-ECA5-412B-BEF3-99A69D0C12E8}" sibTransId="{CCC64E6B-0D8A-4867-9069-91BA94A34EBE}"/>
    <dgm:cxn modelId="{7CE53EFA-B36C-437C-A04A-AFF92E745E71}" srcId="{290F0D95-3294-4C98-957D-16822FB25468}" destId="{416295F4-328B-4955-80A9-F4E136C64979}" srcOrd="3" destOrd="0" parTransId="{D5286D5F-2FE0-4852-A16A-4D6C00859491}" sibTransId="{87229AAE-4BFF-4217-B445-3F23E9E266F0}"/>
    <dgm:cxn modelId="{8326E36B-B814-D447-B5C1-8AF23E3328C8}" type="presParOf" srcId="{C9B4F736-B162-1E4A-B8DE-B84A9CDEF19C}" destId="{37A0C1ED-FEDA-4748-883E-80E69AF3E1CD}" srcOrd="0" destOrd="0" presId="urn:microsoft.com/office/officeart/2005/8/layout/default"/>
    <dgm:cxn modelId="{030D53D0-3734-6640-8CB0-1E8AA6AF62BD}" type="presParOf" srcId="{C9B4F736-B162-1E4A-B8DE-B84A9CDEF19C}" destId="{50C66FD6-C00B-9645-8853-379DE4E23485}" srcOrd="1" destOrd="0" presId="urn:microsoft.com/office/officeart/2005/8/layout/default"/>
    <dgm:cxn modelId="{16BB2B4D-21ED-0D4E-9EBE-5655A04A40AD}" type="presParOf" srcId="{C9B4F736-B162-1E4A-B8DE-B84A9CDEF19C}" destId="{5585C7BB-BB29-A648-B7CA-2DBF4141B85C}" srcOrd="2" destOrd="0" presId="urn:microsoft.com/office/officeart/2005/8/layout/default"/>
    <dgm:cxn modelId="{9CF0CAE8-8C6C-7F43-8C44-62DDE3C26EFE}" type="presParOf" srcId="{C9B4F736-B162-1E4A-B8DE-B84A9CDEF19C}" destId="{8C692B8F-6E1C-8440-A608-342C21E1B0D1}" srcOrd="3" destOrd="0" presId="urn:microsoft.com/office/officeart/2005/8/layout/default"/>
    <dgm:cxn modelId="{3B96D390-788E-C344-90C4-BCF582D297D0}" type="presParOf" srcId="{C9B4F736-B162-1E4A-B8DE-B84A9CDEF19C}" destId="{AA7F0EA5-6BF2-9C45-85D8-A6942EE0849E}" srcOrd="4" destOrd="0" presId="urn:microsoft.com/office/officeart/2005/8/layout/default"/>
    <dgm:cxn modelId="{40144CD7-5BF1-0141-ABB9-A6A605572254}" type="presParOf" srcId="{C9B4F736-B162-1E4A-B8DE-B84A9CDEF19C}" destId="{C5052498-C947-604C-BB91-00B7E42F99C8}" srcOrd="5" destOrd="0" presId="urn:microsoft.com/office/officeart/2005/8/layout/default"/>
    <dgm:cxn modelId="{59A8978E-F409-2A45-9EE1-DACDD48624BC}" type="presParOf" srcId="{C9B4F736-B162-1E4A-B8DE-B84A9CDEF19C}" destId="{6CFB9E73-11DF-B142-A7F4-80EE3CE3235F}" srcOrd="6" destOrd="0" presId="urn:microsoft.com/office/officeart/2005/8/layout/default"/>
    <dgm:cxn modelId="{E1BF8A4B-9C98-6046-87A6-FA48488DAEAD}" type="presParOf" srcId="{C9B4F736-B162-1E4A-B8DE-B84A9CDEF19C}" destId="{574B7C08-750E-A549-B0D9-C2A54AA29A2D}" srcOrd="7" destOrd="0" presId="urn:microsoft.com/office/officeart/2005/8/layout/default"/>
    <dgm:cxn modelId="{BE068DEF-838F-814B-99A9-D69CBD1E9FC0}" type="presParOf" srcId="{C9B4F736-B162-1E4A-B8DE-B84A9CDEF19C}" destId="{2E944F2F-94FC-D846-A789-52875C4D2F0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0E0F79-F01B-453D-BB2A-5EC9308A1AC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E27F03-B6FE-4D60-B86D-9EF81B497989}">
      <dgm:prSet/>
      <dgm:spPr/>
      <dgm:t>
        <a:bodyPr/>
        <a:lstStyle/>
        <a:p>
          <a:r>
            <a:rPr lang="cs-CZ"/>
            <a:t>Studený vzduch</a:t>
          </a:r>
          <a:endParaRPr lang="en-US"/>
        </a:p>
      </dgm:t>
    </dgm:pt>
    <dgm:pt modelId="{429A6C22-3009-4639-A24A-E7B1F2C077B6}" type="parTrans" cxnId="{F224B2A7-C25B-4806-A3FB-9C3377ADEDE5}">
      <dgm:prSet/>
      <dgm:spPr/>
      <dgm:t>
        <a:bodyPr/>
        <a:lstStyle/>
        <a:p>
          <a:endParaRPr lang="en-US"/>
        </a:p>
      </dgm:t>
    </dgm:pt>
    <dgm:pt modelId="{91917850-F2CB-40AB-8BD1-04540939293B}" type="sibTrans" cxnId="{F224B2A7-C25B-4806-A3FB-9C3377ADEDE5}">
      <dgm:prSet/>
      <dgm:spPr/>
      <dgm:t>
        <a:bodyPr/>
        <a:lstStyle/>
        <a:p>
          <a:endParaRPr lang="en-US"/>
        </a:p>
      </dgm:t>
    </dgm:pt>
    <dgm:pt modelId="{A9886120-5729-4A12-8D57-625D738D8043}">
      <dgm:prSet/>
      <dgm:spPr/>
      <dgm:t>
        <a:bodyPr/>
        <a:lstStyle/>
        <a:p>
          <a:r>
            <a:rPr lang="cs-CZ" dirty="0"/>
            <a:t>Nebulizace s adrenalinem (do 10 kg 2 mg/5 ml, nad 10 kg 3-5 mg)</a:t>
          </a:r>
          <a:endParaRPr lang="en-US" dirty="0"/>
        </a:p>
      </dgm:t>
    </dgm:pt>
    <dgm:pt modelId="{3C9F2603-D9EB-436A-AB01-5CBE59FD1ECC}" type="parTrans" cxnId="{65350948-A556-441F-9E23-F7CB3DC459BE}">
      <dgm:prSet/>
      <dgm:spPr/>
      <dgm:t>
        <a:bodyPr/>
        <a:lstStyle/>
        <a:p>
          <a:endParaRPr lang="en-US"/>
        </a:p>
      </dgm:t>
    </dgm:pt>
    <dgm:pt modelId="{0A9FD1EE-4FDD-4086-814F-FFBB4A806E40}" type="sibTrans" cxnId="{65350948-A556-441F-9E23-F7CB3DC459BE}">
      <dgm:prSet/>
      <dgm:spPr/>
      <dgm:t>
        <a:bodyPr/>
        <a:lstStyle/>
        <a:p>
          <a:endParaRPr lang="en-US"/>
        </a:p>
      </dgm:t>
    </dgm:pt>
    <dgm:pt modelId="{602946E2-9089-4B8F-96EB-E29E5689DD4F}">
      <dgm:prSet/>
      <dgm:spPr/>
      <dgm:t>
        <a:bodyPr/>
        <a:lstStyle/>
        <a:p>
          <a:r>
            <a:rPr lang="cs-CZ" dirty="0" err="1"/>
            <a:t>Dexamethason</a:t>
          </a:r>
          <a:r>
            <a:rPr lang="cs-CZ" dirty="0"/>
            <a:t> 0,15 - 0,6 mg/kg </a:t>
          </a:r>
          <a:r>
            <a:rPr lang="cs-CZ" dirty="0" err="1"/>
            <a:t>i.m</a:t>
          </a:r>
          <a:r>
            <a:rPr lang="cs-CZ" dirty="0"/>
            <a:t>., </a:t>
          </a:r>
          <a:r>
            <a:rPr lang="cs-CZ" dirty="0" err="1"/>
            <a:t>i.v</a:t>
          </a:r>
          <a:r>
            <a:rPr lang="cs-CZ" dirty="0"/>
            <a:t>., max 16mg </a:t>
          </a:r>
          <a:endParaRPr lang="en-US" dirty="0"/>
        </a:p>
      </dgm:t>
    </dgm:pt>
    <dgm:pt modelId="{02FBF5D6-4F2F-476F-BB58-B80FC5B2F591}" type="parTrans" cxnId="{E1F0170C-B434-4064-B821-B2359DB87218}">
      <dgm:prSet/>
      <dgm:spPr/>
      <dgm:t>
        <a:bodyPr/>
        <a:lstStyle/>
        <a:p>
          <a:endParaRPr lang="en-US"/>
        </a:p>
      </dgm:t>
    </dgm:pt>
    <dgm:pt modelId="{D55E40AF-F6F3-4624-A73E-417B8348EC45}" type="sibTrans" cxnId="{E1F0170C-B434-4064-B821-B2359DB87218}">
      <dgm:prSet/>
      <dgm:spPr/>
      <dgm:t>
        <a:bodyPr/>
        <a:lstStyle/>
        <a:p>
          <a:endParaRPr lang="en-US"/>
        </a:p>
      </dgm:t>
    </dgm:pt>
    <dgm:pt modelId="{79D0BC43-A869-41CC-A79C-AF2D89AFE36F}">
      <dgm:prSet/>
      <dgm:spPr/>
      <dgm:t>
        <a:bodyPr/>
        <a:lstStyle/>
        <a:p>
          <a:r>
            <a:rPr lang="cs-CZ" dirty="0" err="1"/>
            <a:t>Dexamethazonové</a:t>
          </a:r>
          <a:r>
            <a:rPr lang="cs-CZ" dirty="0"/>
            <a:t> čípky 4mg, 8mg</a:t>
          </a:r>
          <a:endParaRPr lang="en-US" dirty="0"/>
        </a:p>
      </dgm:t>
    </dgm:pt>
    <dgm:pt modelId="{95CB24B9-2149-446F-BC28-FE38B5E4D74A}" type="parTrans" cxnId="{DEB28FD2-9747-4746-95B0-8BCBEAD079BB}">
      <dgm:prSet/>
      <dgm:spPr/>
      <dgm:t>
        <a:bodyPr/>
        <a:lstStyle/>
        <a:p>
          <a:endParaRPr lang="en-US"/>
        </a:p>
      </dgm:t>
    </dgm:pt>
    <dgm:pt modelId="{33FB547F-0637-48ED-92E9-AD4C7FB6468E}" type="sibTrans" cxnId="{DEB28FD2-9747-4746-95B0-8BCBEAD079BB}">
      <dgm:prSet/>
      <dgm:spPr/>
      <dgm:t>
        <a:bodyPr/>
        <a:lstStyle/>
        <a:p>
          <a:endParaRPr lang="en-US"/>
        </a:p>
      </dgm:t>
    </dgm:pt>
    <dgm:pt modelId="{96B6D551-B220-7B46-81BD-586E884A7071}" type="pres">
      <dgm:prSet presAssocID="{540E0F79-F01B-453D-BB2A-5EC9308A1AC5}" presName="linear" presStyleCnt="0">
        <dgm:presLayoutVars>
          <dgm:animLvl val="lvl"/>
          <dgm:resizeHandles val="exact"/>
        </dgm:presLayoutVars>
      </dgm:prSet>
      <dgm:spPr/>
    </dgm:pt>
    <dgm:pt modelId="{DF02B323-30C9-2248-A890-8F8B404694D7}" type="pres">
      <dgm:prSet presAssocID="{49E27F03-B6FE-4D60-B86D-9EF81B49798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5061887-D797-B54A-95C5-2D194ECD5519}" type="pres">
      <dgm:prSet presAssocID="{91917850-F2CB-40AB-8BD1-04540939293B}" presName="spacer" presStyleCnt="0"/>
      <dgm:spPr/>
    </dgm:pt>
    <dgm:pt modelId="{5875B0EA-723F-B14A-BEF7-9B35BBCC1FBE}" type="pres">
      <dgm:prSet presAssocID="{A9886120-5729-4A12-8D57-625D738D8043}" presName="parentText" presStyleLbl="node1" presStyleIdx="1" presStyleCnt="3" custLinFactY="163505" custLinFactNeighborX="690" custLinFactNeighborY="200000">
        <dgm:presLayoutVars>
          <dgm:chMax val="0"/>
          <dgm:bulletEnabled val="1"/>
        </dgm:presLayoutVars>
      </dgm:prSet>
      <dgm:spPr/>
    </dgm:pt>
    <dgm:pt modelId="{28BEA982-BA9E-6C4C-8C37-5845EB6BD290}" type="pres">
      <dgm:prSet presAssocID="{0A9FD1EE-4FDD-4086-814F-FFBB4A806E40}" presName="spacer" presStyleCnt="0"/>
      <dgm:spPr/>
    </dgm:pt>
    <dgm:pt modelId="{A75659E3-568D-1949-B698-5693D807BB8A}" type="pres">
      <dgm:prSet presAssocID="{602946E2-9089-4B8F-96EB-E29E5689DD4F}" presName="parentText" presStyleLbl="node1" presStyleIdx="2" presStyleCnt="3" custLinFactY="-52366" custLinFactNeighborX="209" custLinFactNeighborY="-100000">
        <dgm:presLayoutVars>
          <dgm:chMax val="0"/>
          <dgm:bulletEnabled val="1"/>
        </dgm:presLayoutVars>
      </dgm:prSet>
      <dgm:spPr/>
    </dgm:pt>
    <dgm:pt modelId="{AEC23C57-F3D3-F14C-BA74-8481ADA59CB5}" type="pres">
      <dgm:prSet presAssocID="{602946E2-9089-4B8F-96EB-E29E5689DD4F}" presName="childText" presStyleLbl="revTx" presStyleIdx="0" presStyleCnt="1" custLinFactNeighborX="-88" custLinFactNeighborY="-82022">
        <dgm:presLayoutVars>
          <dgm:bulletEnabled val="1"/>
        </dgm:presLayoutVars>
      </dgm:prSet>
      <dgm:spPr/>
    </dgm:pt>
  </dgm:ptLst>
  <dgm:cxnLst>
    <dgm:cxn modelId="{2ADE8C04-82FB-7D4C-B580-115777A5CBD1}" type="presOf" srcId="{49E27F03-B6FE-4D60-B86D-9EF81B497989}" destId="{DF02B323-30C9-2248-A890-8F8B404694D7}" srcOrd="0" destOrd="0" presId="urn:microsoft.com/office/officeart/2005/8/layout/vList2"/>
    <dgm:cxn modelId="{E1F0170C-B434-4064-B821-B2359DB87218}" srcId="{540E0F79-F01B-453D-BB2A-5EC9308A1AC5}" destId="{602946E2-9089-4B8F-96EB-E29E5689DD4F}" srcOrd="2" destOrd="0" parTransId="{02FBF5D6-4F2F-476F-BB58-B80FC5B2F591}" sibTransId="{D55E40AF-F6F3-4624-A73E-417B8348EC45}"/>
    <dgm:cxn modelId="{B5BB162C-3427-1D4B-8212-37A69B6CB0E5}" type="presOf" srcId="{79D0BC43-A869-41CC-A79C-AF2D89AFE36F}" destId="{AEC23C57-F3D3-F14C-BA74-8481ADA59CB5}" srcOrd="0" destOrd="0" presId="urn:microsoft.com/office/officeart/2005/8/layout/vList2"/>
    <dgm:cxn modelId="{DB295F39-55F0-504F-988A-C571F7670500}" type="presOf" srcId="{A9886120-5729-4A12-8D57-625D738D8043}" destId="{5875B0EA-723F-B14A-BEF7-9B35BBCC1FBE}" srcOrd="0" destOrd="0" presId="urn:microsoft.com/office/officeart/2005/8/layout/vList2"/>
    <dgm:cxn modelId="{65350948-A556-441F-9E23-F7CB3DC459BE}" srcId="{540E0F79-F01B-453D-BB2A-5EC9308A1AC5}" destId="{A9886120-5729-4A12-8D57-625D738D8043}" srcOrd="1" destOrd="0" parTransId="{3C9F2603-D9EB-436A-AB01-5CBE59FD1ECC}" sibTransId="{0A9FD1EE-4FDD-4086-814F-FFBB4A806E40}"/>
    <dgm:cxn modelId="{F1C76F6B-4546-2E4C-98A6-C89C908830AA}" type="presOf" srcId="{602946E2-9089-4B8F-96EB-E29E5689DD4F}" destId="{A75659E3-568D-1949-B698-5693D807BB8A}" srcOrd="0" destOrd="0" presId="urn:microsoft.com/office/officeart/2005/8/layout/vList2"/>
    <dgm:cxn modelId="{F224B2A7-C25B-4806-A3FB-9C3377ADEDE5}" srcId="{540E0F79-F01B-453D-BB2A-5EC9308A1AC5}" destId="{49E27F03-B6FE-4D60-B86D-9EF81B497989}" srcOrd="0" destOrd="0" parTransId="{429A6C22-3009-4639-A24A-E7B1F2C077B6}" sibTransId="{91917850-F2CB-40AB-8BD1-04540939293B}"/>
    <dgm:cxn modelId="{DEB28FD2-9747-4746-95B0-8BCBEAD079BB}" srcId="{602946E2-9089-4B8F-96EB-E29E5689DD4F}" destId="{79D0BC43-A869-41CC-A79C-AF2D89AFE36F}" srcOrd="0" destOrd="0" parTransId="{95CB24B9-2149-446F-BC28-FE38B5E4D74A}" sibTransId="{33FB547F-0637-48ED-92E9-AD4C7FB6468E}"/>
    <dgm:cxn modelId="{741377FF-07EE-9E4C-8A4F-BCBAC52AEEB1}" type="presOf" srcId="{540E0F79-F01B-453D-BB2A-5EC9308A1AC5}" destId="{96B6D551-B220-7B46-81BD-586E884A7071}" srcOrd="0" destOrd="0" presId="urn:microsoft.com/office/officeart/2005/8/layout/vList2"/>
    <dgm:cxn modelId="{08DD751D-F819-4647-9A39-7BE2DB2F0DAC}" type="presParOf" srcId="{96B6D551-B220-7B46-81BD-586E884A7071}" destId="{DF02B323-30C9-2248-A890-8F8B404694D7}" srcOrd="0" destOrd="0" presId="urn:microsoft.com/office/officeart/2005/8/layout/vList2"/>
    <dgm:cxn modelId="{A38BB3CF-044B-944D-828E-3DB16D245869}" type="presParOf" srcId="{96B6D551-B220-7B46-81BD-586E884A7071}" destId="{35061887-D797-B54A-95C5-2D194ECD5519}" srcOrd="1" destOrd="0" presId="urn:microsoft.com/office/officeart/2005/8/layout/vList2"/>
    <dgm:cxn modelId="{2DA64356-FFA2-2648-99E9-3F13AB09A015}" type="presParOf" srcId="{96B6D551-B220-7B46-81BD-586E884A7071}" destId="{5875B0EA-723F-B14A-BEF7-9B35BBCC1FBE}" srcOrd="2" destOrd="0" presId="urn:microsoft.com/office/officeart/2005/8/layout/vList2"/>
    <dgm:cxn modelId="{52907700-A3F2-5C41-9AD2-D466E0A85BE5}" type="presParOf" srcId="{96B6D551-B220-7B46-81BD-586E884A7071}" destId="{28BEA982-BA9E-6C4C-8C37-5845EB6BD290}" srcOrd="3" destOrd="0" presId="urn:microsoft.com/office/officeart/2005/8/layout/vList2"/>
    <dgm:cxn modelId="{CB115BC2-CA1B-4A4A-AE5A-7408AE08BFAB}" type="presParOf" srcId="{96B6D551-B220-7B46-81BD-586E884A7071}" destId="{A75659E3-568D-1949-B698-5693D807BB8A}" srcOrd="4" destOrd="0" presId="urn:microsoft.com/office/officeart/2005/8/layout/vList2"/>
    <dgm:cxn modelId="{61847BCF-103A-1E4A-8E12-1B54820A9044}" type="presParOf" srcId="{96B6D551-B220-7B46-81BD-586E884A7071}" destId="{AEC23C57-F3D3-F14C-BA74-8481ADA59CB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2BBAA7-152E-4BD0-9937-FAFF4656764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91FECF8-571E-4786-950E-F1A77D122C40}">
      <dgm:prSet/>
      <dgm:spPr/>
      <dgm:t>
        <a:bodyPr/>
        <a:lstStyle/>
        <a:p>
          <a:r>
            <a:rPr lang="cs-CZ" dirty="0"/>
            <a:t>Kdy začaly</a:t>
          </a:r>
          <a:endParaRPr lang="en-US" dirty="0"/>
        </a:p>
      </dgm:t>
    </dgm:pt>
    <dgm:pt modelId="{F9E3B6A8-E4B1-4659-AC8C-DAE85AA128CB}" type="parTrans" cxnId="{F2DD1FC4-6354-4857-8AD7-DBAFDF08A78C}">
      <dgm:prSet/>
      <dgm:spPr/>
      <dgm:t>
        <a:bodyPr/>
        <a:lstStyle/>
        <a:p>
          <a:endParaRPr lang="en-US"/>
        </a:p>
      </dgm:t>
    </dgm:pt>
    <dgm:pt modelId="{9EDF40E2-785D-4FDF-B2DE-5B08914F949B}" type="sibTrans" cxnId="{F2DD1FC4-6354-4857-8AD7-DBAFDF08A78C}">
      <dgm:prSet/>
      <dgm:spPr/>
      <dgm:t>
        <a:bodyPr/>
        <a:lstStyle/>
        <a:p>
          <a:endParaRPr lang="en-US"/>
        </a:p>
      </dgm:t>
    </dgm:pt>
    <dgm:pt modelId="{7B2A8291-D008-4AF7-B713-BDB2AA035746}">
      <dgm:prSet/>
      <dgm:spPr/>
      <dgm:t>
        <a:bodyPr/>
        <a:lstStyle/>
        <a:p>
          <a:r>
            <a:rPr lang="cs-CZ"/>
            <a:t>Typ - fokální, generalizované</a:t>
          </a:r>
          <a:endParaRPr lang="en-US"/>
        </a:p>
      </dgm:t>
    </dgm:pt>
    <dgm:pt modelId="{D944684B-2CB9-46C1-A3CA-77992ED072F8}" type="parTrans" cxnId="{8C54B893-DEC9-4E26-8F4E-98D1FB3B9400}">
      <dgm:prSet/>
      <dgm:spPr/>
      <dgm:t>
        <a:bodyPr/>
        <a:lstStyle/>
        <a:p>
          <a:endParaRPr lang="en-US"/>
        </a:p>
      </dgm:t>
    </dgm:pt>
    <dgm:pt modelId="{2B33BA01-1A56-4E12-92E7-864F0CFFEEDC}" type="sibTrans" cxnId="{8C54B893-DEC9-4E26-8F4E-98D1FB3B9400}">
      <dgm:prSet/>
      <dgm:spPr/>
      <dgm:t>
        <a:bodyPr/>
        <a:lstStyle/>
        <a:p>
          <a:endParaRPr lang="en-US"/>
        </a:p>
      </dgm:t>
    </dgm:pt>
    <dgm:pt modelId="{D71C8CD0-8787-4832-A06B-875804527E39}">
      <dgm:prSet/>
      <dgm:spPr/>
      <dgm:t>
        <a:bodyPr/>
        <a:lstStyle/>
        <a:p>
          <a:r>
            <a:rPr lang="cs-CZ"/>
            <a:t>Jak dlouho trvaly</a:t>
          </a:r>
          <a:endParaRPr lang="en-US"/>
        </a:p>
      </dgm:t>
    </dgm:pt>
    <dgm:pt modelId="{9E2CFDB8-AAF6-45D4-AF40-A8178C064488}" type="parTrans" cxnId="{D3839176-1DAA-4F31-96A9-325A76BC6283}">
      <dgm:prSet/>
      <dgm:spPr/>
      <dgm:t>
        <a:bodyPr/>
        <a:lstStyle/>
        <a:p>
          <a:endParaRPr lang="en-US"/>
        </a:p>
      </dgm:t>
    </dgm:pt>
    <dgm:pt modelId="{71BFA1D8-8987-44D9-9F34-0BD9CB3F6F3E}" type="sibTrans" cxnId="{D3839176-1DAA-4F31-96A9-325A76BC6283}">
      <dgm:prSet/>
      <dgm:spPr/>
      <dgm:t>
        <a:bodyPr/>
        <a:lstStyle/>
        <a:p>
          <a:endParaRPr lang="en-US"/>
        </a:p>
      </dgm:t>
    </dgm:pt>
    <dgm:pt modelId="{1DAA70EA-F672-480C-B899-298F0A344EB5}">
      <dgm:prSet/>
      <dgm:spPr/>
      <dgm:t>
        <a:bodyPr/>
        <a:lstStyle/>
        <a:p>
          <a:r>
            <a:rPr lang="cs-CZ"/>
            <a:t>Historie - anamnéza</a:t>
          </a:r>
          <a:endParaRPr lang="en-US"/>
        </a:p>
      </dgm:t>
    </dgm:pt>
    <dgm:pt modelId="{8ED78E35-2AD7-4A3C-866E-08DF6C6F9EE1}" type="parTrans" cxnId="{245105BB-579F-4479-9C91-AE05F139703C}">
      <dgm:prSet/>
      <dgm:spPr/>
      <dgm:t>
        <a:bodyPr/>
        <a:lstStyle/>
        <a:p>
          <a:endParaRPr lang="en-US"/>
        </a:p>
      </dgm:t>
    </dgm:pt>
    <dgm:pt modelId="{434C28FE-5190-453F-87DC-BDEC5B87EA00}" type="sibTrans" cxnId="{245105BB-579F-4479-9C91-AE05F139703C}">
      <dgm:prSet/>
      <dgm:spPr/>
      <dgm:t>
        <a:bodyPr/>
        <a:lstStyle/>
        <a:p>
          <a:endParaRPr lang="en-US"/>
        </a:p>
      </dgm:t>
    </dgm:pt>
    <dgm:pt modelId="{E84B2903-640A-4AE9-B27A-C2B673C75C02}">
      <dgm:prSet/>
      <dgm:spPr/>
      <dgm:t>
        <a:bodyPr/>
        <a:lstStyle/>
        <a:p>
          <a:r>
            <a:rPr lang="cs-CZ"/>
            <a:t>Úraz? Intoxikace? </a:t>
          </a:r>
          <a:endParaRPr lang="en-US"/>
        </a:p>
      </dgm:t>
    </dgm:pt>
    <dgm:pt modelId="{1E551720-DFB7-47F6-80D5-148116166E1C}" type="parTrans" cxnId="{A537D70E-A6A9-400B-80A3-BDE306930879}">
      <dgm:prSet/>
      <dgm:spPr/>
      <dgm:t>
        <a:bodyPr/>
        <a:lstStyle/>
        <a:p>
          <a:endParaRPr lang="en-US"/>
        </a:p>
      </dgm:t>
    </dgm:pt>
    <dgm:pt modelId="{9FD3C0EF-732C-44F7-B26D-8922727F432F}" type="sibTrans" cxnId="{A537D70E-A6A9-400B-80A3-BDE306930879}">
      <dgm:prSet/>
      <dgm:spPr/>
      <dgm:t>
        <a:bodyPr/>
        <a:lstStyle/>
        <a:p>
          <a:endParaRPr lang="en-US"/>
        </a:p>
      </dgm:t>
    </dgm:pt>
    <dgm:pt modelId="{30CE1F6D-E72D-4B00-8C16-1D630E74875B}">
      <dgm:prSet/>
      <dgm:spPr/>
      <dgm:t>
        <a:bodyPr/>
        <a:lstStyle/>
        <a:p>
          <a:r>
            <a:rPr lang="cs-CZ"/>
            <a:t>Jiné příznaky? - zvracení, teplota, bolest hlavy</a:t>
          </a:r>
          <a:endParaRPr lang="en-US"/>
        </a:p>
      </dgm:t>
    </dgm:pt>
    <dgm:pt modelId="{79763AF0-E7A6-47A9-A0D0-C391EB746F29}" type="parTrans" cxnId="{FC8615F5-F902-4977-9860-AF5486710B41}">
      <dgm:prSet/>
      <dgm:spPr/>
      <dgm:t>
        <a:bodyPr/>
        <a:lstStyle/>
        <a:p>
          <a:endParaRPr lang="en-US"/>
        </a:p>
      </dgm:t>
    </dgm:pt>
    <dgm:pt modelId="{A717802C-9D7B-4A0A-8D3E-714BFDDED013}" type="sibTrans" cxnId="{FC8615F5-F902-4977-9860-AF5486710B41}">
      <dgm:prSet/>
      <dgm:spPr/>
      <dgm:t>
        <a:bodyPr/>
        <a:lstStyle/>
        <a:p>
          <a:endParaRPr lang="en-US"/>
        </a:p>
      </dgm:t>
    </dgm:pt>
    <dgm:pt modelId="{6F722C8A-89A5-8841-A244-CA5DA5897947}" type="pres">
      <dgm:prSet presAssocID="{882BBAA7-152E-4BD0-9937-FAFF4656764F}" presName="diagram" presStyleCnt="0">
        <dgm:presLayoutVars>
          <dgm:dir/>
          <dgm:resizeHandles val="exact"/>
        </dgm:presLayoutVars>
      </dgm:prSet>
      <dgm:spPr/>
    </dgm:pt>
    <dgm:pt modelId="{F29F8F40-B212-F04D-B099-DA6B3A632792}" type="pres">
      <dgm:prSet presAssocID="{A91FECF8-571E-4786-950E-F1A77D122C40}" presName="node" presStyleLbl="node1" presStyleIdx="0" presStyleCnt="6">
        <dgm:presLayoutVars>
          <dgm:bulletEnabled val="1"/>
        </dgm:presLayoutVars>
      </dgm:prSet>
      <dgm:spPr/>
    </dgm:pt>
    <dgm:pt modelId="{B0DF9E79-B5C2-AC47-A4A7-CB2851C96996}" type="pres">
      <dgm:prSet presAssocID="{9EDF40E2-785D-4FDF-B2DE-5B08914F949B}" presName="sibTrans" presStyleCnt="0"/>
      <dgm:spPr/>
    </dgm:pt>
    <dgm:pt modelId="{D18230E1-42A5-1E4C-8CF6-72ADEC2FE127}" type="pres">
      <dgm:prSet presAssocID="{7B2A8291-D008-4AF7-B713-BDB2AA035746}" presName="node" presStyleLbl="node1" presStyleIdx="1" presStyleCnt="6">
        <dgm:presLayoutVars>
          <dgm:bulletEnabled val="1"/>
        </dgm:presLayoutVars>
      </dgm:prSet>
      <dgm:spPr/>
    </dgm:pt>
    <dgm:pt modelId="{B60ED8A4-786E-ED43-BCE2-13A662F830D3}" type="pres">
      <dgm:prSet presAssocID="{2B33BA01-1A56-4E12-92E7-864F0CFFEEDC}" presName="sibTrans" presStyleCnt="0"/>
      <dgm:spPr/>
    </dgm:pt>
    <dgm:pt modelId="{AD10ACCB-4297-EA44-BA15-4679553CD77A}" type="pres">
      <dgm:prSet presAssocID="{D71C8CD0-8787-4832-A06B-875804527E39}" presName="node" presStyleLbl="node1" presStyleIdx="2" presStyleCnt="6">
        <dgm:presLayoutVars>
          <dgm:bulletEnabled val="1"/>
        </dgm:presLayoutVars>
      </dgm:prSet>
      <dgm:spPr/>
    </dgm:pt>
    <dgm:pt modelId="{EDE1806D-2C78-C54A-AF90-C8DDB053EE0A}" type="pres">
      <dgm:prSet presAssocID="{71BFA1D8-8987-44D9-9F34-0BD9CB3F6F3E}" presName="sibTrans" presStyleCnt="0"/>
      <dgm:spPr/>
    </dgm:pt>
    <dgm:pt modelId="{1EC0E171-F4ED-F34B-AD21-E7A63EF8D1C5}" type="pres">
      <dgm:prSet presAssocID="{1DAA70EA-F672-480C-B899-298F0A344EB5}" presName="node" presStyleLbl="node1" presStyleIdx="3" presStyleCnt="6">
        <dgm:presLayoutVars>
          <dgm:bulletEnabled val="1"/>
        </dgm:presLayoutVars>
      </dgm:prSet>
      <dgm:spPr/>
    </dgm:pt>
    <dgm:pt modelId="{F3E4BA6B-B229-5A4C-92E0-08FC15BC3738}" type="pres">
      <dgm:prSet presAssocID="{434C28FE-5190-453F-87DC-BDEC5B87EA00}" presName="sibTrans" presStyleCnt="0"/>
      <dgm:spPr/>
    </dgm:pt>
    <dgm:pt modelId="{195BEBD5-D123-4C40-A322-D87A3196E207}" type="pres">
      <dgm:prSet presAssocID="{E84B2903-640A-4AE9-B27A-C2B673C75C02}" presName="node" presStyleLbl="node1" presStyleIdx="4" presStyleCnt="6">
        <dgm:presLayoutVars>
          <dgm:bulletEnabled val="1"/>
        </dgm:presLayoutVars>
      </dgm:prSet>
      <dgm:spPr/>
    </dgm:pt>
    <dgm:pt modelId="{438ECD5A-9866-B84E-BFB4-7A3B198F4B63}" type="pres">
      <dgm:prSet presAssocID="{9FD3C0EF-732C-44F7-B26D-8922727F432F}" presName="sibTrans" presStyleCnt="0"/>
      <dgm:spPr/>
    </dgm:pt>
    <dgm:pt modelId="{D0AE85E1-ED92-E344-B09B-AB9C52F17390}" type="pres">
      <dgm:prSet presAssocID="{30CE1F6D-E72D-4B00-8C16-1D630E74875B}" presName="node" presStyleLbl="node1" presStyleIdx="5" presStyleCnt="6">
        <dgm:presLayoutVars>
          <dgm:bulletEnabled val="1"/>
        </dgm:presLayoutVars>
      </dgm:prSet>
      <dgm:spPr/>
    </dgm:pt>
  </dgm:ptLst>
  <dgm:cxnLst>
    <dgm:cxn modelId="{9799E209-E55A-6B43-8E92-78CB2EA6E2D3}" type="presOf" srcId="{7B2A8291-D008-4AF7-B713-BDB2AA035746}" destId="{D18230E1-42A5-1E4C-8CF6-72ADEC2FE127}" srcOrd="0" destOrd="0" presId="urn:microsoft.com/office/officeart/2005/8/layout/default"/>
    <dgm:cxn modelId="{34C3C50E-FBF1-514A-9913-A686BB678669}" type="presOf" srcId="{E84B2903-640A-4AE9-B27A-C2B673C75C02}" destId="{195BEBD5-D123-4C40-A322-D87A3196E207}" srcOrd="0" destOrd="0" presId="urn:microsoft.com/office/officeart/2005/8/layout/default"/>
    <dgm:cxn modelId="{A537D70E-A6A9-400B-80A3-BDE306930879}" srcId="{882BBAA7-152E-4BD0-9937-FAFF4656764F}" destId="{E84B2903-640A-4AE9-B27A-C2B673C75C02}" srcOrd="4" destOrd="0" parTransId="{1E551720-DFB7-47F6-80D5-148116166E1C}" sibTransId="{9FD3C0EF-732C-44F7-B26D-8922727F432F}"/>
    <dgm:cxn modelId="{96226D1D-2355-6C44-AF57-9745DFE070CB}" type="presOf" srcId="{30CE1F6D-E72D-4B00-8C16-1D630E74875B}" destId="{D0AE85E1-ED92-E344-B09B-AB9C52F17390}" srcOrd="0" destOrd="0" presId="urn:microsoft.com/office/officeart/2005/8/layout/default"/>
    <dgm:cxn modelId="{8C1EA625-384F-F143-AE40-8EB1D546A85C}" type="presOf" srcId="{D71C8CD0-8787-4832-A06B-875804527E39}" destId="{AD10ACCB-4297-EA44-BA15-4679553CD77A}" srcOrd="0" destOrd="0" presId="urn:microsoft.com/office/officeart/2005/8/layout/default"/>
    <dgm:cxn modelId="{1EDFFB43-C8DD-5449-9797-21113E8FE810}" type="presOf" srcId="{A91FECF8-571E-4786-950E-F1A77D122C40}" destId="{F29F8F40-B212-F04D-B099-DA6B3A632792}" srcOrd="0" destOrd="0" presId="urn:microsoft.com/office/officeart/2005/8/layout/default"/>
    <dgm:cxn modelId="{D3839176-1DAA-4F31-96A9-325A76BC6283}" srcId="{882BBAA7-152E-4BD0-9937-FAFF4656764F}" destId="{D71C8CD0-8787-4832-A06B-875804527E39}" srcOrd="2" destOrd="0" parTransId="{9E2CFDB8-AAF6-45D4-AF40-A8178C064488}" sibTransId="{71BFA1D8-8987-44D9-9F34-0BD9CB3F6F3E}"/>
    <dgm:cxn modelId="{F7654E8D-078D-0445-AC4A-CCE6D2DB91AC}" type="presOf" srcId="{1DAA70EA-F672-480C-B899-298F0A344EB5}" destId="{1EC0E171-F4ED-F34B-AD21-E7A63EF8D1C5}" srcOrd="0" destOrd="0" presId="urn:microsoft.com/office/officeart/2005/8/layout/default"/>
    <dgm:cxn modelId="{8C54B893-DEC9-4E26-8F4E-98D1FB3B9400}" srcId="{882BBAA7-152E-4BD0-9937-FAFF4656764F}" destId="{7B2A8291-D008-4AF7-B713-BDB2AA035746}" srcOrd="1" destOrd="0" parTransId="{D944684B-2CB9-46C1-A3CA-77992ED072F8}" sibTransId="{2B33BA01-1A56-4E12-92E7-864F0CFFEEDC}"/>
    <dgm:cxn modelId="{7DFE5EA7-99BB-6E48-A75F-EB0B8060A8B7}" type="presOf" srcId="{882BBAA7-152E-4BD0-9937-FAFF4656764F}" destId="{6F722C8A-89A5-8841-A244-CA5DA5897947}" srcOrd="0" destOrd="0" presId="urn:microsoft.com/office/officeart/2005/8/layout/default"/>
    <dgm:cxn modelId="{245105BB-579F-4479-9C91-AE05F139703C}" srcId="{882BBAA7-152E-4BD0-9937-FAFF4656764F}" destId="{1DAA70EA-F672-480C-B899-298F0A344EB5}" srcOrd="3" destOrd="0" parTransId="{8ED78E35-2AD7-4A3C-866E-08DF6C6F9EE1}" sibTransId="{434C28FE-5190-453F-87DC-BDEC5B87EA00}"/>
    <dgm:cxn modelId="{F2DD1FC4-6354-4857-8AD7-DBAFDF08A78C}" srcId="{882BBAA7-152E-4BD0-9937-FAFF4656764F}" destId="{A91FECF8-571E-4786-950E-F1A77D122C40}" srcOrd="0" destOrd="0" parTransId="{F9E3B6A8-E4B1-4659-AC8C-DAE85AA128CB}" sibTransId="{9EDF40E2-785D-4FDF-B2DE-5B08914F949B}"/>
    <dgm:cxn modelId="{FC8615F5-F902-4977-9860-AF5486710B41}" srcId="{882BBAA7-152E-4BD0-9937-FAFF4656764F}" destId="{30CE1F6D-E72D-4B00-8C16-1D630E74875B}" srcOrd="5" destOrd="0" parTransId="{79763AF0-E7A6-47A9-A0D0-C391EB746F29}" sibTransId="{A717802C-9D7B-4A0A-8D3E-714BFDDED013}"/>
    <dgm:cxn modelId="{8EA7E9D9-D3CD-B545-9B5E-F5117D7BB78F}" type="presParOf" srcId="{6F722C8A-89A5-8841-A244-CA5DA5897947}" destId="{F29F8F40-B212-F04D-B099-DA6B3A632792}" srcOrd="0" destOrd="0" presId="urn:microsoft.com/office/officeart/2005/8/layout/default"/>
    <dgm:cxn modelId="{FD345A1F-EDD2-724B-9E5F-E6D75F7E7BAB}" type="presParOf" srcId="{6F722C8A-89A5-8841-A244-CA5DA5897947}" destId="{B0DF9E79-B5C2-AC47-A4A7-CB2851C96996}" srcOrd="1" destOrd="0" presId="urn:microsoft.com/office/officeart/2005/8/layout/default"/>
    <dgm:cxn modelId="{33955F68-3880-4E45-88BC-3B2B49983C11}" type="presParOf" srcId="{6F722C8A-89A5-8841-A244-CA5DA5897947}" destId="{D18230E1-42A5-1E4C-8CF6-72ADEC2FE127}" srcOrd="2" destOrd="0" presId="urn:microsoft.com/office/officeart/2005/8/layout/default"/>
    <dgm:cxn modelId="{25D9FDC1-A8C8-544E-A039-606508DF6BCF}" type="presParOf" srcId="{6F722C8A-89A5-8841-A244-CA5DA5897947}" destId="{B60ED8A4-786E-ED43-BCE2-13A662F830D3}" srcOrd="3" destOrd="0" presId="urn:microsoft.com/office/officeart/2005/8/layout/default"/>
    <dgm:cxn modelId="{07E33E1F-52EE-E141-BAB9-46FFAF702A02}" type="presParOf" srcId="{6F722C8A-89A5-8841-A244-CA5DA5897947}" destId="{AD10ACCB-4297-EA44-BA15-4679553CD77A}" srcOrd="4" destOrd="0" presId="urn:microsoft.com/office/officeart/2005/8/layout/default"/>
    <dgm:cxn modelId="{DE20BE6A-E800-8B43-9415-6E916CDDB477}" type="presParOf" srcId="{6F722C8A-89A5-8841-A244-CA5DA5897947}" destId="{EDE1806D-2C78-C54A-AF90-C8DDB053EE0A}" srcOrd="5" destOrd="0" presId="urn:microsoft.com/office/officeart/2005/8/layout/default"/>
    <dgm:cxn modelId="{9C3E1CC3-5459-C346-9743-C42A7A11397B}" type="presParOf" srcId="{6F722C8A-89A5-8841-A244-CA5DA5897947}" destId="{1EC0E171-F4ED-F34B-AD21-E7A63EF8D1C5}" srcOrd="6" destOrd="0" presId="urn:microsoft.com/office/officeart/2005/8/layout/default"/>
    <dgm:cxn modelId="{385C2AD7-B86F-FF45-AA42-BFFE143C881E}" type="presParOf" srcId="{6F722C8A-89A5-8841-A244-CA5DA5897947}" destId="{F3E4BA6B-B229-5A4C-92E0-08FC15BC3738}" srcOrd="7" destOrd="0" presId="urn:microsoft.com/office/officeart/2005/8/layout/default"/>
    <dgm:cxn modelId="{A3445626-33B0-A54B-85F8-3988C986C859}" type="presParOf" srcId="{6F722C8A-89A5-8841-A244-CA5DA5897947}" destId="{195BEBD5-D123-4C40-A322-D87A3196E207}" srcOrd="8" destOrd="0" presId="urn:microsoft.com/office/officeart/2005/8/layout/default"/>
    <dgm:cxn modelId="{972EB3C1-1FD1-1B48-A421-225C351B3396}" type="presParOf" srcId="{6F722C8A-89A5-8841-A244-CA5DA5897947}" destId="{438ECD5A-9866-B84E-BFB4-7A3B198F4B63}" srcOrd="9" destOrd="0" presId="urn:microsoft.com/office/officeart/2005/8/layout/default"/>
    <dgm:cxn modelId="{05561691-94AF-7344-99E4-2D84FCCF6B94}" type="presParOf" srcId="{6F722C8A-89A5-8841-A244-CA5DA5897947}" destId="{D0AE85E1-ED92-E344-B09B-AB9C52F1739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6CA1D1-CE6C-4A65-A136-F23F13048662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0DF3B99-CA77-467A-A945-4CC1501285EA}">
      <dgm:prSet custT="1"/>
      <dgm:spPr/>
      <dgm:t>
        <a:bodyPr/>
        <a:lstStyle/>
        <a:p>
          <a:r>
            <a:rPr lang="cs-CZ" sz="2800"/>
            <a:t>Dostatečná oxygenace</a:t>
          </a:r>
          <a:endParaRPr lang="en-US" sz="2800"/>
        </a:p>
      </dgm:t>
    </dgm:pt>
    <dgm:pt modelId="{FA52E181-85F6-49A5-8FA1-85837684AF58}" type="parTrans" cxnId="{DD2D98D5-1D4D-42BC-A42E-DBD1CE12ABC2}">
      <dgm:prSet/>
      <dgm:spPr/>
      <dgm:t>
        <a:bodyPr/>
        <a:lstStyle/>
        <a:p>
          <a:endParaRPr lang="en-US"/>
        </a:p>
      </dgm:t>
    </dgm:pt>
    <dgm:pt modelId="{8D7DA205-4174-4D65-AD18-B13988CD21B5}" type="sibTrans" cxnId="{DD2D98D5-1D4D-42BC-A42E-DBD1CE12ABC2}">
      <dgm:prSet/>
      <dgm:spPr/>
      <dgm:t>
        <a:bodyPr/>
        <a:lstStyle/>
        <a:p>
          <a:endParaRPr lang="en-US"/>
        </a:p>
      </dgm:t>
    </dgm:pt>
    <dgm:pt modelId="{1074B53A-4F31-4242-A14D-F5625A374CDE}">
      <dgm:prSet custT="1"/>
      <dgm:spPr/>
      <dgm:t>
        <a:bodyPr/>
        <a:lstStyle/>
        <a:p>
          <a:r>
            <a:rPr lang="cs-CZ" sz="2800"/>
            <a:t>Zastavení křečí</a:t>
          </a:r>
          <a:endParaRPr lang="en-US" sz="2800"/>
        </a:p>
      </dgm:t>
    </dgm:pt>
    <dgm:pt modelId="{43018B8E-8436-4BC3-82E7-72978A9BC767}" type="parTrans" cxnId="{44E620AA-358F-45DD-A984-E26044F39268}">
      <dgm:prSet/>
      <dgm:spPr/>
      <dgm:t>
        <a:bodyPr/>
        <a:lstStyle/>
        <a:p>
          <a:endParaRPr lang="en-US"/>
        </a:p>
      </dgm:t>
    </dgm:pt>
    <dgm:pt modelId="{692DD2BE-DBBF-419E-B1AF-E01D7F18CDED}" type="sibTrans" cxnId="{44E620AA-358F-45DD-A984-E26044F39268}">
      <dgm:prSet/>
      <dgm:spPr/>
      <dgm:t>
        <a:bodyPr/>
        <a:lstStyle/>
        <a:p>
          <a:endParaRPr lang="en-US"/>
        </a:p>
      </dgm:t>
    </dgm:pt>
    <dgm:pt modelId="{BC052EA3-F582-4939-84B6-904C0AEE6BDF}">
      <dgm:prSet custT="1"/>
      <dgm:spPr/>
      <dgm:t>
        <a:bodyPr/>
        <a:lstStyle/>
        <a:p>
          <a:r>
            <a:rPr lang="cs-CZ" sz="2800"/>
            <a:t>Prevence aspirace</a:t>
          </a:r>
          <a:endParaRPr lang="en-US" sz="2800"/>
        </a:p>
      </dgm:t>
    </dgm:pt>
    <dgm:pt modelId="{C7F3B31F-D0A8-4817-89CA-1207970F3892}" type="parTrans" cxnId="{D44D8FA8-3700-4BA0-A3F5-C134A5DF5906}">
      <dgm:prSet/>
      <dgm:spPr/>
      <dgm:t>
        <a:bodyPr/>
        <a:lstStyle/>
        <a:p>
          <a:endParaRPr lang="en-US"/>
        </a:p>
      </dgm:t>
    </dgm:pt>
    <dgm:pt modelId="{B420DC35-0F60-41E1-A515-6A39B0F79FB8}" type="sibTrans" cxnId="{D44D8FA8-3700-4BA0-A3F5-C134A5DF5906}">
      <dgm:prSet/>
      <dgm:spPr/>
      <dgm:t>
        <a:bodyPr/>
        <a:lstStyle/>
        <a:p>
          <a:endParaRPr lang="en-US"/>
        </a:p>
      </dgm:t>
    </dgm:pt>
    <dgm:pt modelId="{02C57A8F-7556-4DA7-ACC3-18E0B43C696E}">
      <dgm:prSet custT="1"/>
      <dgm:spPr/>
      <dgm:t>
        <a:bodyPr/>
        <a:lstStyle/>
        <a:p>
          <a:r>
            <a:rPr lang="cs-CZ" sz="2800"/>
            <a:t>Zajištění cévního vstupu</a:t>
          </a:r>
          <a:endParaRPr lang="en-US" sz="2800"/>
        </a:p>
      </dgm:t>
    </dgm:pt>
    <dgm:pt modelId="{908DAAD9-8351-4C35-913E-484BEBC20B82}" type="parTrans" cxnId="{14B3F405-8482-4C70-9CC1-3E8EFF8701E3}">
      <dgm:prSet/>
      <dgm:spPr/>
      <dgm:t>
        <a:bodyPr/>
        <a:lstStyle/>
        <a:p>
          <a:endParaRPr lang="en-US"/>
        </a:p>
      </dgm:t>
    </dgm:pt>
    <dgm:pt modelId="{02AF2D77-4726-4FD3-B114-CFA19F71D093}" type="sibTrans" cxnId="{14B3F405-8482-4C70-9CC1-3E8EFF8701E3}">
      <dgm:prSet/>
      <dgm:spPr/>
      <dgm:t>
        <a:bodyPr/>
        <a:lstStyle/>
        <a:p>
          <a:endParaRPr lang="en-US"/>
        </a:p>
      </dgm:t>
    </dgm:pt>
    <dgm:pt modelId="{BD501849-60FF-47A6-894D-9C9CC0A8587B}">
      <dgm:prSet custT="1"/>
      <dgm:spPr/>
      <dgm:t>
        <a:bodyPr/>
        <a:lstStyle/>
        <a:p>
          <a:r>
            <a:rPr lang="cs-CZ" sz="2800"/>
            <a:t>FF, TT, Glc</a:t>
          </a:r>
          <a:endParaRPr lang="en-US" sz="2800"/>
        </a:p>
      </dgm:t>
    </dgm:pt>
    <dgm:pt modelId="{E0B70CCB-A4F4-4C1A-B08E-A457F91AC5E2}" type="parTrans" cxnId="{94D02C3A-1290-44CC-816B-34BA7B664188}">
      <dgm:prSet/>
      <dgm:spPr/>
      <dgm:t>
        <a:bodyPr/>
        <a:lstStyle/>
        <a:p>
          <a:endParaRPr lang="en-US"/>
        </a:p>
      </dgm:t>
    </dgm:pt>
    <dgm:pt modelId="{AD28EA3C-57E7-4E41-991A-565FF91FD991}" type="sibTrans" cxnId="{94D02C3A-1290-44CC-816B-34BA7B664188}">
      <dgm:prSet/>
      <dgm:spPr/>
      <dgm:t>
        <a:bodyPr/>
        <a:lstStyle/>
        <a:p>
          <a:endParaRPr lang="en-US"/>
        </a:p>
      </dgm:t>
    </dgm:pt>
    <dgm:pt modelId="{0808F3D3-132F-C94C-9843-AF2EF2DF9DA0}" type="pres">
      <dgm:prSet presAssocID="{366CA1D1-CE6C-4A65-A136-F23F13048662}" presName="linear" presStyleCnt="0">
        <dgm:presLayoutVars>
          <dgm:dir/>
          <dgm:animLvl val="lvl"/>
          <dgm:resizeHandles val="exact"/>
        </dgm:presLayoutVars>
      </dgm:prSet>
      <dgm:spPr/>
    </dgm:pt>
    <dgm:pt modelId="{4597A0A4-970E-2845-9AEF-D420FF218438}" type="pres">
      <dgm:prSet presAssocID="{00DF3B99-CA77-467A-A945-4CC1501285EA}" presName="parentLin" presStyleCnt="0"/>
      <dgm:spPr/>
    </dgm:pt>
    <dgm:pt modelId="{BB598AB1-680C-4F4E-AD66-4E13D9A97454}" type="pres">
      <dgm:prSet presAssocID="{00DF3B99-CA77-467A-A945-4CC1501285EA}" presName="parentLeftMargin" presStyleLbl="node1" presStyleIdx="0" presStyleCnt="5"/>
      <dgm:spPr/>
    </dgm:pt>
    <dgm:pt modelId="{DD335A80-7BD8-5343-B38A-6C91F86775C3}" type="pres">
      <dgm:prSet presAssocID="{00DF3B99-CA77-467A-A945-4CC1501285E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96FE09A-B7A0-B04B-B12E-B0000BF3BD2C}" type="pres">
      <dgm:prSet presAssocID="{00DF3B99-CA77-467A-A945-4CC1501285EA}" presName="negativeSpace" presStyleCnt="0"/>
      <dgm:spPr/>
    </dgm:pt>
    <dgm:pt modelId="{C233F6C5-C4B0-904D-85A1-E22C2B4674C3}" type="pres">
      <dgm:prSet presAssocID="{00DF3B99-CA77-467A-A945-4CC1501285EA}" presName="childText" presStyleLbl="conFgAcc1" presStyleIdx="0" presStyleCnt="5">
        <dgm:presLayoutVars>
          <dgm:bulletEnabled val="1"/>
        </dgm:presLayoutVars>
      </dgm:prSet>
      <dgm:spPr/>
    </dgm:pt>
    <dgm:pt modelId="{2FC413C8-EC78-8549-9E5C-B80B0A01A73F}" type="pres">
      <dgm:prSet presAssocID="{8D7DA205-4174-4D65-AD18-B13988CD21B5}" presName="spaceBetweenRectangles" presStyleCnt="0"/>
      <dgm:spPr/>
    </dgm:pt>
    <dgm:pt modelId="{E5403FC0-690F-0E46-9A4E-4508418A1489}" type="pres">
      <dgm:prSet presAssocID="{1074B53A-4F31-4242-A14D-F5625A374CDE}" presName="parentLin" presStyleCnt="0"/>
      <dgm:spPr/>
    </dgm:pt>
    <dgm:pt modelId="{F3C4D3F0-35ED-F444-A861-0988422800E8}" type="pres">
      <dgm:prSet presAssocID="{1074B53A-4F31-4242-A14D-F5625A374CDE}" presName="parentLeftMargin" presStyleLbl="node1" presStyleIdx="0" presStyleCnt="5"/>
      <dgm:spPr/>
    </dgm:pt>
    <dgm:pt modelId="{982E3FCB-D024-E74E-8F4A-CE2ED5CE37AB}" type="pres">
      <dgm:prSet presAssocID="{1074B53A-4F31-4242-A14D-F5625A374CD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5ACE4AD-55F7-454A-A877-786B4B355396}" type="pres">
      <dgm:prSet presAssocID="{1074B53A-4F31-4242-A14D-F5625A374CDE}" presName="negativeSpace" presStyleCnt="0"/>
      <dgm:spPr/>
    </dgm:pt>
    <dgm:pt modelId="{5621DB72-5D1A-9E40-B1DE-BDF110650BDB}" type="pres">
      <dgm:prSet presAssocID="{1074B53A-4F31-4242-A14D-F5625A374CDE}" presName="childText" presStyleLbl="conFgAcc1" presStyleIdx="1" presStyleCnt="5">
        <dgm:presLayoutVars>
          <dgm:bulletEnabled val="1"/>
        </dgm:presLayoutVars>
      </dgm:prSet>
      <dgm:spPr/>
    </dgm:pt>
    <dgm:pt modelId="{6D47E323-E800-EF45-B6B1-F6EB7EF220EC}" type="pres">
      <dgm:prSet presAssocID="{692DD2BE-DBBF-419E-B1AF-E01D7F18CDED}" presName="spaceBetweenRectangles" presStyleCnt="0"/>
      <dgm:spPr/>
    </dgm:pt>
    <dgm:pt modelId="{A3ACD1CE-E8B1-824F-BC84-4625B7CEACED}" type="pres">
      <dgm:prSet presAssocID="{BC052EA3-F582-4939-84B6-904C0AEE6BDF}" presName="parentLin" presStyleCnt="0"/>
      <dgm:spPr/>
    </dgm:pt>
    <dgm:pt modelId="{F4D45D69-337E-5B46-8511-991CA9BF0188}" type="pres">
      <dgm:prSet presAssocID="{BC052EA3-F582-4939-84B6-904C0AEE6BDF}" presName="parentLeftMargin" presStyleLbl="node1" presStyleIdx="1" presStyleCnt="5"/>
      <dgm:spPr/>
    </dgm:pt>
    <dgm:pt modelId="{95ECF228-F56A-7E4C-89D9-1CA5AB32D4BE}" type="pres">
      <dgm:prSet presAssocID="{BC052EA3-F582-4939-84B6-904C0AEE6BD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8DC76C9-8214-FE4B-AA9F-58DBFEF04121}" type="pres">
      <dgm:prSet presAssocID="{BC052EA3-F582-4939-84B6-904C0AEE6BDF}" presName="negativeSpace" presStyleCnt="0"/>
      <dgm:spPr/>
    </dgm:pt>
    <dgm:pt modelId="{C8E695A2-A092-BB43-90EC-901B6D872F67}" type="pres">
      <dgm:prSet presAssocID="{BC052EA3-F582-4939-84B6-904C0AEE6BDF}" presName="childText" presStyleLbl="conFgAcc1" presStyleIdx="2" presStyleCnt="5">
        <dgm:presLayoutVars>
          <dgm:bulletEnabled val="1"/>
        </dgm:presLayoutVars>
      </dgm:prSet>
      <dgm:spPr/>
    </dgm:pt>
    <dgm:pt modelId="{7EE7D581-2B9C-2F48-BED1-E96918480991}" type="pres">
      <dgm:prSet presAssocID="{B420DC35-0F60-41E1-A515-6A39B0F79FB8}" presName="spaceBetweenRectangles" presStyleCnt="0"/>
      <dgm:spPr/>
    </dgm:pt>
    <dgm:pt modelId="{CF929043-A3BD-8441-81E8-BDBDC1D5A7CA}" type="pres">
      <dgm:prSet presAssocID="{02C57A8F-7556-4DA7-ACC3-18E0B43C696E}" presName="parentLin" presStyleCnt="0"/>
      <dgm:spPr/>
    </dgm:pt>
    <dgm:pt modelId="{806A86A5-B8C2-8D49-800C-2783A7DDC569}" type="pres">
      <dgm:prSet presAssocID="{02C57A8F-7556-4DA7-ACC3-18E0B43C696E}" presName="parentLeftMargin" presStyleLbl="node1" presStyleIdx="2" presStyleCnt="5"/>
      <dgm:spPr/>
    </dgm:pt>
    <dgm:pt modelId="{1C2240C4-2C9F-9949-B401-78BD4D9B531D}" type="pres">
      <dgm:prSet presAssocID="{02C57A8F-7556-4DA7-ACC3-18E0B43C696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5D1C61F-7542-384A-8138-2D7C7D98BA9C}" type="pres">
      <dgm:prSet presAssocID="{02C57A8F-7556-4DA7-ACC3-18E0B43C696E}" presName="negativeSpace" presStyleCnt="0"/>
      <dgm:spPr/>
    </dgm:pt>
    <dgm:pt modelId="{B43DB04A-0226-B74F-8327-7E82AC5E06DF}" type="pres">
      <dgm:prSet presAssocID="{02C57A8F-7556-4DA7-ACC3-18E0B43C696E}" presName="childText" presStyleLbl="conFgAcc1" presStyleIdx="3" presStyleCnt="5">
        <dgm:presLayoutVars>
          <dgm:bulletEnabled val="1"/>
        </dgm:presLayoutVars>
      </dgm:prSet>
      <dgm:spPr/>
    </dgm:pt>
    <dgm:pt modelId="{764C85D1-E7D8-5E48-8337-360F70C2650C}" type="pres">
      <dgm:prSet presAssocID="{02AF2D77-4726-4FD3-B114-CFA19F71D093}" presName="spaceBetweenRectangles" presStyleCnt="0"/>
      <dgm:spPr/>
    </dgm:pt>
    <dgm:pt modelId="{014458D2-B31E-BD46-8389-8A739F8DC374}" type="pres">
      <dgm:prSet presAssocID="{BD501849-60FF-47A6-894D-9C9CC0A8587B}" presName="parentLin" presStyleCnt="0"/>
      <dgm:spPr/>
    </dgm:pt>
    <dgm:pt modelId="{824885CF-1645-B14A-B28D-365464607A51}" type="pres">
      <dgm:prSet presAssocID="{BD501849-60FF-47A6-894D-9C9CC0A8587B}" presName="parentLeftMargin" presStyleLbl="node1" presStyleIdx="3" presStyleCnt="5"/>
      <dgm:spPr/>
    </dgm:pt>
    <dgm:pt modelId="{6E14C727-A038-404E-BD59-1AF31812589F}" type="pres">
      <dgm:prSet presAssocID="{BD501849-60FF-47A6-894D-9C9CC0A8587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260EF79-6BAB-D84D-B329-47A39D0E4602}" type="pres">
      <dgm:prSet presAssocID="{BD501849-60FF-47A6-894D-9C9CC0A8587B}" presName="negativeSpace" presStyleCnt="0"/>
      <dgm:spPr/>
    </dgm:pt>
    <dgm:pt modelId="{63822BA0-0238-3545-A9A2-8775ACF5D54A}" type="pres">
      <dgm:prSet presAssocID="{BD501849-60FF-47A6-894D-9C9CC0A8587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1A78002-1AF1-F243-A431-79AAB8D502E6}" type="presOf" srcId="{00DF3B99-CA77-467A-A945-4CC1501285EA}" destId="{BB598AB1-680C-4F4E-AD66-4E13D9A97454}" srcOrd="0" destOrd="0" presId="urn:microsoft.com/office/officeart/2005/8/layout/list1"/>
    <dgm:cxn modelId="{14B3F405-8482-4C70-9CC1-3E8EFF8701E3}" srcId="{366CA1D1-CE6C-4A65-A136-F23F13048662}" destId="{02C57A8F-7556-4DA7-ACC3-18E0B43C696E}" srcOrd="3" destOrd="0" parTransId="{908DAAD9-8351-4C35-913E-484BEBC20B82}" sibTransId="{02AF2D77-4726-4FD3-B114-CFA19F71D093}"/>
    <dgm:cxn modelId="{6C17291D-AFA2-AC43-9685-0656C244B4AF}" type="presOf" srcId="{02C57A8F-7556-4DA7-ACC3-18E0B43C696E}" destId="{806A86A5-B8C2-8D49-800C-2783A7DDC569}" srcOrd="0" destOrd="0" presId="urn:microsoft.com/office/officeart/2005/8/layout/list1"/>
    <dgm:cxn modelId="{BDECFE30-D30A-3844-920D-6BA45BBB0C68}" type="presOf" srcId="{BD501849-60FF-47A6-894D-9C9CC0A8587B}" destId="{824885CF-1645-B14A-B28D-365464607A51}" srcOrd="0" destOrd="0" presId="urn:microsoft.com/office/officeart/2005/8/layout/list1"/>
    <dgm:cxn modelId="{6AC50B35-5B44-DA4A-807A-0F842D3404C7}" type="presOf" srcId="{02C57A8F-7556-4DA7-ACC3-18E0B43C696E}" destId="{1C2240C4-2C9F-9949-B401-78BD4D9B531D}" srcOrd="1" destOrd="0" presId="urn:microsoft.com/office/officeart/2005/8/layout/list1"/>
    <dgm:cxn modelId="{94D02C3A-1290-44CC-816B-34BA7B664188}" srcId="{366CA1D1-CE6C-4A65-A136-F23F13048662}" destId="{BD501849-60FF-47A6-894D-9C9CC0A8587B}" srcOrd="4" destOrd="0" parTransId="{E0B70CCB-A4F4-4C1A-B08E-A457F91AC5E2}" sibTransId="{AD28EA3C-57E7-4E41-991A-565FF91FD991}"/>
    <dgm:cxn modelId="{FA9A574B-A8BD-084F-A66D-F9F4DE3F3EAB}" type="presOf" srcId="{BC052EA3-F582-4939-84B6-904C0AEE6BDF}" destId="{95ECF228-F56A-7E4C-89D9-1CA5AB32D4BE}" srcOrd="1" destOrd="0" presId="urn:microsoft.com/office/officeart/2005/8/layout/list1"/>
    <dgm:cxn modelId="{54E08868-27D6-AD46-8104-77C5AD418EA8}" type="presOf" srcId="{BD501849-60FF-47A6-894D-9C9CC0A8587B}" destId="{6E14C727-A038-404E-BD59-1AF31812589F}" srcOrd="1" destOrd="0" presId="urn:microsoft.com/office/officeart/2005/8/layout/list1"/>
    <dgm:cxn modelId="{59641986-0F6F-E649-AC2D-C8F94D3D5B05}" type="presOf" srcId="{BC052EA3-F582-4939-84B6-904C0AEE6BDF}" destId="{F4D45D69-337E-5B46-8511-991CA9BF0188}" srcOrd="0" destOrd="0" presId="urn:microsoft.com/office/officeart/2005/8/layout/list1"/>
    <dgm:cxn modelId="{D44D8FA8-3700-4BA0-A3F5-C134A5DF5906}" srcId="{366CA1D1-CE6C-4A65-A136-F23F13048662}" destId="{BC052EA3-F582-4939-84B6-904C0AEE6BDF}" srcOrd="2" destOrd="0" parTransId="{C7F3B31F-D0A8-4817-89CA-1207970F3892}" sibTransId="{B420DC35-0F60-41E1-A515-6A39B0F79FB8}"/>
    <dgm:cxn modelId="{44E620AA-358F-45DD-A984-E26044F39268}" srcId="{366CA1D1-CE6C-4A65-A136-F23F13048662}" destId="{1074B53A-4F31-4242-A14D-F5625A374CDE}" srcOrd="1" destOrd="0" parTransId="{43018B8E-8436-4BC3-82E7-72978A9BC767}" sibTransId="{692DD2BE-DBBF-419E-B1AF-E01D7F18CDED}"/>
    <dgm:cxn modelId="{9FBC0EAC-6A1C-3A46-A376-1421308D91FD}" type="presOf" srcId="{00DF3B99-CA77-467A-A945-4CC1501285EA}" destId="{DD335A80-7BD8-5343-B38A-6C91F86775C3}" srcOrd="1" destOrd="0" presId="urn:microsoft.com/office/officeart/2005/8/layout/list1"/>
    <dgm:cxn modelId="{AC5D2DC8-1A52-7240-8D4D-DB907269A163}" type="presOf" srcId="{1074B53A-4F31-4242-A14D-F5625A374CDE}" destId="{982E3FCB-D024-E74E-8F4A-CE2ED5CE37AB}" srcOrd="1" destOrd="0" presId="urn:microsoft.com/office/officeart/2005/8/layout/list1"/>
    <dgm:cxn modelId="{DD2D98D5-1D4D-42BC-A42E-DBD1CE12ABC2}" srcId="{366CA1D1-CE6C-4A65-A136-F23F13048662}" destId="{00DF3B99-CA77-467A-A945-4CC1501285EA}" srcOrd="0" destOrd="0" parTransId="{FA52E181-85F6-49A5-8FA1-85837684AF58}" sibTransId="{8D7DA205-4174-4D65-AD18-B13988CD21B5}"/>
    <dgm:cxn modelId="{33B76CE3-30E4-3A46-9EB2-61B0F81D4BC7}" type="presOf" srcId="{1074B53A-4F31-4242-A14D-F5625A374CDE}" destId="{F3C4D3F0-35ED-F444-A861-0988422800E8}" srcOrd="0" destOrd="0" presId="urn:microsoft.com/office/officeart/2005/8/layout/list1"/>
    <dgm:cxn modelId="{4E1D58F2-C9D0-DB4F-8AE7-82FDD473E469}" type="presOf" srcId="{366CA1D1-CE6C-4A65-A136-F23F13048662}" destId="{0808F3D3-132F-C94C-9843-AF2EF2DF9DA0}" srcOrd="0" destOrd="0" presId="urn:microsoft.com/office/officeart/2005/8/layout/list1"/>
    <dgm:cxn modelId="{9D161E28-BA56-DD44-927D-0DB797FBCCF2}" type="presParOf" srcId="{0808F3D3-132F-C94C-9843-AF2EF2DF9DA0}" destId="{4597A0A4-970E-2845-9AEF-D420FF218438}" srcOrd="0" destOrd="0" presId="urn:microsoft.com/office/officeart/2005/8/layout/list1"/>
    <dgm:cxn modelId="{7991B698-4F7D-8945-84E8-494EF99EDADA}" type="presParOf" srcId="{4597A0A4-970E-2845-9AEF-D420FF218438}" destId="{BB598AB1-680C-4F4E-AD66-4E13D9A97454}" srcOrd="0" destOrd="0" presId="urn:microsoft.com/office/officeart/2005/8/layout/list1"/>
    <dgm:cxn modelId="{BFC6B5B2-A857-2841-B4B2-19AD38E228ED}" type="presParOf" srcId="{4597A0A4-970E-2845-9AEF-D420FF218438}" destId="{DD335A80-7BD8-5343-B38A-6C91F86775C3}" srcOrd="1" destOrd="0" presId="urn:microsoft.com/office/officeart/2005/8/layout/list1"/>
    <dgm:cxn modelId="{51F6EE98-9FF8-AE47-9955-480A2B63CB24}" type="presParOf" srcId="{0808F3D3-132F-C94C-9843-AF2EF2DF9DA0}" destId="{596FE09A-B7A0-B04B-B12E-B0000BF3BD2C}" srcOrd="1" destOrd="0" presId="urn:microsoft.com/office/officeart/2005/8/layout/list1"/>
    <dgm:cxn modelId="{F59F550B-FED9-E442-997D-1A18C902154E}" type="presParOf" srcId="{0808F3D3-132F-C94C-9843-AF2EF2DF9DA0}" destId="{C233F6C5-C4B0-904D-85A1-E22C2B4674C3}" srcOrd="2" destOrd="0" presId="urn:microsoft.com/office/officeart/2005/8/layout/list1"/>
    <dgm:cxn modelId="{B1ED56F4-4987-7F4A-9BF6-269118737CCD}" type="presParOf" srcId="{0808F3D3-132F-C94C-9843-AF2EF2DF9DA0}" destId="{2FC413C8-EC78-8549-9E5C-B80B0A01A73F}" srcOrd="3" destOrd="0" presId="urn:microsoft.com/office/officeart/2005/8/layout/list1"/>
    <dgm:cxn modelId="{561BC335-0298-C94A-9331-E9226206F15C}" type="presParOf" srcId="{0808F3D3-132F-C94C-9843-AF2EF2DF9DA0}" destId="{E5403FC0-690F-0E46-9A4E-4508418A1489}" srcOrd="4" destOrd="0" presId="urn:microsoft.com/office/officeart/2005/8/layout/list1"/>
    <dgm:cxn modelId="{D8DEB0CE-A403-B542-B8C9-C4EE5EB26989}" type="presParOf" srcId="{E5403FC0-690F-0E46-9A4E-4508418A1489}" destId="{F3C4D3F0-35ED-F444-A861-0988422800E8}" srcOrd="0" destOrd="0" presId="urn:microsoft.com/office/officeart/2005/8/layout/list1"/>
    <dgm:cxn modelId="{00E104F3-2E4F-0A4C-B06C-455890636410}" type="presParOf" srcId="{E5403FC0-690F-0E46-9A4E-4508418A1489}" destId="{982E3FCB-D024-E74E-8F4A-CE2ED5CE37AB}" srcOrd="1" destOrd="0" presId="urn:microsoft.com/office/officeart/2005/8/layout/list1"/>
    <dgm:cxn modelId="{59785223-66E7-184D-B1F2-0777143C6EBC}" type="presParOf" srcId="{0808F3D3-132F-C94C-9843-AF2EF2DF9DA0}" destId="{95ACE4AD-55F7-454A-A877-786B4B355396}" srcOrd="5" destOrd="0" presId="urn:microsoft.com/office/officeart/2005/8/layout/list1"/>
    <dgm:cxn modelId="{C829B3D5-7891-E34F-81EE-3F223506C6FF}" type="presParOf" srcId="{0808F3D3-132F-C94C-9843-AF2EF2DF9DA0}" destId="{5621DB72-5D1A-9E40-B1DE-BDF110650BDB}" srcOrd="6" destOrd="0" presId="urn:microsoft.com/office/officeart/2005/8/layout/list1"/>
    <dgm:cxn modelId="{59529CD7-A5AC-EA46-8228-E54D6A8492C3}" type="presParOf" srcId="{0808F3D3-132F-C94C-9843-AF2EF2DF9DA0}" destId="{6D47E323-E800-EF45-B6B1-F6EB7EF220EC}" srcOrd="7" destOrd="0" presId="urn:microsoft.com/office/officeart/2005/8/layout/list1"/>
    <dgm:cxn modelId="{8708A445-EA7A-ED46-9685-1D1726F074E4}" type="presParOf" srcId="{0808F3D3-132F-C94C-9843-AF2EF2DF9DA0}" destId="{A3ACD1CE-E8B1-824F-BC84-4625B7CEACED}" srcOrd="8" destOrd="0" presId="urn:microsoft.com/office/officeart/2005/8/layout/list1"/>
    <dgm:cxn modelId="{6EAB30F3-DB67-9040-9CA9-95219CC06A6F}" type="presParOf" srcId="{A3ACD1CE-E8B1-824F-BC84-4625B7CEACED}" destId="{F4D45D69-337E-5B46-8511-991CA9BF0188}" srcOrd="0" destOrd="0" presId="urn:microsoft.com/office/officeart/2005/8/layout/list1"/>
    <dgm:cxn modelId="{64B4D986-5DA6-8547-B3E3-607AA4AC32A1}" type="presParOf" srcId="{A3ACD1CE-E8B1-824F-BC84-4625B7CEACED}" destId="{95ECF228-F56A-7E4C-89D9-1CA5AB32D4BE}" srcOrd="1" destOrd="0" presId="urn:microsoft.com/office/officeart/2005/8/layout/list1"/>
    <dgm:cxn modelId="{50FB7CCB-EAA7-F841-933E-3BBB8108755C}" type="presParOf" srcId="{0808F3D3-132F-C94C-9843-AF2EF2DF9DA0}" destId="{48DC76C9-8214-FE4B-AA9F-58DBFEF04121}" srcOrd="9" destOrd="0" presId="urn:microsoft.com/office/officeart/2005/8/layout/list1"/>
    <dgm:cxn modelId="{290D8B52-F438-CD45-B8E5-CBF49EEB12A6}" type="presParOf" srcId="{0808F3D3-132F-C94C-9843-AF2EF2DF9DA0}" destId="{C8E695A2-A092-BB43-90EC-901B6D872F67}" srcOrd="10" destOrd="0" presId="urn:microsoft.com/office/officeart/2005/8/layout/list1"/>
    <dgm:cxn modelId="{DCAC96A2-65BD-FC4B-A026-EBB91FF0EFA9}" type="presParOf" srcId="{0808F3D3-132F-C94C-9843-AF2EF2DF9DA0}" destId="{7EE7D581-2B9C-2F48-BED1-E96918480991}" srcOrd="11" destOrd="0" presId="urn:microsoft.com/office/officeart/2005/8/layout/list1"/>
    <dgm:cxn modelId="{B208DDD6-E678-BB4B-9BB8-AA52145BFC45}" type="presParOf" srcId="{0808F3D3-132F-C94C-9843-AF2EF2DF9DA0}" destId="{CF929043-A3BD-8441-81E8-BDBDC1D5A7CA}" srcOrd="12" destOrd="0" presId="urn:microsoft.com/office/officeart/2005/8/layout/list1"/>
    <dgm:cxn modelId="{98626C21-7B37-CC4B-A19E-6E88209CDE11}" type="presParOf" srcId="{CF929043-A3BD-8441-81E8-BDBDC1D5A7CA}" destId="{806A86A5-B8C2-8D49-800C-2783A7DDC569}" srcOrd="0" destOrd="0" presId="urn:microsoft.com/office/officeart/2005/8/layout/list1"/>
    <dgm:cxn modelId="{A8848356-7079-F34E-B460-67E35A13D275}" type="presParOf" srcId="{CF929043-A3BD-8441-81E8-BDBDC1D5A7CA}" destId="{1C2240C4-2C9F-9949-B401-78BD4D9B531D}" srcOrd="1" destOrd="0" presId="urn:microsoft.com/office/officeart/2005/8/layout/list1"/>
    <dgm:cxn modelId="{C5117211-A6AB-A549-BA18-FC8F2BA4C2DA}" type="presParOf" srcId="{0808F3D3-132F-C94C-9843-AF2EF2DF9DA0}" destId="{65D1C61F-7542-384A-8138-2D7C7D98BA9C}" srcOrd="13" destOrd="0" presId="urn:microsoft.com/office/officeart/2005/8/layout/list1"/>
    <dgm:cxn modelId="{7D52982D-99A6-8B4D-A9CE-D52E2D208559}" type="presParOf" srcId="{0808F3D3-132F-C94C-9843-AF2EF2DF9DA0}" destId="{B43DB04A-0226-B74F-8327-7E82AC5E06DF}" srcOrd="14" destOrd="0" presId="urn:microsoft.com/office/officeart/2005/8/layout/list1"/>
    <dgm:cxn modelId="{5A0D23B2-5E71-0C49-AF0F-4F5544B78EAC}" type="presParOf" srcId="{0808F3D3-132F-C94C-9843-AF2EF2DF9DA0}" destId="{764C85D1-E7D8-5E48-8337-360F70C2650C}" srcOrd="15" destOrd="0" presId="urn:microsoft.com/office/officeart/2005/8/layout/list1"/>
    <dgm:cxn modelId="{6EE5B0DA-EFB3-B941-AB09-09D6D483E406}" type="presParOf" srcId="{0808F3D3-132F-C94C-9843-AF2EF2DF9DA0}" destId="{014458D2-B31E-BD46-8389-8A739F8DC374}" srcOrd="16" destOrd="0" presId="urn:microsoft.com/office/officeart/2005/8/layout/list1"/>
    <dgm:cxn modelId="{DEDBB94B-F609-4846-9A1B-D5D321407AC7}" type="presParOf" srcId="{014458D2-B31E-BD46-8389-8A739F8DC374}" destId="{824885CF-1645-B14A-B28D-365464607A51}" srcOrd="0" destOrd="0" presId="urn:microsoft.com/office/officeart/2005/8/layout/list1"/>
    <dgm:cxn modelId="{FAF642A2-107C-0E47-B10C-70E8B14B3A53}" type="presParOf" srcId="{014458D2-B31E-BD46-8389-8A739F8DC374}" destId="{6E14C727-A038-404E-BD59-1AF31812589F}" srcOrd="1" destOrd="0" presId="urn:microsoft.com/office/officeart/2005/8/layout/list1"/>
    <dgm:cxn modelId="{341BAC13-15FD-754F-9AC4-6E312E084697}" type="presParOf" srcId="{0808F3D3-132F-C94C-9843-AF2EF2DF9DA0}" destId="{C260EF79-6BAB-D84D-B329-47A39D0E4602}" srcOrd="17" destOrd="0" presId="urn:microsoft.com/office/officeart/2005/8/layout/list1"/>
    <dgm:cxn modelId="{95D36936-8B4C-044F-9A78-B03A632D7784}" type="presParOf" srcId="{0808F3D3-132F-C94C-9843-AF2EF2DF9DA0}" destId="{63822BA0-0238-3545-A9A2-8775ACF5D54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47F9FC-0836-45DC-BFDD-92EE08F79F2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CB201B-F10A-424A-8E13-1072DDDC1661}">
      <dgm:prSet/>
      <dgm:spPr/>
      <dgm:t>
        <a:bodyPr/>
        <a:lstStyle/>
        <a:p>
          <a:r>
            <a:rPr lang="cs-CZ"/>
            <a:t>LEVETIRACETAM (Keppra) </a:t>
          </a:r>
          <a:endParaRPr lang="en-US"/>
        </a:p>
      </dgm:t>
    </dgm:pt>
    <dgm:pt modelId="{24B63194-51AD-45D5-A38D-CE6FBB6596EB}" type="parTrans" cxnId="{1E0C39B6-5261-4E8A-BC37-A8E5B5A40D48}">
      <dgm:prSet/>
      <dgm:spPr/>
      <dgm:t>
        <a:bodyPr/>
        <a:lstStyle/>
        <a:p>
          <a:endParaRPr lang="en-US"/>
        </a:p>
      </dgm:t>
    </dgm:pt>
    <dgm:pt modelId="{56849B82-5FA8-48DA-997C-F5949C292C2B}" type="sibTrans" cxnId="{1E0C39B6-5261-4E8A-BC37-A8E5B5A40D48}">
      <dgm:prSet/>
      <dgm:spPr/>
      <dgm:t>
        <a:bodyPr/>
        <a:lstStyle/>
        <a:p>
          <a:endParaRPr lang="en-US"/>
        </a:p>
      </dgm:t>
    </dgm:pt>
    <dgm:pt modelId="{FFA75EB8-32EF-4F48-B90B-326103D96EA4}">
      <dgm:prSet/>
      <dgm:spPr/>
      <dgm:t>
        <a:bodyPr/>
        <a:lstStyle/>
        <a:p>
          <a:r>
            <a:rPr lang="cs-CZ" dirty="0">
              <a:solidFill>
                <a:srgbClr val="FF0000"/>
              </a:solidFill>
            </a:rPr>
            <a:t>40mg/kg, </a:t>
          </a:r>
          <a:r>
            <a:rPr lang="cs-CZ" dirty="0"/>
            <a:t>max. 3g </a:t>
          </a:r>
          <a:r>
            <a:rPr lang="cs-CZ" dirty="0" err="1"/>
            <a:t>i.v</a:t>
          </a:r>
          <a:r>
            <a:rPr lang="cs-CZ" dirty="0"/>
            <a:t>. </a:t>
          </a:r>
          <a:endParaRPr lang="en-US" dirty="0"/>
        </a:p>
      </dgm:t>
    </dgm:pt>
    <dgm:pt modelId="{FF62E479-AFD1-4BD5-B92E-0430462F6407}" type="parTrans" cxnId="{3AB3A6A9-1F7A-4F4E-BBBF-BA8B9D45FDF3}">
      <dgm:prSet/>
      <dgm:spPr/>
      <dgm:t>
        <a:bodyPr/>
        <a:lstStyle/>
        <a:p>
          <a:endParaRPr lang="en-US"/>
        </a:p>
      </dgm:t>
    </dgm:pt>
    <dgm:pt modelId="{0FB304C2-681B-498F-9C49-D1944300E6D2}" type="sibTrans" cxnId="{3AB3A6A9-1F7A-4F4E-BBBF-BA8B9D45FDF3}">
      <dgm:prSet/>
      <dgm:spPr/>
      <dgm:t>
        <a:bodyPr/>
        <a:lstStyle/>
        <a:p>
          <a:endParaRPr lang="en-US"/>
        </a:p>
      </dgm:t>
    </dgm:pt>
    <dgm:pt modelId="{A1B95293-F4E6-4E48-A34C-67B086C6ABE8}">
      <dgm:prSet/>
      <dgm:spPr/>
      <dgm:t>
        <a:bodyPr/>
        <a:lstStyle/>
        <a:p>
          <a:r>
            <a:rPr lang="cs-CZ"/>
            <a:t>PHENYTOIN (Epanutin) </a:t>
          </a:r>
          <a:endParaRPr lang="en-US"/>
        </a:p>
      </dgm:t>
    </dgm:pt>
    <dgm:pt modelId="{129C12A1-DE18-4935-B540-DB36370993E1}" type="parTrans" cxnId="{FDD81D4B-BFA0-4ECD-A261-A08490D68085}">
      <dgm:prSet/>
      <dgm:spPr/>
      <dgm:t>
        <a:bodyPr/>
        <a:lstStyle/>
        <a:p>
          <a:endParaRPr lang="en-US"/>
        </a:p>
      </dgm:t>
    </dgm:pt>
    <dgm:pt modelId="{A6731DBD-5FF2-4653-B8A6-D60120F5D241}" type="sibTrans" cxnId="{FDD81D4B-BFA0-4ECD-A261-A08490D68085}">
      <dgm:prSet/>
      <dgm:spPr/>
      <dgm:t>
        <a:bodyPr/>
        <a:lstStyle/>
        <a:p>
          <a:endParaRPr lang="en-US"/>
        </a:p>
      </dgm:t>
    </dgm:pt>
    <dgm:pt modelId="{ABD7282C-7877-4B46-B80F-2416330C70D3}">
      <dgm:prSet/>
      <dgm:spPr/>
      <dgm:t>
        <a:bodyPr/>
        <a:lstStyle/>
        <a:p>
          <a:r>
            <a:rPr lang="cs-CZ" dirty="0">
              <a:solidFill>
                <a:srgbClr val="FF0000"/>
              </a:solidFill>
            </a:rPr>
            <a:t>20mg/kg</a:t>
          </a:r>
          <a:r>
            <a:rPr lang="cs-CZ" dirty="0"/>
            <a:t>, max. 1,5g </a:t>
          </a:r>
          <a:r>
            <a:rPr lang="cs-CZ" dirty="0" err="1"/>
            <a:t>i.v</a:t>
          </a:r>
          <a:r>
            <a:rPr lang="cs-CZ" dirty="0"/>
            <a:t>. </a:t>
          </a:r>
          <a:endParaRPr lang="en-US" dirty="0"/>
        </a:p>
      </dgm:t>
    </dgm:pt>
    <dgm:pt modelId="{3BD3FE48-1AD9-42C7-BDD7-DFC79B73E169}" type="parTrans" cxnId="{2F9B0801-2108-4743-9067-79D7011A2769}">
      <dgm:prSet/>
      <dgm:spPr/>
      <dgm:t>
        <a:bodyPr/>
        <a:lstStyle/>
        <a:p>
          <a:endParaRPr lang="en-US"/>
        </a:p>
      </dgm:t>
    </dgm:pt>
    <dgm:pt modelId="{2ACE107D-1805-47CA-855A-07061F09A455}" type="sibTrans" cxnId="{2F9B0801-2108-4743-9067-79D7011A2769}">
      <dgm:prSet/>
      <dgm:spPr/>
      <dgm:t>
        <a:bodyPr/>
        <a:lstStyle/>
        <a:p>
          <a:endParaRPr lang="en-US"/>
        </a:p>
      </dgm:t>
    </dgm:pt>
    <dgm:pt modelId="{A1E7EC94-AB96-4E4C-B500-79C2A767A747}">
      <dgm:prSet/>
      <dgm:spPr/>
      <dgm:t>
        <a:bodyPr/>
        <a:lstStyle/>
        <a:p>
          <a:r>
            <a:rPr lang="cs-CZ" dirty="0"/>
            <a:t>Celková anestezie - po 3Omin křečí</a:t>
          </a:r>
          <a:endParaRPr lang="en-US" dirty="0"/>
        </a:p>
      </dgm:t>
    </dgm:pt>
    <dgm:pt modelId="{EE4B80A7-47FD-4550-9EAF-DA530BA8C3CE}" type="parTrans" cxnId="{866C0AEA-5F19-4539-BFC8-FF95FFA6454E}">
      <dgm:prSet/>
      <dgm:spPr/>
      <dgm:t>
        <a:bodyPr/>
        <a:lstStyle/>
        <a:p>
          <a:endParaRPr lang="en-US"/>
        </a:p>
      </dgm:t>
    </dgm:pt>
    <dgm:pt modelId="{0597E054-D65C-4BA2-9BBA-7EE5254DA428}" type="sibTrans" cxnId="{866C0AEA-5F19-4539-BFC8-FF95FFA6454E}">
      <dgm:prSet/>
      <dgm:spPr/>
      <dgm:t>
        <a:bodyPr/>
        <a:lstStyle/>
        <a:p>
          <a:endParaRPr lang="en-US"/>
        </a:p>
      </dgm:t>
    </dgm:pt>
    <dgm:pt modelId="{C4E3222C-691C-E44D-8C04-4CF9C96FC905}" type="pres">
      <dgm:prSet presAssocID="{0547F9FC-0836-45DC-BFDD-92EE08F79F29}" presName="vert0" presStyleCnt="0">
        <dgm:presLayoutVars>
          <dgm:dir/>
          <dgm:animOne val="branch"/>
          <dgm:animLvl val="lvl"/>
        </dgm:presLayoutVars>
      </dgm:prSet>
      <dgm:spPr/>
    </dgm:pt>
    <dgm:pt modelId="{54AA1CAC-D5C0-7145-A2DA-7F9607F06BA3}" type="pres">
      <dgm:prSet presAssocID="{16CB201B-F10A-424A-8E13-1072DDDC1661}" presName="thickLine" presStyleLbl="alignNode1" presStyleIdx="0" presStyleCnt="5"/>
      <dgm:spPr/>
    </dgm:pt>
    <dgm:pt modelId="{9C7FD08B-DC0F-4843-9DF1-2B838A254DE1}" type="pres">
      <dgm:prSet presAssocID="{16CB201B-F10A-424A-8E13-1072DDDC1661}" presName="horz1" presStyleCnt="0"/>
      <dgm:spPr/>
    </dgm:pt>
    <dgm:pt modelId="{5E117DC8-CCB2-2846-AB06-5F564224C2C7}" type="pres">
      <dgm:prSet presAssocID="{16CB201B-F10A-424A-8E13-1072DDDC1661}" presName="tx1" presStyleLbl="revTx" presStyleIdx="0" presStyleCnt="5"/>
      <dgm:spPr/>
    </dgm:pt>
    <dgm:pt modelId="{5879A211-A7C8-B44F-956B-2F6A556AC51D}" type="pres">
      <dgm:prSet presAssocID="{16CB201B-F10A-424A-8E13-1072DDDC1661}" presName="vert1" presStyleCnt="0"/>
      <dgm:spPr/>
    </dgm:pt>
    <dgm:pt modelId="{68DC7C12-9875-F74C-902D-E9D80FF019C2}" type="pres">
      <dgm:prSet presAssocID="{FFA75EB8-32EF-4F48-B90B-326103D96EA4}" presName="thickLine" presStyleLbl="alignNode1" presStyleIdx="1" presStyleCnt="5"/>
      <dgm:spPr/>
    </dgm:pt>
    <dgm:pt modelId="{E6FEB18C-D232-1B4B-BF7F-17F6F64E89E0}" type="pres">
      <dgm:prSet presAssocID="{FFA75EB8-32EF-4F48-B90B-326103D96EA4}" presName="horz1" presStyleCnt="0"/>
      <dgm:spPr/>
    </dgm:pt>
    <dgm:pt modelId="{0F382927-FE09-9245-8E15-E246DF8B46A4}" type="pres">
      <dgm:prSet presAssocID="{FFA75EB8-32EF-4F48-B90B-326103D96EA4}" presName="tx1" presStyleLbl="revTx" presStyleIdx="1" presStyleCnt="5"/>
      <dgm:spPr/>
    </dgm:pt>
    <dgm:pt modelId="{25B7D5F2-B369-9C45-B409-710EAF7F7F2B}" type="pres">
      <dgm:prSet presAssocID="{FFA75EB8-32EF-4F48-B90B-326103D96EA4}" presName="vert1" presStyleCnt="0"/>
      <dgm:spPr/>
    </dgm:pt>
    <dgm:pt modelId="{969BE126-35C6-9C40-87AB-A73F330243A3}" type="pres">
      <dgm:prSet presAssocID="{A1B95293-F4E6-4E48-A34C-67B086C6ABE8}" presName="thickLine" presStyleLbl="alignNode1" presStyleIdx="2" presStyleCnt="5"/>
      <dgm:spPr/>
    </dgm:pt>
    <dgm:pt modelId="{88FAD857-3A16-C443-B2CC-1D10BE267A69}" type="pres">
      <dgm:prSet presAssocID="{A1B95293-F4E6-4E48-A34C-67B086C6ABE8}" presName="horz1" presStyleCnt="0"/>
      <dgm:spPr/>
    </dgm:pt>
    <dgm:pt modelId="{74700604-F880-4C45-9CA0-B31920E35873}" type="pres">
      <dgm:prSet presAssocID="{A1B95293-F4E6-4E48-A34C-67B086C6ABE8}" presName="tx1" presStyleLbl="revTx" presStyleIdx="2" presStyleCnt="5"/>
      <dgm:spPr/>
    </dgm:pt>
    <dgm:pt modelId="{B4845A93-E15D-6747-8A82-2FAAA0E7E852}" type="pres">
      <dgm:prSet presAssocID="{A1B95293-F4E6-4E48-A34C-67B086C6ABE8}" presName="vert1" presStyleCnt="0"/>
      <dgm:spPr/>
    </dgm:pt>
    <dgm:pt modelId="{004BE878-BD2B-3A4A-A0EE-415667B85F56}" type="pres">
      <dgm:prSet presAssocID="{ABD7282C-7877-4B46-B80F-2416330C70D3}" presName="thickLine" presStyleLbl="alignNode1" presStyleIdx="3" presStyleCnt="5"/>
      <dgm:spPr/>
    </dgm:pt>
    <dgm:pt modelId="{BB2E2BDC-66CA-8142-A34F-8D3E93706681}" type="pres">
      <dgm:prSet presAssocID="{ABD7282C-7877-4B46-B80F-2416330C70D3}" presName="horz1" presStyleCnt="0"/>
      <dgm:spPr/>
    </dgm:pt>
    <dgm:pt modelId="{2F33DD87-0E21-FE46-B7A3-195318DD4500}" type="pres">
      <dgm:prSet presAssocID="{ABD7282C-7877-4B46-B80F-2416330C70D3}" presName="tx1" presStyleLbl="revTx" presStyleIdx="3" presStyleCnt="5"/>
      <dgm:spPr/>
    </dgm:pt>
    <dgm:pt modelId="{D32CA957-40D4-2141-AC55-A86D9FC2045D}" type="pres">
      <dgm:prSet presAssocID="{ABD7282C-7877-4B46-B80F-2416330C70D3}" presName="vert1" presStyleCnt="0"/>
      <dgm:spPr/>
    </dgm:pt>
    <dgm:pt modelId="{D842F696-8C4A-6D4E-9C46-DB5EB739622B}" type="pres">
      <dgm:prSet presAssocID="{A1E7EC94-AB96-4E4C-B500-79C2A767A747}" presName="thickLine" presStyleLbl="alignNode1" presStyleIdx="4" presStyleCnt="5"/>
      <dgm:spPr/>
    </dgm:pt>
    <dgm:pt modelId="{85943D24-DC50-D440-9431-ED7EE5F0150C}" type="pres">
      <dgm:prSet presAssocID="{A1E7EC94-AB96-4E4C-B500-79C2A767A747}" presName="horz1" presStyleCnt="0"/>
      <dgm:spPr/>
    </dgm:pt>
    <dgm:pt modelId="{14B60588-40E1-934C-BBAA-8E29FBAFE087}" type="pres">
      <dgm:prSet presAssocID="{A1E7EC94-AB96-4E4C-B500-79C2A767A747}" presName="tx1" presStyleLbl="revTx" presStyleIdx="4" presStyleCnt="5" custScaleY="181803"/>
      <dgm:spPr/>
    </dgm:pt>
    <dgm:pt modelId="{32F00B59-FC8C-F945-B93B-6EA68A5EFB51}" type="pres">
      <dgm:prSet presAssocID="{A1E7EC94-AB96-4E4C-B500-79C2A767A747}" presName="vert1" presStyleCnt="0"/>
      <dgm:spPr/>
    </dgm:pt>
  </dgm:ptLst>
  <dgm:cxnLst>
    <dgm:cxn modelId="{2F9B0801-2108-4743-9067-79D7011A2769}" srcId="{0547F9FC-0836-45DC-BFDD-92EE08F79F29}" destId="{ABD7282C-7877-4B46-B80F-2416330C70D3}" srcOrd="3" destOrd="0" parTransId="{3BD3FE48-1AD9-42C7-BDD7-DFC79B73E169}" sibTransId="{2ACE107D-1805-47CA-855A-07061F09A455}"/>
    <dgm:cxn modelId="{27BAB207-2CEE-8745-8C42-B656CC1341C1}" type="presOf" srcId="{FFA75EB8-32EF-4F48-B90B-326103D96EA4}" destId="{0F382927-FE09-9245-8E15-E246DF8B46A4}" srcOrd="0" destOrd="0" presId="urn:microsoft.com/office/officeart/2008/layout/LinedList"/>
    <dgm:cxn modelId="{FDD81D4B-BFA0-4ECD-A261-A08490D68085}" srcId="{0547F9FC-0836-45DC-BFDD-92EE08F79F29}" destId="{A1B95293-F4E6-4E48-A34C-67B086C6ABE8}" srcOrd="2" destOrd="0" parTransId="{129C12A1-DE18-4935-B540-DB36370993E1}" sibTransId="{A6731DBD-5FF2-4653-B8A6-D60120F5D241}"/>
    <dgm:cxn modelId="{38674479-68D8-D548-A515-5CE81442AFAE}" type="presOf" srcId="{16CB201B-F10A-424A-8E13-1072DDDC1661}" destId="{5E117DC8-CCB2-2846-AB06-5F564224C2C7}" srcOrd="0" destOrd="0" presId="urn:microsoft.com/office/officeart/2008/layout/LinedList"/>
    <dgm:cxn modelId="{6FD38B82-F6E4-2541-980D-F36EEE976A39}" type="presOf" srcId="{A1B95293-F4E6-4E48-A34C-67B086C6ABE8}" destId="{74700604-F880-4C45-9CA0-B31920E35873}" srcOrd="0" destOrd="0" presId="urn:microsoft.com/office/officeart/2008/layout/LinedList"/>
    <dgm:cxn modelId="{F72CC58E-FDEE-0240-99C5-8CBF277C91F9}" type="presOf" srcId="{A1E7EC94-AB96-4E4C-B500-79C2A767A747}" destId="{14B60588-40E1-934C-BBAA-8E29FBAFE087}" srcOrd="0" destOrd="0" presId="urn:microsoft.com/office/officeart/2008/layout/LinedList"/>
    <dgm:cxn modelId="{3AB3A6A9-1F7A-4F4E-BBBF-BA8B9D45FDF3}" srcId="{0547F9FC-0836-45DC-BFDD-92EE08F79F29}" destId="{FFA75EB8-32EF-4F48-B90B-326103D96EA4}" srcOrd="1" destOrd="0" parTransId="{FF62E479-AFD1-4BD5-B92E-0430462F6407}" sibTransId="{0FB304C2-681B-498F-9C49-D1944300E6D2}"/>
    <dgm:cxn modelId="{1E0C39B6-5261-4E8A-BC37-A8E5B5A40D48}" srcId="{0547F9FC-0836-45DC-BFDD-92EE08F79F29}" destId="{16CB201B-F10A-424A-8E13-1072DDDC1661}" srcOrd="0" destOrd="0" parTransId="{24B63194-51AD-45D5-A38D-CE6FBB6596EB}" sibTransId="{56849B82-5FA8-48DA-997C-F5949C292C2B}"/>
    <dgm:cxn modelId="{4BB4ECC8-A501-3844-92A3-CB312A64D359}" type="presOf" srcId="{0547F9FC-0836-45DC-BFDD-92EE08F79F29}" destId="{C4E3222C-691C-E44D-8C04-4CF9C96FC905}" srcOrd="0" destOrd="0" presId="urn:microsoft.com/office/officeart/2008/layout/LinedList"/>
    <dgm:cxn modelId="{866C0AEA-5F19-4539-BFC8-FF95FFA6454E}" srcId="{0547F9FC-0836-45DC-BFDD-92EE08F79F29}" destId="{A1E7EC94-AB96-4E4C-B500-79C2A767A747}" srcOrd="4" destOrd="0" parTransId="{EE4B80A7-47FD-4550-9EAF-DA530BA8C3CE}" sibTransId="{0597E054-D65C-4BA2-9BBA-7EE5254DA428}"/>
    <dgm:cxn modelId="{C541DAFB-C547-684C-B90C-6226A2FF2CFF}" type="presOf" srcId="{ABD7282C-7877-4B46-B80F-2416330C70D3}" destId="{2F33DD87-0E21-FE46-B7A3-195318DD4500}" srcOrd="0" destOrd="0" presId="urn:microsoft.com/office/officeart/2008/layout/LinedList"/>
    <dgm:cxn modelId="{ACB8BF93-32EF-4148-9123-903C5A0302CE}" type="presParOf" srcId="{C4E3222C-691C-E44D-8C04-4CF9C96FC905}" destId="{54AA1CAC-D5C0-7145-A2DA-7F9607F06BA3}" srcOrd="0" destOrd="0" presId="urn:microsoft.com/office/officeart/2008/layout/LinedList"/>
    <dgm:cxn modelId="{1F9F995C-08AB-B94C-A5CC-2898589E6B8F}" type="presParOf" srcId="{C4E3222C-691C-E44D-8C04-4CF9C96FC905}" destId="{9C7FD08B-DC0F-4843-9DF1-2B838A254DE1}" srcOrd="1" destOrd="0" presId="urn:microsoft.com/office/officeart/2008/layout/LinedList"/>
    <dgm:cxn modelId="{7569ABAA-42FB-F64F-B9E2-C7DA754BD608}" type="presParOf" srcId="{9C7FD08B-DC0F-4843-9DF1-2B838A254DE1}" destId="{5E117DC8-CCB2-2846-AB06-5F564224C2C7}" srcOrd="0" destOrd="0" presId="urn:microsoft.com/office/officeart/2008/layout/LinedList"/>
    <dgm:cxn modelId="{BB85B7E6-D34E-ED44-AA44-48BC82CEF3C0}" type="presParOf" srcId="{9C7FD08B-DC0F-4843-9DF1-2B838A254DE1}" destId="{5879A211-A7C8-B44F-956B-2F6A556AC51D}" srcOrd="1" destOrd="0" presId="urn:microsoft.com/office/officeart/2008/layout/LinedList"/>
    <dgm:cxn modelId="{A4006DA5-0A42-4046-995C-8819890EFACD}" type="presParOf" srcId="{C4E3222C-691C-E44D-8C04-4CF9C96FC905}" destId="{68DC7C12-9875-F74C-902D-E9D80FF019C2}" srcOrd="2" destOrd="0" presId="urn:microsoft.com/office/officeart/2008/layout/LinedList"/>
    <dgm:cxn modelId="{BA62690F-16EF-FA4B-957A-D7132D8C8C0A}" type="presParOf" srcId="{C4E3222C-691C-E44D-8C04-4CF9C96FC905}" destId="{E6FEB18C-D232-1B4B-BF7F-17F6F64E89E0}" srcOrd="3" destOrd="0" presId="urn:microsoft.com/office/officeart/2008/layout/LinedList"/>
    <dgm:cxn modelId="{43104E3D-D328-F448-A67E-1F2E32271419}" type="presParOf" srcId="{E6FEB18C-D232-1B4B-BF7F-17F6F64E89E0}" destId="{0F382927-FE09-9245-8E15-E246DF8B46A4}" srcOrd="0" destOrd="0" presId="urn:microsoft.com/office/officeart/2008/layout/LinedList"/>
    <dgm:cxn modelId="{CCC4456A-7D92-E944-8E34-D7776570FB67}" type="presParOf" srcId="{E6FEB18C-D232-1B4B-BF7F-17F6F64E89E0}" destId="{25B7D5F2-B369-9C45-B409-710EAF7F7F2B}" srcOrd="1" destOrd="0" presId="urn:microsoft.com/office/officeart/2008/layout/LinedList"/>
    <dgm:cxn modelId="{FEA34B92-67DA-C44E-B708-5F84725389AB}" type="presParOf" srcId="{C4E3222C-691C-E44D-8C04-4CF9C96FC905}" destId="{969BE126-35C6-9C40-87AB-A73F330243A3}" srcOrd="4" destOrd="0" presId="urn:microsoft.com/office/officeart/2008/layout/LinedList"/>
    <dgm:cxn modelId="{A618228F-2DFA-8A48-924E-13E9DF284897}" type="presParOf" srcId="{C4E3222C-691C-E44D-8C04-4CF9C96FC905}" destId="{88FAD857-3A16-C443-B2CC-1D10BE267A69}" srcOrd="5" destOrd="0" presId="urn:microsoft.com/office/officeart/2008/layout/LinedList"/>
    <dgm:cxn modelId="{070092CB-D63F-2943-8186-A29EF0DA7655}" type="presParOf" srcId="{88FAD857-3A16-C443-B2CC-1D10BE267A69}" destId="{74700604-F880-4C45-9CA0-B31920E35873}" srcOrd="0" destOrd="0" presId="urn:microsoft.com/office/officeart/2008/layout/LinedList"/>
    <dgm:cxn modelId="{56BBB7C0-0328-3947-9EA8-C567ED098C1B}" type="presParOf" srcId="{88FAD857-3A16-C443-B2CC-1D10BE267A69}" destId="{B4845A93-E15D-6747-8A82-2FAAA0E7E852}" srcOrd="1" destOrd="0" presId="urn:microsoft.com/office/officeart/2008/layout/LinedList"/>
    <dgm:cxn modelId="{E276713E-D83A-F449-A53E-DC0C727AE4F4}" type="presParOf" srcId="{C4E3222C-691C-E44D-8C04-4CF9C96FC905}" destId="{004BE878-BD2B-3A4A-A0EE-415667B85F56}" srcOrd="6" destOrd="0" presId="urn:microsoft.com/office/officeart/2008/layout/LinedList"/>
    <dgm:cxn modelId="{F11D61BA-4266-1A46-8339-3AFB43BFFB17}" type="presParOf" srcId="{C4E3222C-691C-E44D-8C04-4CF9C96FC905}" destId="{BB2E2BDC-66CA-8142-A34F-8D3E93706681}" srcOrd="7" destOrd="0" presId="urn:microsoft.com/office/officeart/2008/layout/LinedList"/>
    <dgm:cxn modelId="{DCB238F7-33FB-1649-9D1E-30F000F381DE}" type="presParOf" srcId="{BB2E2BDC-66CA-8142-A34F-8D3E93706681}" destId="{2F33DD87-0E21-FE46-B7A3-195318DD4500}" srcOrd="0" destOrd="0" presId="urn:microsoft.com/office/officeart/2008/layout/LinedList"/>
    <dgm:cxn modelId="{B7A83B10-7078-D94B-8BA9-4B80C3402D1A}" type="presParOf" srcId="{BB2E2BDC-66CA-8142-A34F-8D3E93706681}" destId="{D32CA957-40D4-2141-AC55-A86D9FC2045D}" srcOrd="1" destOrd="0" presId="urn:microsoft.com/office/officeart/2008/layout/LinedList"/>
    <dgm:cxn modelId="{8B990AB1-D488-C945-A4FD-225B7A08C2AC}" type="presParOf" srcId="{C4E3222C-691C-E44D-8C04-4CF9C96FC905}" destId="{D842F696-8C4A-6D4E-9C46-DB5EB739622B}" srcOrd="8" destOrd="0" presId="urn:microsoft.com/office/officeart/2008/layout/LinedList"/>
    <dgm:cxn modelId="{EB7598B6-6075-914D-991C-89F8315E6439}" type="presParOf" srcId="{C4E3222C-691C-E44D-8C04-4CF9C96FC905}" destId="{85943D24-DC50-D440-9431-ED7EE5F0150C}" srcOrd="9" destOrd="0" presId="urn:microsoft.com/office/officeart/2008/layout/LinedList"/>
    <dgm:cxn modelId="{C54D03CF-CF37-744E-9524-22A1274D0CF5}" type="presParOf" srcId="{85943D24-DC50-D440-9431-ED7EE5F0150C}" destId="{14B60588-40E1-934C-BBAA-8E29FBAFE087}" srcOrd="0" destOrd="0" presId="urn:microsoft.com/office/officeart/2008/layout/LinedList"/>
    <dgm:cxn modelId="{902864FD-9527-EC41-BF2D-86A7C5DF6A43}" type="presParOf" srcId="{85943D24-DC50-D440-9431-ED7EE5F0150C}" destId="{32F00B59-FC8C-F945-B93B-6EA68A5EFB5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547F9FC-0836-45DC-BFDD-92EE08F79F2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CB201B-F10A-424A-8E13-1072DDDC1661}">
      <dgm:prSet/>
      <dgm:spPr/>
      <dgm:t>
        <a:bodyPr/>
        <a:lstStyle/>
        <a:p>
          <a:r>
            <a:rPr lang="cs-CZ"/>
            <a:t>LEVETIRACETAM (Keppra) </a:t>
          </a:r>
          <a:endParaRPr lang="en-US"/>
        </a:p>
      </dgm:t>
    </dgm:pt>
    <dgm:pt modelId="{24B63194-51AD-45D5-A38D-CE6FBB6596EB}" type="parTrans" cxnId="{1E0C39B6-5261-4E8A-BC37-A8E5B5A40D48}">
      <dgm:prSet/>
      <dgm:spPr/>
      <dgm:t>
        <a:bodyPr/>
        <a:lstStyle/>
        <a:p>
          <a:endParaRPr lang="en-US"/>
        </a:p>
      </dgm:t>
    </dgm:pt>
    <dgm:pt modelId="{56849B82-5FA8-48DA-997C-F5949C292C2B}" type="sibTrans" cxnId="{1E0C39B6-5261-4E8A-BC37-A8E5B5A40D48}">
      <dgm:prSet/>
      <dgm:spPr/>
      <dgm:t>
        <a:bodyPr/>
        <a:lstStyle/>
        <a:p>
          <a:endParaRPr lang="en-US"/>
        </a:p>
      </dgm:t>
    </dgm:pt>
    <dgm:pt modelId="{FFA75EB8-32EF-4F48-B90B-326103D96EA4}">
      <dgm:prSet/>
      <dgm:spPr/>
      <dgm:t>
        <a:bodyPr/>
        <a:lstStyle/>
        <a:p>
          <a:r>
            <a:rPr lang="cs-CZ" dirty="0">
              <a:solidFill>
                <a:srgbClr val="FF0000"/>
              </a:solidFill>
            </a:rPr>
            <a:t>40mg/kg, </a:t>
          </a:r>
          <a:r>
            <a:rPr lang="cs-CZ" dirty="0"/>
            <a:t>max. 3g </a:t>
          </a:r>
          <a:r>
            <a:rPr lang="cs-CZ" dirty="0" err="1"/>
            <a:t>i.v</a:t>
          </a:r>
          <a:r>
            <a:rPr lang="cs-CZ" dirty="0"/>
            <a:t>. </a:t>
          </a:r>
          <a:endParaRPr lang="en-US" dirty="0"/>
        </a:p>
      </dgm:t>
    </dgm:pt>
    <dgm:pt modelId="{FF62E479-AFD1-4BD5-B92E-0430462F6407}" type="parTrans" cxnId="{3AB3A6A9-1F7A-4F4E-BBBF-BA8B9D45FDF3}">
      <dgm:prSet/>
      <dgm:spPr/>
      <dgm:t>
        <a:bodyPr/>
        <a:lstStyle/>
        <a:p>
          <a:endParaRPr lang="en-US"/>
        </a:p>
      </dgm:t>
    </dgm:pt>
    <dgm:pt modelId="{0FB304C2-681B-498F-9C49-D1944300E6D2}" type="sibTrans" cxnId="{3AB3A6A9-1F7A-4F4E-BBBF-BA8B9D45FDF3}">
      <dgm:prSet/>
      <dgm:spPr/>
      <dgm:t>
        <a:bodyPr/>
        <a:lstStyle/>
        <a:p>
          <a:endParaRPr lang="en-US"/>
        </a:p>
      </dgm:t>
    </dgm:pt>
    <dgm:pt modelId="{A1B95293-F4E6-4E48-A34C-67B086C6ABE8}">
      <dgm:prSet/>
      <dgm:spPr/>
      <dgm:t>
        <a:bodyPr/>
        <a:lstStyle/>
        <a:p>
          <a:r>
            <a:rPr lang="cs-CZ"/>
            <a:t>PHENYTOIN (Epanutin) </a:t>
          </a:r>
          <a:endParaRPr lang="en-US"/>
        </a:p>
      </dgm:t>
    </dgm:pt>
    <dgm:pt modelId="{129C12A1-DE18-4935-B540-DB36370993E1}" type="parTrans" cxnId="{FDD81D4B-BFA0-4ECD-A261-A08490D68085}">
      <dgm:prSet/>
      <dgm:spPr/>
      <dgm:t>
        <a:bodyPr/>
        <a:lstStyle/>
        <a:p>
          <a:endParaRPr lang="en-US"/>
        </a:p>
      </dgm:t>
    </dgm:pt>
    <dgm:pt modelId="{A6731DBD-5FF2-4653-B8A6-D60120F5D241}" type="sibTrans" cxnId="{FDD81D4B-BFA0-4ECD-A261-A08490D68085}">
      <dgm:prSet/>
      <dgm:spPr/>
      <dgm:t>
        <a:bodyPr/>
        <a:lstStyle/>
        <a:p>
          <a:endParaRPr lang="en-US"/>
        </a:p>
      </dgm:t>
    </dgm:pt>
    <dgm:pt modelId="{ABD7282C-7877-4B46-B80F-2416330C70D3}">
      <dgm:prSet/>
      <dgm:spPr/>
      <dgm:t>
        <a:bodyPr/>
        <a:lstStyle/>
        <a:p>
          <a:r>
            <a:rPr lang="cs-CZ" dirty="0">
              <a:solidFill>
                <a:srgbClr val="FF0000"/>
              </a:solidFill>
            </a:rPr>
            <a:t>20mg/kg</a:t>
          </a:r>
          <a:r>
            <a:rPr lang="cs-CZ" dirty="0"/>
            <a:t>, max. 1,5g </a:t>
          </a:r>
          <a:r>
            <a:rPr lang="cs-CZ" dirty="0" err="1"/>
            <a:t>i.v</a:t>
          </a:r>
          <a:r>
            <a:rPr lang="cs-CZ" dirty="0"/>
            <a:t>. </a:t>
          </a:r>
          <a:endParaRPr lang="en-US" dirty="0"/>
        </a:p>
      </dgm:t>
    </dgm:pt>
    <dgm:pt modelId="{3BD3FE48-1AD9-42C7-BDD7-DFC79B73E169}" type="parTrans" cxnId="{2F9B0801-2108-4743-9067-79D7011A2769}">
      <dgm:prSet/>
      <dgm:spPr/>
      <dgm:t>
        <a:bodyPr/>
        <a:lstStyle/>
        <a:p>
          <a:endParaRPr lang="en-US"/>
        </a:p>
      </dgm:t>
    </dgm:pt>
    <dgm:pt modelId="{2ACE107D-1805-47CA-855A-07061F09A455}" type="sibTrans" cxnId="{2F9B0801-2108-4743-9067-79D7011A2769}">
      <dgm:prSet/>
      <dgm:spPr/>
      <dgm:t>
        <a:bodyPr/>
        <a:lstStyle/>
        <a:p>
          <a:endParaRPr lang="en-US"/>
        </a:p>
      </dgm:t>
    </dgm:pt>
    <dgm:pt modelId="{A1E7EC94-AB96-4E4C-B500-79C2A767A747}">
      <dgm:prSet/>
      <dgm:spPr/>
      <dgm:t>
        <a:bodyPr/>
        <a:lstStyle/>
        <a:p>
          <a:r>
            <a:rPr lang="cs-CZ" dirty="0"/>
            <a:t>Celková anestezie - po 3Omin křečí</a:t>
          </a:r>
          <a:endParaRPr lang="en-US" dirty="0"/>
        </a:p>
      </dgm:t>
    </dgm:pt>
    <dgm:pt modelId="{EE4B80A7-47FD-4550-9EAF-DA530BA8C3CE}" type="parTrans" cxnId="{866C0AEA-5F19-4539-BFC8-FF95FFA6454E}">
      <dgm:prSet/>
      <dgm:spPr/>
      <dgm:t>
        <a:bodyPr/>
        <a:lstStyle/>
        <a:p>
          <a:endParaRPr lang="en-US"/>
        </a:p>
      </dgm:t>
    </dgm:pt>
    <dgm:pt modelId="{0597E054-D65C-4BA2-9BBA-7EE5254DA428}" type="sibTrans" cxnId="{866C0AEA-5F19-4539-BFC8-FF95FFA6454E}">
      <dgm:prSet/>
      <dgm:spPr/>
      <dgm:t>
        <a:bodyPr/>
        <a:lstStyle/>
        <a:p>
          <a:endParaRPr lang="en-US"/>
        </a:p>
      </dgm:t>
    </dgm:pt>
    <dgm:pt modelId="{C4E3222C-691C-E44D-8C04-4CF9C96FC905}" type="pres">
      <dgm:prSet presAssocID="{0547F9FC-0836-45DC-BFDD-92EE08F79F29}" presName="vert0" presStyleCnt="0">
        <dgm:presLayoutVars>
          <dgm:dir/>
          <dgm:animOne val="branch"/>
          <dgm:animLvl val="lvl"/>
        </dgm:presLayoutVars>
      </dgm:prSet>
      <dgm:spPr/>
    </dgm:pt>
    <dgm:pt modelId="{54AA1CAC-D5C0-7145-A2DA-7F9607F06BA3}" type="pres">
      <dgm:prSet presAssocID="{16CB201B-F10A-424A-8E13-1072DDDC1661}" presName="thickLine" presStyleLbl="alignNode1" presStyleIdx="0" presStyleCnt="5"/>
      <dgm:spPr/>
    </dgm:pt>
    <dgm:pt modelId="{9C7FD08B-DC0F-4843-9DF1-2B838A254DE1}" type="pres">
      <dgm:prSet presAssocID="{16CB201B-F10A-424A-8E13-1072DDDC1661}" presName="horz1" presStyleCnt="0"/>
      <dgm:spPr/>
    </dgm:pt>
    <dgm:pt modelId="{5E117DC8-CCB2-2846-AB06-5F564224C2C7}" type="pres">
      <dgm:prSet presAssocID="{16CB201B-F10A-424A-8E13-1072DDDC1661}" presName="tx1" presStyleLbl="revTx" presStyleIdx="0" presStyleCnt="5"/>
      <dgm:spPr/>
    </dgm:pt>
    <dgm:pt modelId="{5879A211-A7C8-B44F-956B-2F6A556AC51D}" type="pres">
      <dgm:prSet presAssocID="{16CB201B-F10A-424A-8E13-1072DDDC1661}" presName="vert1" presStyleCnt="0"/>
      <dgm:spPr/>
    </dgm:pt>
    <dgm:pt modelId="{68DC7C12-9875-F74C-902D-E9D80FF019C2}" type="pres">
      <dgm:prSet presAssocID="{FFA75EB8-32EF-4F48-B90B-326103D96EA4}" presName="thickLine" presStyleLbl="alignNode1" presStyleIdx="1" presStyleCnt="5"/>
      <dgm:spPr/>
    </dgm:pt>
    <dgm:pt modelId="{E6FEB18C-D232-1B4B-BF7F-17F6F64E89E0}" type="pres">
      <dgm:prSet presAssocID="{FFA75EB8-32EF-4F48-B90B-326103D96EA4}" presName="horz1" presStyleCnt="0"/>
      <dgm:spPr/>
    </dgm:pt>
    <dgm:pt modelId="{0F382927-FE09-9245-8E15-E246DF8B46A4}" type="pres">
      <dgm:prSet presAssocID="{FFA75EB8-32EF-4F48-B90B-326103D96EA4}" presName="tx1" presStyleLbl="revTx" presStyleIdx="1" presStyleCnt="5"/>
      <dgm:spPr/>
    </dgm:pt>
    <dgm:pt modelId="{25B7D5F2-B369-9C45-B409-710EAF7F7F2B}" type="pres">
      <dgm:prSet presAssocID="{FFA75EB8-32EF-4F48-B90B-326103D96EA4}" presName="vert1" presStyleCnt="0"/>
      <dgm:spPr/>
    </dgm:pt>
    <dgm:pt modelId="{969BE126-35C6-9C40-87AB-A73F330243A3}" type="pres">
      <dgm:prSet presAssocID="{A1B95293-F4E6-4E48-A34C-67B086C6ABE8}" presName="thickLine" presStyleLbl="alignNode1" presStyleIdx="2" presStyleCnt="5"/>
      <dgm:spPr/>
    </dgm:pt>
    <dgm:pt modelId="{88FAD857-3A16-C443-B2CC-1D10BE267A69}" type="pres">
      <dgm:prSet presAssocID="{A1B95293-F4E6-4E48-A34C-67B086C6ABE8}" presName="horz1" presStyleCnt="0"/>
      <dgm:spPr/>
    </dgm:pt>
    <dgm:pt modelId="{74700604-F880-4C45-9CA0-B31920E35873}" type="pres">
      <dgm:prSet presAssocID="{A1B95293-F4E6-4E48-A34C-67B086C6ABE8}" presName="tx1" presStyleLbl="revTx" presStyleIdx="2" presStyleCnt="5"/>
      <dgm:spPr/>
    </dgm:pt>
    <dgm:pt modelId="{B4845A93-E15D-6747-8A82-2FAAA0E7E852}" type="pres">
      <dgm:prSet presAssocID="{A1B95293-F4E6-4E48-A34C-67B086C6ABE8}" presName="vert1" presStyleCnt="0"/>
      <dgm:spPr/>
    </dgm:pt>
    <dgm:pt modelId="{004BE878-BD2B-3A4A-A0EE-415667B85F56}" type="pres">
      <dgm:prSet presAssocID="{ABD7282C-7877-4B46-B80F-2416330C70D3}" presName="thickLine" presStyleLbl="alignNode1" presStyleIdx="3" presStyleCnt="5"/>
      <dgm:spPr/>
    </dgm:pt>
    <dgm:pt modelId="{BB2E2BDC-66CA-8142-A34F-8D3E93706681}" type="pres">
      <dgm:prSet presAssocID="{ABD7282C-7877-4B46-B80F-2416330C70D3}" presName="horz1" presStyleCnt="0"/>
      <dgm:spPr/>
    </dgm:pt>
    <dgm:pt modelId="{2F33DD87-0E21-FE46-B7A3-195318DD4500}" type="pres">
      <dgm:prSet presAssocID="{ABD7282C-7877-4B46-B80F-2416330C70D3}" presName="tx1" presStyleLbl="revTx" presStyleIdx="3" presStyleCnt="5"/>
      <dgm:spPr/>
    </dgm:pt>
    <dgm:pt modelId="{D32CA957-40D4-2141-AC55-A86D9FC2045D}" type="pres">
      <dgm:prSet presAssocID="{ABD7282C-7877-4B46-B80F-2416330C70D3}" presName="vert1" presStyleCnt="0"/>
      <dgm:spPr/>
    </dgm:pt>
    <dgm:pt modelId="{D842F696-8C4A-6D4E-9C46-DB5EB739622B}" type="pres">
      <dgm:prSet presAssocID="{A1E7EC94-AB96-4E4C-B500-79C2A767A747}" presName="thickLine" presStyleLbl="alignNode1" presStyleIdx="4" presStyleCnt="5"/>
      <dgm:spPr/>
    </dgm:pt>
    <dgm:pt modelId="{85943D24-DC50-D440-9431-ED7EE5F0150C}" type="pres">
      <dgm:prSet presAssocID="{A1E7EC94-AB96-4E4C-B500-79C2A767A747}" presName="horz1" presStyleCnt="0"/>
      <dgm:spPr/>
    </dgm:pt>
    <dgm:pt modelId="{14B60588-40E1-934C-BBAA-8E29FBAFE087}" type="pres">
      <dgm:prSet presAssocID="{A1E7EC94-AB96-4E4C-B500-79C2A767A747}" presName="tx1" presStyleLbl="revTx" presStyleIdx="4" presStyleCnt="5" custScaleY="181803"/>
      <dgm:spPr/>
    </dgm:pt>
    <dgm:pt modelId="{32F00B59-FC8C-F945-B93B-6EA68A5EFB51}" type="pres">
      <dgm:prSet presAssocID="{A1E7EC94-AB96-4E4C-B500-79C2A767A747}" presName="vert1" presStyleCnt="0"/>
      <dgm:spPr/>
    </dgm:pt>
  </dgm:ptLst>
  <dgm:cxnLst>
    <dgm:cxn modelId="{2F9B0801-2108-4743-9067-79D7011A2769}" srcId="{0547F9FC-0836-45DC-BFDD-92EE08F79F29}" destId="{ABD7282C-7877-4B46-B80F-2416330C70D3}" srcOrd="3" destOrd="0" parTransId="{3BD3FE48-1AD9-42C7-BDD7-DFC79B73E169}" sibTransId="{2ACE107D-1805-47CA-855A-07061F09A455}"/>
    <dgm:cxn modelId="{27BAB207-2CEE-8745-8C42-B656CC1341C1}" type="presOf" srcId="{FFA75EB8-32EF-4F48-B90B-326103D96EA4}" destId="{0F382927-FE09-9245-8E15-E246DF8B46A4}" srcOrd="0" destOrd="0" presId="urn:microsoft.com/office/officeart/2008/layout/LinedList"/>
    <dgm:cxn modelId="{FDD81D4B-BFA0-4ECD-A261-A08490D68085}" srcId="{0547F9FC-0836-45DC-BFDD-92EE08F79F29}" destId="{A1B95293-F4E6-4E48-A34C-67B086C6ABE8}" srcOrd="2" destOrd="0" parTransId="{129C12A1-DE18-4935-B540-DB36370993E1}" sibTransId="{A6731DBD-5FF2-4653-B8A6-D60120F5D241}"/>
    <dgm:cxn modelId="{38674479-68D8-D548-A515-5CE81442AFAE}" type="presOf" srcId="{16CB201B-F10A-424A-8E13-1072DDDC1661}" destId="{5E117DC8-CCB2-2846-AB06-5F564224C2C7}" srcOrd="0" destOrd="0" presId="urn:microsoft.com/office/officeart/2008/layout/LinedList"/>
    <dgm:cxn modelId="{6FD38B82-F6E4-2541-980D-F36EEE976A39}" type="presOf" srcId="{A1B95293-F4E6-4E48-A34C-67B086C6ABE8}" destId="{74700604-F880-4C45-9CA0-B31920E35873}" srcOrd="0" destOrd="0" presId="urn:microsoft.com/office/officeart/2008/layout/LinedList"/>
    <dgm:cxn modelId="{F72CC58E-FDEE-0240-99C5-8CBF277C91F9}" type="presOf" srcId="{A1E7EC94-AB96-4E4C-B500-79C2A767A747}" destId="{14B60588-40E1-934C-BBAA-8E29FBAFE087}" srcOrd="0" destOrd="0" presId="urn:microsoft.com/office/officeart/2008/layout/LinedList"/>
    <dgm:cxn modelId="{3AB3A6A9-1F7A-4F4E-BBBF-BA8B9D45FDF3}" srcId="{0547F9FC-0836-45DC-BFDD-92EE08F79F29}" destId="{FFA75EB8-32EF-4F48-B90B-326103D96EA4}" srcOrd="1" destOrd="0" parTransId="{FF62E479-AFD1-4BD5-B92E-0430462F6407}" sibTransId="{0FB304C2-681B-498F-9C49-D1944300E6D2}"/>
    <dgm:cxn modelId="{1E0C39B6-5261-4E8A-BC37-A8E5B5A40D48}" srcId="{0547F9FC-0836-45DC-BFDD-92EE08F79F29}" destId="{16CB201B-F10A-424A-8E13-1072DDDC1661}" srcOrd="0" destOrd="0" parTransId="{24B63194-51AD-45D5-A38D-CE6FBB6596EB}" sibTransId="{56849B82-5FA8-48DA-997C-F5949C292C2B}"/>
    <dgm:cxn modelId="{4BB4ECC8-A501-3844-92A3-CB312A64D359}" type="presOf" srcId="{0547F9FC-0836-45DC-BFDD-92EE08F79F29}" destId="{C4E3222C-691C-E44D-8C04-4CF9C96FC905}" srcOrd="0" destOrd="0" presId="urn:microsoft.com/office/officeart/2008/layout/LinedList"/>
    <dgm:cxn modelId="{866C0AEA-5F19-4539-BFC8-FF95FFA6454E}" srcId="{0547F9FC-0836-45DC-BFDD-92EE08F79F29}" destId="{A1E7EC94-AB96-4E4C-B500-79C2A767A747}" srcOrd="4" destOrd="0" parTransId="{EE4B80A7-47FD-4550-9EAF-DA530BA8C3CE}" sibTransId="{0597E054-D65C-4BA2-9BBA-7EE5254DA428}"/>
    <dgm:cxn modelId="{C541DAFB-C547-684C-B90C-6226A2FF2CFF}" type="presOf" srcId="{ABD7282C-7877-4B46-B80F-2416330C70D3}" destId="{2F33DD87-0E21-FE46-B7A3-195318DD4500}" srcOrd="0" destOrd="0" presId="urn:microsoft.com/office/officeart/2008/layout/LinedList"/>
    <dgm:cxn modelId="{ACB8BF93-32EF-4148-9123-903C5A0302CE}" type="presParOf" srcId="{C4E3222C-691C-E44D-8C04-4CF9C96FC905}" destId="{54AA1CAC-D5C0-7145-A2DA-7F9607F06BA3}" srcOrd="0" destOrd="0" presId="urn:microsoft.com/office/officeart/2008/layout/LinedList"/>
    <dgm:cxn modelId="{1F9F995C-08AB-B94C-A5CC-2898589E6B8F}" type="presParOf" srcId="{C4E3222C-691C-E44D-8C04-4CF9C96FC905}" destId="{9C7FD08B-DC0F-4843-9DF1-2B838A254DE1}" srcOrd="1" destOrd="0" presId="urn:microsoft.com/office/officeart/2008/layout/LinedList"/>
    <dgm:cxn modelId="{7569ABAA-42FB-F64F-B9E2-C7DA754BD608}" type="presParOf" srcId="{9C7FD08B-DC0F-4843-9DF1-2B838A254DE1}" destId="{5E117DC8-CCB2-2846-AB06-5F564224C2C7}" srcOrd="0" destOrd="0" presId="urn:microsoft.com/office/officeart/2008/layout/LinedList"/>
    <dgm:cxn modelId="{BB85B7E6-D34E-ED44-AA44-48BC82CEF3C0}" type="presParOf" srcId="{9C7FD08B-DC0F-4843-9DF1-2B838A254DE1}" destId="{5879A211-A7C8-B44F-956B-2F6A556AC51D}" srcOrd="1" destOrd="0" presId="urn:microsoft.com/office/officeart/2008/layout/LinedList"/>
    <dgm:cxn modelId="{A4006DA5-0A42-4046-995C-8819890EFACD}" type="presParOf" srcId="{C4E3222C-691C-E44D-8C04-4CF9C96FC905}" destId="{68DC7C12-9875-F74C-902D-E9D80FF019C2}" srcOrd="2" destOrd="0" presId="urn:microsoft.com/office/officeart/2008/layout/LinedList"/>
    <dgm:cxn modelId="{BA62690F-16EF-FA4B-957A-D7132D8C8C0A}" type="presParOf" srcId="{C4E3222C-691C-E44D-8C04-4CF9C96FC905}" destId="{E6FEB18C-D232-1B4B-BF7F-17F6F64E89E0}" srcOrd="3" destOrd="0" presId="urn:microsoft.com/office/officeart/2008/layout/LinedList"/>
    <dgm:cxn modelId="{43104E3D-D328-F448-A67E-1F2E32271419}" type="presParOf" srcId="{E6FEB18C-D232-1B4B-BF7F-17F6F64E89E0}" destId="{0F382927-FE09-9245-8E15-E246DF8B46A4}" srcOrd="0" destOrd="0" presId="urn:microsoft.com/office/officeart/2008/layout/LinedList"/>
    <dgm:cxn modelId="{CCC4456A-7D92-E944-8E34-D7776570FB67}" type="presParOf" srcId="{E6FEB18C-D232-1B4B-BF7F-17F6F64E89E0}" destId="{25B7D5F2-B369-9C45-B409-710EAF7F7F2B}" srcOrd="1" destOrd="0" presId="urn:microsoft.com/office/officeart/2008/layout/LinedList"/>
    <dgm:cxn modelId="{FEA34B92-67DA-C44E-B708-5F84725389AB}" type="presParOf" srcId="{C4E3222C-691C-E44D-8C04-4CF9C96FC905}" destId="{969BE126-35C6-9C40-87AB-A73F330243A3}" srcOrd="4" destOrd="0" presId="urn:microsoft.com/office/officeart/2008/layout/LinedList"/>
    <dgm:cxn modelId="{A618228F-2DFA-8A48-924E-13E9DF284897}" type="presParOf" srcId="{C4E3222C-691C-E44D-8C04-4CF9C96FC905}" destId="{88FAD857-3A16-C443-B2CC-1D10BE267A69}" srcOrd="5" destOrd="0" presId="urn:microsoft.com/office/officeart/2008/layout/LinedList"/>
    <dgm:cxn modelId="{070092CB-D63F-2943-8186-A29EF0DA7655}" type="presParOf" srcId="{88FAD857-3A16-C443-B2CC-1D10BE267A69}" destId="{74700604-F880-4C45-9CA0-B31920E35873}" srcOrd="0" destOrd="0" presId="urn:microsoft.com/office/officeart/2008/layout/LinedList"/>
    <dgm:cxn modelId="{56BBB7C0-0328-3947-9EA8-C567ED098C1B}" type="presParOf" srcId="{88FAD857-3A16-C443-B2CC-1D10BE267A69}" destId="{B4845A93-E15D-6747-8A82-2FAAA0E7E852}" srcOrd="1" destOrd="0" presId="urn:microsoft.com/office/officeart/2008/layout/LinedList"/>
    <dgm:cxn modelId="{E276713E-D83A-F449-A53E-DC0C727AE4F4}" type="presParOf" srcId="{C4E3222C-691C-E44D-8C04-4CF9C96FC905}" destId="{004BE878-BD2B-3A4A-A0EE-415667B85F56}" srcOrd="6" destOrd="0" presId="urn:microsoft.com/office/officeart/2008/layout/LinedList"/>
    <dgm:cxn modelId="{F11D61BA-4266-1A46-8339-3AFB43BFFB17}" type="presParOf" srcId="{C4E3222C-691C-E44D-8C04-4CF9C96FC905}" destId="{BB2E2BDC-66CA-8142-A34F-8D3E93706681}" srcOrd="7" destOrd="0" presId="urn:microsoft.com/office/officeart/2008/layout/LinedList"/>
    <dgm:cxn modelId="{DCB238F7-33FB-1649-9D1E-30F000F381DE}" type="presParOf" srcId="{BB2E2BDC-66CA-8142-A34F-8D3E93706681}" destId="{2F33DD87-0E21-FE46-B7A3-195318DD4500}" srcOrd="0" destOrd="0" presId="urn:microsoft.com/office/officeart/2008/layout/LinedList"/>
    <dgm:cxn modelId="{B7A83B10-7078-D94B-8BA9-4B80C3402D1A}" type="presParOf" srcId="{BB2E2BDC-66CA-8142-A34F-8D3E93706681}" destId="{D32CA957-40D4-2141-AC55-A86D9FC2045D}" srcOrd="1" destOrd="0" presId="urn:microsoft.com/office/officeart/2008/layout/LinedList"/>
    <dgm:cxn modelId="{8B990AB1-D488-C945-A4FD-225B7A08C2AC}" type="presParOf" srcId="{C4E3222C-691C-E44D-8C04-4CF9C96FC905}" destId="{D842F696-8C4A-6D4E-9C46-DB5EB739622B}" srcOrd="8" destOrd="0" presId="urn:microsoft.com/office/officeart/2008/layout/LinedList"/>
    <dgm:cxn modelId="{EB7598B6-6075-914D-991C-89F8315E6439}" type="presParOf" srcId="{C4E3222C-691C-E44D-8C04-4CF9C96FC905}" destId="{85943D24-DC50-D440-9431-ED7EE5F0150C}" srcOrd="9" destOrd="0" presId="urn:microsoft.com/office/officeart/2008/layout/LinedList"/>
    <dgm:cxn modelId="{C54D03CF-CF37-744E-9524-22A1274D0CF5}" type="presParOf" srcId="{85943D24-DC50-D440-9431-ED7EE5F0150C}" destId="{14B60588-40E1-934C-BBAA-8E29FBAFE087}" srcOrd="0" destOrd="0" presId="urn:microsoft.com/office/officeart/2008/layout/LinedList"/>
    <dgm:cxn modelId="{902864FD-9527-EC41-BF2D-86A7C5DF6A43}" type="presParOf" srcId="{85943D24-DC50-D440-9431-ED7EE5F0150C}" destId="{32F00B59-FC8C-F945-B93B-6EA68A5EFB5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E86CE74-1499-40AD-A701-C22F438641B9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957583B-3868-49B9-8FDB-0A9C52631E33}">
      <dgm:prSet/>
      <dgm:spPr/>
      <dgm:t>
        <a:bodyPr/>
        <a:lstStyle/>
        <a:p>
          <a:r>
            <a:rPr lang="cs-CZ"/>
            <a:t>Toxikologické centrum, tzv. </a:t>
          </a:r>
          <a:r>
            <a:rPr lang="cs-CZ" b="1"/>
            <a:t>TIS - 224 91 92 93</a:t>
          </a:r>
          <a:endParaRPr lang="en-US"/>
        </a:p>
      </dgm:t>
    </dgm:pt>
    <dgm:pt modelId="{A9AB1930-8BDF-4932-88D7-2AFE32E205D7}" type="parTrans" cxnId="{CFB5B21E-929C-4676-90A4-9FC898F49397}">
      <dgm:prSet/>
      <dgm:spPr/>
      <dgm:t>
        <a:bodyPr/>
        <a:lstStyle/>
        <a:p>
          <a:endParaRPr lang="en-US"/>
        </a:p>
      </dgm:t>
    </dgm:pt>
    <dgm:pt modelId="{B792582F-4A59-41E3-BF25-7D8903F2BCD8}" type="sibTrans" cxnId="{CFB5B21E-929C-4676-90A4-9FC898F49397}">
      <dgm:prSet/>
      <dgm:spPr/>
      <dgm:t>
        <a:bodyPr/>
        <a:lstStyle/>
        <a:p>
          <a:endParaRPr lang="en-US"/>
        </a:p>
      </dgm:t>
    </dgm:pt>
    <dgm:pt modelId="{199BC7CF-0819-4827-A56B-9D0FC393298C}">
      <dgm:prSet/>
      <dgm:spPr/>
      <dgm:t>
        <a:bodyPr/>
        <a:lstStyle/>
        <a:p>
          <a:r>
            <a:rPr lang="cs-CZ" dirty="0"/>
            <a:t>dle doporučení TIS odběr biolog. materiálu </a:t>
          </a:r>
          <a:endParaRPr lang="en-US" dirty="0"/>
        </a:p>
      </dgm:t>
    </dgm:pt>
    <dgm:pt modelId="{7225544C-5E28-4E3E-A670-8D839FD17643}" type="parTrans" cxnId="{EFC542A5-9C60-4E92-BBA2-16F5E34B86CB}">
      <dgm:prSet/>
      <dgm:spPr/>
      <dgm:t>
        <a:bodyPr/>
        <a:lstStyle/>
        <a:p>
          <a:endParaRPr lang="en-US"/>
        </a:p>
      </dgm:t>
    </dgm:pt>
    <dgm:pt modelId="{40D8242C-2C6F-451F-BB33-374E088E56B4}" type="sibTrans" cxnId="{EFC542A5-9C60-4E92-BBA2-16F5E34B86CB}">
      <dgm:prSet/>
      <dgm:spPr/>
      <dgm:t>
        <a:bodyPr/>
        <a:lstStyle/>
        <a:p>
          <a:endParaRPr lang="en-US"/>
        </a:p>
      </dgm:t>
    </dgm:pt>
    <dgm:pt modelId="{4B8563C9-522D-488C-B088-CEED01E59FE7}">
      <dgm:prSet/>
      <dgm:spPr/>
      <dgm:t>
        <a:bodyPr/>
        <a:lstStyle/>
        <a:p>
          <a:r>
            <a:rPr lang="cs-CZ" dirty="0"/>
            <a:t>krev – hladina látky, ABR včetně </a:t>
          </a:r>
          <a:r>
            <a:rPr lang="cs-CZ" dirty="0" err="1"/>
            <a:t>COHb</a:t>
          </a:r>
          <a:r>
            <a:rPr lang="cs-CZ" dirty="0"/>
            <a:t>, koagulace, biochemie včetně iontů, JT, glykémie </a:t>
          </a:r>
          <a:endParaRPr lang="en-US" dirty="0"/>
        </a:p>
      </dgm:t>
    </dgm:pt>
    <dgm:pt modelId="{6EBA36AC-DBEF-4106-AAC7-64EDB3D246A6}" type="parTrans" cxnId="{BBF4666B-D86A-44EE-8BAB-D38C818EAE8D}">
      <dgm:prSet/>
      <dgm:spPr/>
      <dgm:t>
        <a:bodyPr/>
        <a:lstStyle/>
        <a:p>
          <a:endParaRPr lang="en-US"/>
        </a:p>
      </dgm:t>
    </dgm:pt>
    <dgm:pt modelId="{CDDCC7AF-8BF9-42C5-B30C-9B8ECE556E31}" type="sibTrans" cxnId="{BBF4666B-D86A-44EE-8BAB-D38C818EAE8D}">
      <dgm:prSet/>
      <dgm:spPr/>
      <dgm:t>
        <a:bodyPr/>
        <a:lstStyle/>
        <a:p>
          <a:endParaRPr lang="en-US"/>
        </a:p>
      </dgm:t>
    </dgm:pt>
    <dgm:pt modelId="{5075DCBF-5134-4A63-9D7E-54CCE2191422}">
      <dgm:prSet/>
      <dgm:spPr/>
      <dgm:t>
        <a:bodyPr/>
        <a:lstStyle/>
        <a:p>
          <a:r>
            <a:rPr lang="cs-CZ" dirty="0"/>
            <a:t>moč – metabolity </a:t>
          </a:r>
          <a:endParaRPr lang="en-US" dirty="0"/>
        </a:p>
      </dgm:t>
    </dgm:pt>
    <dgm:pt modelId="{CC0BCFA9-3FB4-46E8-8E8D-4A39B5F73502}" type="parTrans" cxnId="{35E2F0C1-E61C-41BC-B85D-FF0F84D15092}">
      <dgm:prSet/>
      <dgm:spPr/>
      <dgm:t>
        <a:bodyPr/>
        <a:lstStyle/>
        <a:p>
          <a:endParaRPr lang="en-US"/>
        </a:p>
      </dgm:t>
    </dgm:pt>
    <dgm:pt modelId="{6921185E-42CE-4731-9874-B053496D4A06}" type="sibTrans" cxnId="{35E2F0C1-E61C-41BC-B85D-FF0F84D15092}">
      <dgm:prSet/>
      <dgm:spPr/>
      <dgm:t>
        <a:bodyPr/>
        <a:lstStyle/>
        <a:p>
          <a:endParaRPr lang="en-US"/>
        </a:p>
      </dgm:t>
    </dgm:pt>
    <dgm:pt modelId="{44895026-4F2A-4112-AD32-C59F147A4128}">
      <dgm:prSet/>
      <dgm:spPr/>
      <dgm:t>
        <a:bodyPr/>
        <a:lstStyle/>
        <a:p>
          <a:r>
            <a:rPr lang="cs-CZ" dirty="0"/>
            <a:t>žaludeční obsah – zbytky požitých látek</a:t>
          </a:r>
          <a:endParaRPr lang="en-US" dirty="0"/>
        </a:p>
      </dgm:t>
    </dgm:pt>
    <dgm:pt modelId="{9CA47FD3-4943-491C-AA91-57CC1417031F}" type="parTrans" cxnId="{4710B82B-E0FF-4D44-A468-755905E5D5BC}">
      <dgm:prSet/>
      <dgm:spPr/>
      <dgm:t>
        <a:bodyPr/>
        <a:lstStyle/>
        <a:p>
          <a:endParaRPr lang="en-US"/>
        </a:p>
      </dgm:t>
    </dgm:pt>
    <dgm:pt modelId="{C0F0F2AD-8E94-48DA-9FFD-39DBE8B3EFB8}" type="sibTrans" cxnId="{4710B82B-E0FF-4D44-A468-755905E5D5BC}">
      <dgm:prSet/>
      <dgm:spPr/>
      <dgm:t>
        <a:bodyPr/>
        <a:lstStyle/>
        <a:p>
          <a:endParaRPr lang="en-US"/>
        </a:p>
      </dgm:t>
    </dgm:pt>
    <dgm:pt modelId="{AE2BF97A-D70D-4AD7-98A6-16861696288F}">
      <dgm:prSet/>
      <dgm:spPr/>
      <dgm:t>
        <a:bodyPr/>
        <a:lstStyle/>
        <a:p>
          <a:r>
            <a:rPr lang="cs-CZ"/>
            <a:t>konzultaci s TIS zapsat do dokumentace! </a:t>
          </a:r>
          <a:endParaRPr lang="en-US"/>
        </a:p>
      </dgm:t>
    </dgm:pt>
    <dgm:pt modelId="{8DA29553-C483-43B6-AB10-00C77399F680}" type="parTrans" cxnId="{50A82501-68BE-4EF0-AED2-E7EE74068ACB}">
      <dgm:prSet/>
      <dgm:spPr/>
      <dgm:t>
        <a:bodyPr/>
        <a:lstStyle/>
        <a:p>
          <a:endParaRPr lang="en-US"/>
        </a:p>
      </dgm:t>
    </dgm:pt>
    <dgm:pt modelId="{577D532F-DD74-45B7-87AA-F8754FC461F2}" type="sibTrans" cxnId="{50A82501-68BE-4EF0-AED2-E7EE74068ACB}">
      <dgm:prSet/>
      <dgm:spPr/>
      <dgm:t>
        <a:bodyPr/>
        <a:lstStyle/>
        <a:p>
          <a:endParaRPr lang="en-US"/>
        </a:p>
      </dgm:t>
    </dgm:pt>
    <dgm:pt modelId="{12E0E0E9-6E66-445C-8A17-C0D9B0DC1DDC}">
      <dgm:prSet/>
      <dgm:spPr/>
      <dgm:t>
        <a:bodyPr/>
        <a:lstStyle/>
        <a:p>
          <a:r>
            <a:rPr lang="cs-CZ"/>
            <a:t>zapsat jaká je toxická dávka, kdy max. plazmatická hladina, eliminační poločas </a:t>
          </a:r>
          <a:endParaRPr lang="en-US"/>
        </a:p>
      </dgm:t>
    </dgm:pt>
    <dgm:pt modelId="{9C1F20DC-C303-4F0B-B227-35EDE1D441AE}" type="parTrans" cxnId="{7E3B7794-D249-407B-B806-786314D39957}">
      <dgm:prSet/>
      <dgm:spPr/>
      <dgm:t>
        <a:bodyPr/>
        <a:lstStyle/>
        <a:p>
          <a:endParaRPr lang="en-US"/>
        </a:p>
      </dgm:t>
    </dgm:pt>
    <dgm:pt modelId="{68E63A33-CF97-448E-8BAB-1403B55E0510}" type="sibTrans" cxnId="{7E3B7794-D249-407B-B806-786314D39957}">
      <dgm:prSet/>
      <dgm:spPr/>
      <dgm:t>
        <a:bodyPr/>
        <a:lstStyle/>
        <a:p>
          <a:endParaRPr lang="en-US"/>
        </a:p>
      </dgm:t>
    </dgm:pt>
    <dgm:pt modelId="{094FDC32-7597-4FFA-824B-5F1FF7BAD678}">
      <dgm:prSet/>
      <dgm:spPr/>
      <dgm:t>
        <a:bodyPr/>
        <a:lstStyle/>
        <a:p>
          <a:r>
            <a:rPr lang="cs-CZ"/>
            <a:t>příznaky dané intoxikace, způsob terapie </a:t>
          </a:r>
          <a:endParaRPr lang="en-US"/>
        </a:p>
      </dgm:t>
    </dgm:pt>
    <dgm:pt modelId="{5A362B5D-9F0E-4CDD-BA44-645AB453BDD2}" type="parTrans" cxnId="{B3DB3C0B-4A83-41CD-A4B0-325D08B516BF}">
      <dgm:prSet/>
      <dgm:spPr/>
      <dgm:t>
        <a:bodyPr/>
        <a:lstStyle/>
        <a:p>
          <a:endParaRPr lang="en-US"/>
        </a:p>
      </dgm:t>
    </dgm:pt>
    <dgm:pt modelId="{59DC72B4-FF87-46A1-AF9B-FD3E2E5B86DB}" type="sibTrans" cxnId="{B3DB3C0B-4A83-41CD-A4B0-325D08B516BF}">
      <dgm:prSet/>
      <dgm:spPr/>
      <dgm:t>
        <a:bodyPr/>
        <a:lstStyle/>
        <a:p>
          <a:endParaRPr lang="en-US"/>
        </a:p>
      </dgm:t>
    </dgm:pt>
    <dgm:pt modelId="{9E947188-3A94-7445-B4AA-3C7352CCFD0E}" type="pres">
      <dgm:prSet presAssocID="{8E86CE74-1499-40AD-A701-C22F438641B9}" presName="Name0" presStyleCnt="0">
        <dgm:presLayoutVars>
          <dgm:dir/>
          <dgm:animLvl val="lvl"/>
          <dgm:resizeHandles val="exact"/>
        </dgm:presLayoutVars>
      </dgm:prSet>
      <dgm:spPr/>
    </dgm:pt>
    <dgm:pt modelId="{8593C67C-9CFD-1A4F-A619-8849BBBB8D7E}" type="pres">
      <dgm:prSet presAssocID="{AE2BF97A-D70D-4AD7-98A6-16861696288F}" presName="boxAndChildren" presStyleCnt="0"/>
      <dgm:spPr/>
    </dgm:pt>
    <dgm:pt modelId="{8EB2B741-49A6-7E46-A30F-9BBAD86E295B}" type="pres">
      <dgm:prSet presAssocID="{AE2BF97A-D70D-4AD7-98A6-16861696288F}" presName="parentTextBox" presStyleLbl="node1" presStyleIdx="0" presStyleCnt="3"/>
      <dgm:spPr/>
    </dgm:pt>
    <dgm:pt modelId="{1E5310B2-B271-D245-95FC-BE7692E6624A}" type="pres">
      <dgm:prSet presAssocID="{AE2BF97A-D70D-4AD7-98A6-16861696288F}" presName="entireBox" presStyleLbl="node1" presStyleIdx="0" presStyleCnt="3"/>
      <dgm:spPr/>
    </dgm:pt>
    <dgm:pt modelId="{F7A02064-DAD9-EB48-B5F7-6EFAA15F7CC5}" type="pres">
      <dgm:prSet presAssocID="{AE2BF97A-D70D-4AD7-98A6-16861696288F}" presName="descendantBox" presStyleCnt="0"/>
      <dgm:spPr/>
    </dgm:pt>
    <dgm:pt modelId="{B404F1D1-013F-7A44-9BD0-A479AFEA96BD}" type="pres">
      <dgm:prSet presAssocID="{12E0E0E9-6E66-445C-8A17-C0D9B0DC1DDC}" presName="childTextBox" presStyleLbl="fgAccFollowNode1" presStyleIdx="0" presStyleCnt="5">
        <dgm:presLayoutVars>
          <dgm:bulletEnabled val="1"/>
        </dgm:presLayoutVars>
      </dgm:prSet>
      <dgm:spPr/>
    </dgm:pt>
    <dgm:pt modelId="{922C37EC-B984-E842-917C-EE5B7E38C620}" type="pres">
      <dgm:prSet presAssocID="{094FDC32-7597-4FFA-824B-5F1FF7BAD678}" presName="childTextBox" presStyleLbl="fgAccFollowNode1" presStyleIdx="1" presStyleCnt="5">
        <dgm:presLayoutVars>
          <dgm:bulletEnabled val="1"/>
        </dgm:presLayoutVars>
      </dgm:prSet>
      <dgm:spPr/>
    </dgm:pt>
    <dgm:pt modelId="{8BDC0795-B201-E442-88AB-3A9E3F2B004E}" type="pres">
      <dgm:prSet presAssocID="{40D8242C-2C6F-451F-BB33-374E088E56B4}" presName="sp" presStyleCnt="0"/>
      <dgm:spPr/>
    </dgm:pt>
    <dgm:pt modelId="{704A3D8E-9695-2849-8BA3-CCE9DDF355B5}" type="pres">
      <dgm:prSet presAssocID="{199BC7CF-0819-4827-A56B-9D0FC393298C}" presName="arrowAndChildren" presStyleCnt="0"/>
      <dgm:spPr/>
    </dgm:pt>
    <dgm:pt modelId="{956E3DC7-2533-1C43-A6B8-F3A9B61B40BA}" type="pres">
      <dgm:prSet presAssocID="{199BC7CF-0819-4827-A56B-9D0FC393298C}" presName="parentTextArrow" presStyleLbl="node1" presStyleIdx="0" presStyleCnt="3"/>
      <dgm:spPr/>
    </dgm:pt>
    <dgm:pt modelId="{29644281-E218-AC4D-B889-89DD65E26F89}" type="pres">
      <dgm:prSet presAssocID="{199BC7CF-0819-4827-A56B-9D0FC393298C}" presName="arrow" presStyleLbl="node1" presStyleIdx="1" presStyleCnt="3"/>
      <dgm:spPr/>
    </dgm:pt>
    <dgm:pt modelId="{6BB9728F-815C-AE45-AD10-BA915429117A}" type="pres">
      <dgm:prSet presAssocID="{199BC7CF-0819-4827-A56B-9D0FC393298C}" presName="descendantArrow" presStyleCnt="0"/>
      <dgm:spPr/>
    </dgm:pt>
    <dgm:pt modelId="{8F67189E-B180-B142-8039-E7865BA33A26}" type="pres">
      <dgm:prSet presAssocID="{4B8563C9-522D-488C-B088-CEED01E59FE7}" presName="childTextArrow" presStyleLbl="fgAccFollowNode1" presStyleIdx="2" presStyleCnt="5" custScaleY="191677" custLinFactNeighborX="-147" custLinFactNeighborY="45420">
        <dgm:presLayoutVars>
          <dgm:bulletEnabled val="1"/>
        </dgm:presLayoutVars>
      </dgm:prSet>
      <dgm:spPr/>
    </dgm:pt>
    <dgm:pt modelId="{036C7F9C-CEA0-DA4C-A1D3-DA0E93BFA811}" type="pres">
      <dgm:prSet presAssocID="{5075DCBF-5134-4A63-9D7E-54CCE2191422}" presName="childTextArrow" presStyleLbl="fgAccFollowNode1" presStyleIdx="3" presStyleCnt="5" custScaleY="171858" custLinFactNeighborX="526" custLinFactNeighborY="35510">
        <dgm:presLayoutVars>
          <dgm:bulletEnabled val="1"/>
        </dgm:presLayoutVars>
      </dgm:prSet>
      <dgm:spPr/>
    </dgm:pt>
    <dgm:pt modelId="{9033C893-C4E8-F145-86D8-4225C9EC80FB}" type="pres">
      <dgm:prSet presAssocID="{44895026-4F2A-4112-AD32-C59F147A4128}" presName="childTextArrow" presStyleLbl="fgAccFollowNode1" presStyleIdx="4" presStyleCnt="5" custScaleY="165251" custLinFactNeighborX="1198" custLinFactNeighborY="32207">
        <dgm:presLayoutVars>
          <dgm:bulletEnabled val="1"/>
        </dgm:presLayoutVars>
      </dgm:prSet>
      <dgm:spPr/>
    </dgm:pt>
    <dgm:pt modelId="{6790047A-6892-4040-91FB-1E8D70AEEDE2}" type="pres">
      <dgm:prSet presAssocID="{B792582F-4A59-41E3-BF25-7D8903F2BCD8}" presName="sp" presStyleCnt="0"/>
      <dgm:spPr/>
    </dgm:pt>
    <dgm:pt modelId="{01BB17A1-E71A-F04B-8844-F49406A0D2C1}" type="pres">
      <dgm:prSet presAssocID="{D957583B-3868-49B9-8FDB-0A9C52631E33}" presName="arrowAndChildren" presStyleCnt="0"/>
      <dgm:spPr/>
    </dgm:pt>
    <dgm:pt modelId="{CB0AB572-FEB4-8E4B-A200-18B0B57287B4}" type="pres">
      <dgm:prSet presAssocID="{D957583B-3868-49B9-8FDB-0A9C52631E33}" presName="parentTextArrow" presStyleLbl="node1" presStyleIdx="2" presStyleCnt="3"/>
      <dgm:spPr/>
    </dgm:pt>
  </dgm:ptLst>
  <dgm:cxnLst>
    <dgm:cxn modelId="{50A82501-68BE-4EF0-AED2-E7EE74068ACB}" srcId="{8E86CE74-1499-40AD-A701-C22F438641B9}" destId="{AE2BF97A-D70D-4AD7-98A6-16861696288F}" srcOrd="2" destOrd="0" parTransId="{8DA29553-C483-43B6-AB10-00C77399F680}" sibTransId="{577D532F-DD74-45B7-87AA-F8754FC461F2}"/>
    <dgm:cxn modelId="{13975003-B74E-3740-B9BC-1BA8C38D3CAC}" type="presOf" srcId="{094FDC32-7597-4FFA-824B-5F1FF7BAD678}" destId="{922C37EC-B984-E842-917C-EE5B7E38C620}" srcOrd="0" destOrd="0" presId="urn:microsoft.com/office/officeart/2005/8/layout/process4"/>
    <dgm:cxn modelId="{B3DB3C0B-4A83-41CD-A4B0-325D08B516BF}" srcId="{AE2BF97A-D70D-4AD7-98A6-16861696288F}" destId="{094FDC32-7597-4FFA-824B-5F1FF7BAD678}" srcOrd="1" destOrd="0" parTransId="{5A362B5D-9F0E-4CDD-BA44-645AB453BDD2}" sibTransId="{59DC72B4-FF87-46A1-AF9B-FD3E2E5B86DB}"/>
    <dgm:cxn modelId="{CFB5B21E-929C-4676-90A4-9FC898F49397}" srcId="{8E86CE74-1499-40AD-A701-C22F438641B9}" destId="{D957583B-3868-49B9-8FDB-0A9C52631E33}" srcOrd="0" destOrd="0" parTransId="{A9AB1930-8BDF-4932-88D7-2AFE32E205D7}" sibTransId="{B792582F-4A59-41E3-BF25-7D8903F2BCD8}"/>
    <dgm:cxn modelId="{05AAA720-4ABB-6841-8D29-D595F6BBD54B}" type="presOf" srcId="{12E0E0E9-6E66-445C-8A17-C0D9B0DC1DDC}" destId="{B404F1D1-013F-7A44-9BD0-A479AFEA96BD}" srcOrd="0" destOrd="0" presId="urn:microsoft.com/office/officeart/2005/8/layout/process4"/>
    <dgm:cxn modelId="{4710B82B-E0FF-4D44-A468-755905E5D5BC}" srcId="{199BC7CF-0819-4827-A56B-9D0FC393298C}" destId="{44895026-4F2A-4112-AD32-C59F147A4128}" srcOrd="2" destOrd="0" parTransId="{9CA47FD3-4943-491C-AA91-57CC1417031F}" sibTransId="{C0F0F2AD-8E94-48DA-9FFD-39DBE8B3EFB8}"/>
    <dgm:cxn modelId="{BF17E54B-A433-CD4B-8472-C147B57C4AA7}" type="presOf" srcId="{4B8563C9-522D-488C-B088-CEED01E59FE7}" destId="{8F67189E-B180-B142-8039-E7865BA33A26}" srcOrd="0" destOrd="0" presId="urn:microsoft.com/office/officeart/2005/8/layout/process4"/>
    <dgm:cxn modelId="{DF37024F-10AE-9647-A6DE-C7ABBD55A2D2}" type="presOf" srcId="{AE2BF97A-D70D-4AD7-98A6-16861696288F}" destId="{1E5310B2-B271-D245-95FC-BE7692E6624A}" srcOrd="1" destOrd="0" presId="urn:microsoft.com/office/officeart/2005/8/layout/process4"/>
    <dgm:cxn modelId="{EF08EC5F-2DD1-4449-BE69-34577E039D0F}" type="presOf" srcId="{199BC7CF-0819-4827-A56B-9D0FC393298C}" destId="{956E3DC7-2533-1C43-A6B8-F3A9B61B40BA}" srcOrd="0" destOrd="0" presId="urn:microsoft.com/office/officeart/2005/8/layout/process4"/>
    <dgm:cxn modelId="{4EB95D61-13BA-5E4D-8AA9-0034451EEC17}" type="presOf" srcId="{199BC7CF-0819-4827-A56B-9D0FC393298C}" destId="{29644281-E218-AC4D-B889-89DD65E26F89}" srcOrd="1" destOrd="0" presId="urn:microsoft.com/office/officeart/2005/8/layout/process4"/>
    <dgm:cxn modelId="{BBF4666B-D86A-44EE-8BAB-D38C818EAE8D}" srcId="{199BC7CF-0819-4827-A56B-9D0FC393298C}" destId="{4B8563C9-522D-488C-B088-CEED01E59FE7}" srcOrd="0" destOrd="0" parTransId="{6EBA36AC-DBEF-4106-AAC7-64EDB3D246A6}" sibTransId="{CDDCC7AF-8BF9-42C5-B30C-9B8ECE556E31}"/>
    <dgm:cxn modelId="{9183B772-C5DD-8040-A01B-89795A9DEAEF}" type="presOf" srcId="{8E86CE74-1499-40AD-A701-C22F438641B9}" destId="{9E947188-3A94-7445-B4AA-3C7352CCFD0E}" srcOrd="0" destOrd="0" presId="urn:microsoft.com/office/officeart/2005/8/layout/process4"/>
    <dgm:cxn modelId="{B6DEBF90-C65E-C846-9444-BD32ED00D742}" type="presOf" srcId="{44895026-4F2A-4112-AD32-C59F147A4128}" destId="{9033C893-C4E8-F145-86D8-4225C9EC80FB}" srcOrd="0" destOrd="0" presId="urn:microsoft.com/office/officeart/2005/8/layout/process4"/>
    <dgm:cxn modelId="{7E3B7794-D249-407B-B806-786314D39957}" srcId="{AE2BF97A-D70D-4AD7-98A6-16861696288F}" destId="{12E0E0E9-6E66-445C-8A17-C0D9B0DC1DDC}" srcOrd="0" destOrd="0" parTransId="{9C1F20DC-C303-4F0B-B227-35EDE1D441AE}" sibTransId="{68E63A33-CF97-448E-8BAB-1403B55E0510}"/>
    <dgm:cxn modelId="{EFC542A5-9C60-4E92-BBA2-16F5E34B86CB}" srcId="{8E86CE74-1499-40AD-A701-C22F438641B9}" destId="{199BC7CF-0819-4827-A56B-9D0FC393298C}" srcOrd="1" destOrd="0" parTransId="{7225544C-5E28-4E3E-A670-8D839FD17643}" sibTransId="{40D8242C-2C6F-451F-BB33-374E088E56B4}"/>
    <dgm:cxn modelId="{BDA0C7AC-1B9A-7F48-8D1A-316FEE4DC650}" type="presOf" srcId="{AE2BF97A-D70D-4AD7-98A6-16861696288F}" destId="{8EB2B741-49A6-7E46-A30F-9BBAD86E295B}" srcOrd="0" destOrd="0" presId="urn:microsoft.com/office/officeart/2005/8/layout/process4"/>
    <dgm:cxn modelId="{35E2F0C1-E61C-41BC-B85D-FF0F84D15092}" srcId="{199BC7CF-0819-4827-A56B-9D0FC393298C}" destId="{5075DCBF-5134-4A63-9D7E-54CCE2191422}" srcOrd="1" destOrd="0" parTransId="{CC0BCFA9-3FB4-46E8-8E8D-4A39B5F73502}" sibTransId="{6921185E-42CE-4731-9874-B053496D4A06}"/>
    <dgm:cxn modelId="{75ED9CDF-C390-2046-9DB8-69D2AEDEDEB4}" type="presOf" srcId="{5075DCBF-5134-4A63-9D7E-54CCE2191422}" destId="{036C7F9C-CEA0-DA4C-A1D3-DA0E93BFA811}" srcOrd="0" destOrd="0" presId="urn:microsoft.com/office/officeart/2005/8/layout/process4"/>
    <dgm:cxn modelId="{B22F98E4-D8B3-AC4E-82FA-F7D321C53F46}" type="presOf" srcId="{D957583B-3868-49B9-8FDB-0A9C52631E33}" destId="{CB0AB572-FEB4-8E4B-A200-18B0B57287B4}" srcOrd="0" destOrd="0" presId="urn:microsoft.com/office/officeart/2005/8/layout/process4"/>
    <dgm:cxn modelId="{7BF7ABFC-E73B-5243-B851-8A32AF7FEB0C}" type="presParOf" srcId="{9E947188-3A94-7445-B4AA-3C7352CCFD0E}" destId="{8593C67C-9CFD-1A4F-A619-8849BBBB8D7E}" srcOrd="0" destOrd="0" presId="urn:microsoft.com/office/officeart/2005/8/layout/process4"/>
    <dgm:cxn modelId="{AFBD7647-C49C-AD47-8C98-197F003630B2}" type="presParOf" srcId="{8593C67C-9CFD-1A4F-A619-8849BBBB8D7E}" destId="{8EB2B741-49A6-7E46-A30F-9BBAD86E295B}" srcOrd="0" destOrd="0" presId="urn:microsoft.com/office/officeart/2005/8/layout/process4"/>
    <dgm:cxn modelId="{5B2D91F5-00DA-F94A-A40A-A703B6E362A1}" type="presParOf" srcId="{8593C67C-9CFD-1A4F-A619-8849BBBB8D7E}" destId="{1E5310B2-B271-D245-95FC-BE7692E6624A}" srcOrd="1" destOrd="0" presId="urn:microsoft.com/office/officeart/2005/8/layout/process4"/>
    <dgm:cxn modelId="{355B405C-7B21-A747-969A-8FBED89585E9}" type="presParOf" srcId="{8593C67C-9CFD-1A4F-A619-8849BBBB8D7E}" destId="{F7A02064-DAD9-EB48-B5F7-6EFAA15F7CC5}" srcOrd="2" destOrd="0" presId="urn:microsoft.com/office/officeart/2005/8/layout/process4"/>
    <dgm:cxn modelId="{71CAD768-E625-1C48-8CF7-857941879588}" type="presParOf" srcId="{F7A02064-DAD9-EB48-B5F7-6EFAA15F7CC5}" destId="{B404F1D1-013F-7A44-9BD0-A479AFEA96BD}" srcOrd="0" destOrd="0" presId="urn:microsoft.com/office/officeart/2005/8/layout/process4"/>
    <dgm:cxn modelId="{9F9B4298-E8D4-2A4C-A42F-B0BD36727AEF}" type="presParOf" srcId="{F7A02064-DAD9-EB48-B5F7-6EFAA15F7CC5}" destId="{922C37EC-B984-E842-917C-EE5B7E38C620}" srcOrd="1" destOrd="0" presId="urn:microsoft.com/office/officeart/2005/8/layout/process4"/>
    <dgm:cxn modelId="{1A47B288-7964-B54E-8B4F-9E8DEAA02C47}" type="presParOf" srcId="{9E947188-3A94-7445-B4AA-3C7352CCFD0E}" destId="{8BDC0795-B201-E442-88AB-3A9E3F2B004E}" srcOrd="1" destOrd="0" presId="urn:microsoft.com/office/officeart/2005/8/layout/process4"/>
    <dgm:cxn modelId="{587B85F4-01F9-7047-98C1-2B62E154CB5F}" type="presParOf" srcId="{9E947188-3A94-7445-B4AA-3C7352CCFD0E}" destId="{704A3D8E-9695-2849-8BA3-CCE9DDF355B5}" srcOrd="2" destOrd="0" presId="urn:microsoft.com/office/officeart/2005/8/layout/process4"/>
    <dgm:cxn modelId="{0B2191F0-1FB8-BF4B-A5A1-05128C24436F}" type="presParOf" srcId="{704A3D8E-9695-2849-8BA3-CCE9DDF355B5}" destId="{956E3DC7-2533-1C43-A6B8-F3A9B61B40BA}" srcOrd="0" destOrd="0" presId="urn:microsoft.com/office/officeart/2005/8/layout/process4"/>
    <dgm:cxn modelId="{BA08CE38-A157-2A4C-AF6E-236E465C2EDB}" type="presParOf" srcId="{704A3D8E-9695-2849-8BA3-CCE9DDF355B5}" destId="{29644281-E218-AC4D-B889-89DD65E26F89}" srcOrd="1" destOrd="0" presId="urn:microsoft.com/office/officeart/2005/8/layout/process4"/>
    <dgm:cxn modelId="{0EDC0216-0DCA-574D-BB6E-D0D07200F5BB}" type="presParOf" srcId="{704A3D8E-9695-2849-8BA3-CCE9DDF355B5}" destId="{6BB9728F-815C-AE45-AD10-BA915429117A}" srcOrd="2" destOrd="0" presId="urn:microsoft.com/office/officeart/2005/8/layout/process4"/>
    <dgm:cxn modelId="{2F60309E-7B2B-7545-8E32-A71282323DFF}" type="presParOf" srcId="{6BB9728F-815C-AE45-AD10-BA915429117A}" destId="{8F67189E-B180-B142-8039-E7865BA33A26}" srcOrd="0" destOrd="0" presId="urn:microsoft.com/office/officeart/2005/8/layout/process4"/>
    <dgm:cxn modelId="{077BF8C5-370E-884C-B367-EB1A2648C2CA}" type="presParOf" srcId="{6BB9728F-815C-AE45-AD10-BA915429117A}" destId="{036C7F9C-CEA0-DA4C-A1D3-DA0E93BFA811}" srcOrd="1" destOrd="0" presId="urn:microsoft.com/office/officeart/2005/8/layout/process4"/>
    <dgm:cxn modelId="{83275C52-9B38-9741-987E-4DDC734FE853}" type="presParOf" srcId="{6BB9728F-815C-AE45-AD10-BA915429117A}" destId="{9033C893-C4E8-F145-86D8-4225C9EC80FB}" srcOrd="2" destOrd="0" presId="urn:microsoft.com/office/officeart/2005/8/layout/process4"/>
    <dgm:cxn modelId="{3300A0AC-A15E-9C4B-8238-A16DE271B60A}" type="presParOf" srcId="{9E947188-3A94-7445-B4AA-3C7352CCFD0E}" destId="{6790047A-6892-4040-91FB-1E8D70AEEDE2}" srcOrd="3" destOrd="0" presId="urn:microsoft.com/office/officeart/2005/8/layout/process4"/>
    <dgm:cxn modelId="{07F668F3-5674-7D4B-8EB1-90D429F6FA2F}" type="presParOf" srcId="{9E947188-3A94-7445-B4AA-3C7352CCFD0E}" destId="{01BB17A1-E71A-F04B-8844-F49406A0D2C1}" srcOrd="4" destOrd="0" presId="urn:microsoft.com/office/officeart/2005/8/layout/process4"/>
    <dgm:cxn modelId="{9FACF6F8-4405-7F4D-9D3F-9704D9075E16}" type="presParOf" srcId="{01BB17A1-E71A-F04B-8844-F49406A0D2C1}" destId="{CB0AB572-FEB4-8E4B-A200-18B0B57287B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A8617-4E34-5D48-B0FB-73C1FBEE2667}">
      <dsp:nvSpPr>
        <dsp:cNvPr id="0" name=""/>
        <dsp:cNvSpPr/>
      </dsp:nvSpPr>
      <dsp:spPr>
        <a:xfrm>
          <a:off x="5937349" y="1816266"/>
          <a:ext cx="1745158" cy="830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5986"/>
              </a:lnTo>
              <a:lnTo>
                <a:pt x="1745158" y="565986"/>
              </a:lnTo>
              <a:lnTo>
                <a:pt x="1745158" y="830536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93991F-EF79-374C-8036-030261E537F2}">
      <dsp:nvSpPr>
        <dsp:cNvPr id="0" name=""/>
        <dsp:cNvSpPr/>
      </dsp:nvSpPr>
      <dsp:spPr>
        <a:xfrm>
          <a:off x="4192190" y="1816266"/>
          <a:ext cx="1745158" cy="830536"/>
        </a:xfrm>
        <a:custGeom>
          <a:avLst/>
          <a:gdLst/>
          <a:ahLst/>
          <a:cxnLst/>
          <a:rect l="0" t="0" r="0" b="0"/>
          <a:pathLst>
            <a:path>
              <a:moveTo>
                <a:pt x="1745158" y="0"/>
              </a:moveTo>
              <a:lnTo>
                <a:pt x="1745158" y="565986"/>
              </a:lnTo>
              <a:lnTo>
                <a:pt x="0" y="565986"/>
              </a:lnTo>
              <a:lnTo>
                <a:pt x="0" y="830536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38FC32-B45F-F649-9EAC-4C173E889467}">
      <dsp:nvSpPr>
        <dsp:cNvPr id="0" name=""/>
        <dsp:cNvSpPr/>
      </dsp:nvSpPr>
      <dsp:spPr>
        <a:xfrm>
          <a:off x="1019175" y="2887"/>
          <a:ext cx="2855714" cy="18133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8EE062-070F-544A-B733-E3D04D189126}">
      <dsp:nvSpPr>
        <dsp:cNvPr id="0" name=""/>
        <dsp:cNvSpPr/>
      </dsp:nvSpPr>
      <dsp:spPr>
        <a:xfrm>
          <a:off x="1336476" y="304324"/>
          <a:ext cx="2855714" cy="18133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„OMG patient“</a:t>
          </a:r>
          <a:endParaRPr lang="en-US" sz="2800" kern="1200"/>
        </a:p>
      </dsp:txBody>
      <dsp:txXfrm>
        <a:off x="1389588" y="357436"/>
        <a:ext cx="2749490" cy="1707154"/>
      </dsp:txXfrm>
    </dsp:sp>
    <dsp:sp modelId="{6D679A44-0D1D-2D48-97EB-B5ABF3EF96E3}">
      <dsp:nvSpPr>
        <dsp:cNvPr id="0" name=""/>
        <dsp:cNvSpPr/>
      </dsp:nvSpPr>
      <dsp:spPr>
        <a:xfrm>
          <a:off x="4509492" y="2887"/>
          <a:ext cx="2855714" cy="18133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D699BC-C287-D044-9E8F-F57150B57D4E}">
      <dsp:nvSpPr>
        <dsp:cNvPr id="0" name=""/>
        <dsp:cNvSpPr/>
      </dsp:nvSpPr>
      <dsp:spPr>
        <a:xfrm>
          <a:off x="4826793" y="304324"/>
          <a:ext cx="2855714" cy="18133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Identifikace kriticky nemocného dítěte</a:t>
          </a:r>
          <a:endParaRPr lang="en-US" sz="2800" kern="1200" dirty="0"/>
        </a:p>
      </dsp:txBody>
      <dsp:txXfrm>
        <a:off x="4879905" y="357436"/>
        <a:ext cx="2749490" cy="1707154"/>
      </dsp:txXfrm>
    </dsp:sp>
    <dsp:sp modelId="{714EB927-899D-8B4B-AB5A-C3F43278FB77}">
      <dsp:nvSpPr>
        <dsp:cNvPr id="0" name=""/>
        <dsp:cNvSpPr/>
      </dsp:nvSpPr>
      <dsp:spPr>
        <a:xfrm>
          <a:off x="2764333" y="2646803"/>
          <a:ext cx="2855714" cy="181337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E1261-68C7-984B-BFAB-5A7DD0849F10}">
      <dsp:nvSpPr>
        <dsp:cNvPr id="0" name=""/>
        <dsp:cNvSpPr/>
      </dsp:nvSpPr>
      <dsp:spPr>
        <a:xfrm>
          <a:off x="3081635" y="2948239"/>
          <a:ext cx="2855714" cy="18133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BBB, Quick look</a:t>
          </a:r>
          <a:endParaRPr lang="en-US" sz="2800" kern="1200"/>
        </a:p>
      </dsp:txBody>
      <dsp:txXfrm>
        <a:off x="3134747" y="3001351"/>
        <a:ext cx="2749490" cy="1707154"/>
      </dsp:txXfrm>
    </dsp:sp>
    <dsp:sp modelId="{BE5AC7F1-0C3B-F148-B25D-0BE5041F84D6}">
      <dsp:nvSpPr>
        <dsp:cNvPr id="0" name=""/>
        <dsp:cNvSpPr/>
      </dsp:nvSpPr>
      <dsp:spPr>
        <a:xfrm>
          <a:off x="6254650" y="2646803"/>
          <a:ext cx="2855714" cy="181337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F74562-B0A1-194D-A5E9-96EE3F59250D}">
      <dsp:nvSpPr>
        <dsp:cNvPr id="0" name=""/>
        <dsp:cNvSpPr/>
      </dsp:nvSpPr>
      <dsp:spPr>
        <a:xfrm>
          <a:off x="6571952" y="2948239"/>
          <a:ext cx="2855714" cy="18133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ABCDE</a:t>
          </a:r>
          <a:endParaRPr lang="en-US" sz="2800" kern="1200"/>
        </a:p>
      </dsp:txBody>
      <dsp:txXfrm>
        <a:off x="6625064" y="3001351"/>
        <a:ext cx="2749490" cy="1707154"/>
      </dsp:txXfrm>
    </dsp:sp>
    <dsp:sp modelId="{023DD47A-DC1A-3442-BE83-1EEEF12EC8CE}">
      <dsp:nvSpPr>
        <dsp:cNvPr id="0" name=""/>
        <dsp:cNvSpPr/>
      </dsp:nvSpPr>
      <dsp:spPr>
        <a:xfrm>
          <a:off x="7999809" y="2887"/>
          <a:ext cx="2855714" cy="18133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2F4E1-4BFB-CA4D-84EA-9302B419A45B}">
      <dsp:nvSpPr>
        <dsp:cNvPr id="0" name=""/>
        <dsp:cNvSpPr/>
      </dsp:nvSpPr>
      <dsp:spPr>
        <a:xfrm>
          <a:off x="8317110" y="304324"/>
          <a:ext cx="2855714" cy="18133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Selhávají vitální funkce?</a:t>
          </a:r>
          <a:endParaRPr lang="en-US" sz="2800" kern="1200"/>
        </a:p>
      </dsp:txBody>
      <dsp:txXfrm>
        <a:off x="8370222" y="357436"/>
        <a:ext cx="2749490" cy="170715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786CF-2782-4214-AD3B-40F390C7A91C}">
      <dsp:nvSpPr>
        <dsp:cNvPr id="0" name=""/>
        <dsp:cNvSpPr/>
      </dsp:nvSpPr>
      <dsp:spPr>
        <a:xfrm>
          <a:off x="0" y="607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6D696-C76C-451B-B72A-7D94AE42F8EC}">
      <dsp:nvSpPr>
        <dsp:cNvPr id="0" name=""/>
        <dsp:cNvSpPr/>
      </dsp:nvSpPr>
      <dsp:spPr>
        <a:xfrm>
          <a:off x="430272" y="320645"/>
          <a:ext cx="782314" cy="7823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334A3-BCD8-4894-B8A1-6F0774055DFB}">
      <dsp:nvSpPr>
        <dsp:cNvPr id="0" name=""/>
        <dsp:cNvSpPr/>
      </dsp:nvSpPr>
      <dsp:spPr>
        <a:xfrm>
          <a:off x="1642860" y="607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Terapie </a:t>
          </a:r>
          <a:endParaRPr lang="en-US" sz="2300" kern="1200"/>
        </a:p>
      </dsp:txBody>
      <dsp:txXfrm>
        <a:off x="1642860" y="607"/>
        <a:ext cx="4985943" cy="1422390"/>
      </dsp:txXfrm>
    </dsp:sp>
    <dsp:sp modelId="{855851DD-B1CD-4620-B406-E6B1CF199AE5}">
      <dsp:nvSpPr>
        <dsp:cNvPr id="0" name=""/>
        <dsp:cNvSpPr/>
      </dsp:nvSpPr>
      <dsp:spPr>
        <a:xfrm>
          <a:off x="0" y="1778595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51420-3FA0-458B-B2B3-990D4C70654E}">
      <dsp:nvSpPr>
        <dsp:cNvPr id="0" name=""/>
        <dsp:cNvSpPr/>
      </dsp:nvSpPr>
      <dsp:spPr>
        <a:xfrm>
          <a:off x="430272" y="2098633"/>
          <a:ext cx="782314" cy="7823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29ADA5-19CC-48F4-A208-55B39C844B45}">
      <dsp:nvSpPr>
        <dsp:cNvPr id="0" name=""/>
        <dsp:cNvSpPr/>
      </dsp:nvSpPr>
      <dsp:spPr>
        <a:xfrm>
          <a:off x="1642860" y="1778595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1/nespecifická - do 1h od požití </a:t>
          </a:r>
          <a:r>
            <a:rPr lang="cs-CZ" sz="2300" b="1" kern="1200"/>
            <a:t>výplach žaludku </a:t>
          </a:r>
          <a:r>
            <a:rPr lang="cs-CZ" sz="2300" kern="1200"/>
            <a:t>a aplikace </a:t>
          </a:r>
          <a:r>
            <a:rPr lang="cs-CZ" sz="2300" b="1" kern="1200"/>
            <a:t>Carbo medicinalis </a:t>
          </a:r>
          <a:r>
            <a:rPr lang="cs-CZ" sz="2300" kern="1200"/>
            <a:t>1g/kg </a:t>
          </a:r>
          <a:endParaRPr lang="en-US" sz="2300" kern="1200"/>
        </a:p>
      </dsp:txBody>
      <dsp:txXfrm>
        <a:off x="1642860" y="1778595"/>
        <a:ext cx="4985943" cy="1422390"/>
      </dsp:txXfrm>
    </dsp:sp>
    <dsp:sp modelId="{7F7791A6-8D6A-4A64-8F00-1B0083A0D894}">
      <dsp:nvSpPr>
        <dsp:cNvPr id="0" name=""/>
        <dsp:cNvSpPr/>
      </dsp:nvSpPr>
      <dsp:spPr>
        <a:xfrm>
          <a:off x="0" y="3556583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603B4-C519-4D5B-A7E9-711D2F106753}">
      <dsp:nvSpPr>
        <dsp:cNvPr id="0" name=""/>
        <dsp:cNvSpPr/>
      </dsp:nvSpPr>
      <dsp:spPr>
        <a:xfrm>
          <a:off x="430272" y="3876620"/>
          <a:ext cx="782314" cy="7823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05A42-C612-431D-92E5-39E279D9AE00}">
      <dsp:nvSpPr>
        <dsp:cNvPr id="0" name=""/>
        <dsp:cNvSpPr/>
      </dsp:nvSpPr>
      <dsp:spPr>
        <a:xfrm>
          <a:off x="1642860" y="3556583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2/specifická - antidotum </a:t>
          </a:r>
          <a:r>
            <a:rPr lang="cs-CZ" sz="2300" b="1" kern="1200"/>
            <a:t>N-acetylcystein</a:t>
          </a:r>
          <a:r>
            <a:rPr lang="cs-CZ" sz="2300" kern="1200"/>
            <a:t> (donor SH skupiny) – dávka 200mg/kg p.o. (i.v.) </a:t>
          </a:r>
          <a:endParaRPr lang="en-US" sz="2300" kern="1200"/>
        </a:p>
      </dsp:txBody>
      <dsp:txXfrm>
        <a:off x="1642860" y="3556583"/>
        <a:ext cx="4985943" cy="14223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77D4A-983D-4872-8ECE-CA1F88F1E772}">
      <dsp:nvSpPr>
        <dsp:cNvPr id="0" name=""/>
        <dsp:cNvSpPr/>
      </dsp:nvSpPr>
      <dsp:spPr>
        <a:xfrm>
          <a:off x="0" y="5357"/>
          <a:ext cx="7991937" cy="11412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2C71B-FC28-4698-845F-15A4403B7F9E}">
      <dsp:nvSpPr>
        <dsp:cNvPr id="0" name=""/>
        <dsp:cNvSpPr/>
      </dsp:nvSpPr>
      <dsp:spPr>
        <a:xfrm>
          <a:off x="345217" y="262130"/>
          <a:ext cx="627667" cy="6276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2CBB07-180F-4EF5-A49F-40DDFAD50BA9}">
      <dsp:nvSpPr>
        <dsp:cNvPr id="0" name=""/>
        <dsp:cNvSpPr/>
      </dsp:nvSpPr>
      <dsp:spPr>
        <a:xfrm>
          <a:off x="1318102" y="5357"/>
          <a:ext cx="6673834" cy="1141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778" tIns="120778" rIns="120778" bIns="12077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Bezbarvý, nedráždivý plyn bez zápachu </a:t>
          </a:r>
          <a:endParaRPr lang="en-US" sz="2100" kern="1200"/>
        </a:p>
      </dsp:txBody>
      <dsp:txXfrm>
        <a:off x="1318102" y="5357"/>
        <a:ext cx="6673834" cy="1141214"/>
      </dsp:txXfrm>
    </dsp:sp>
    <dsp:sp modelId="{214836AC-A14A-46AE-A183-1F8C8989006F}">
      <dsp:nvSpPr>
        <dsp:cNvPr id="0" name=""/>
        <dsp:cNvSpPr/>
      </dsp:nvSpPr>
      <dsp:spPr>
        <a:xfrm>
          <a:off x="0" y="1431875"/>
          <a:ext cx="7991937" cy="11412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59AC7-806C-44A9-B461-054525A9E73F}">
      <dsp:nvSpPr>
        <dsp:cNvPr id="0" name=""/>
        <dsp:cNvSpPr/>
      </dsp:nvSpPr>
      <dsp:spPr>
        <a:xfrm>
          <a:off x="345217" y="1688648"/>
          <a:ext cx="627667" cy="6276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5E40E-74AC-41CC-BBD2-81405454DC5C}">
      <dsp:nvSpPr>
        <dsp:cNvPr id="0" name=""/>
        <dsp:cNvSpPr/>
      </dsp:nvSpPr>
      <dsp:spPr>
        <a:xfrm>
          <a:off x="1318102" y="1431875"/>
          <a:ext cx="6673834" cy="1141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778" tIns="120778" rIns="120778" bIns="12077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Ve výfukových plynech, kouřových plynech, při hoření zemního plynu bez přístupu kyslíku (karma) – nedokonalé spalování C látek </a:t>
          </a:r>
          <a:endParaRPr lang="en-US" sz="2100" kern="1200" dirty="0"/>
        </a:p>
      </dsp:txBody>
      <dsp:txXfrm>
        <a:off x="1318102" y="1431875"/>
        <a:ext cx="6673834" cy="1141214"/>
      </dsp:txXfrm>
    </dsp:sp>
    <dsp:sp modelId="{B684FBE9-54BD-4632-827A-68766B312D2D}">
      <dsp:nvSpPr>
        <dsp:cNvPr id="0" name=""/>
        <dsp:cNvSpPr/>
      </dsp:nvSpPr>
      <dsp:spPr>
        <a:xfrm>
          <a:off x="0" y="2858392"/>
          <a:ext cx="7991937" cy="11412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4AC79-AF71-4176-9C23-3C5872DEED39}">
      <dsp:nvSpPr>
        <dsp:cNvPr id="0" name=""/>
        <dsp:cNvSpPr/>
      </dsp:nvSpPr>
      <dsp:spPr>
        <a:xfrm>
          <a:off x="345217" y="3115166"/>
          <a:ext cx="627667" cy="6276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80DF6-49E1-4353-8A51-A9D6C544688E}">
      <dsp:nvSpPr>
        <dsp:cNvPr id="0" name=""/>
        <dsp:cNvSpPr/>
      </dsp:nvSpPr>
      <dsp:spPr>
        <a:xfrm>
          <a:off x="1318102" y="2858392"/>
          <a:ext cx="6673834" cy="1141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778" tIns="120778" rIns="120778" bIns="12077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Příčina toxicity - vazba na Hb za vzniku COHb (karboxyhemoglobin =karbonylhemoglobin) </a:t>
          </a:r>
          <a:endParaRPr lang="en-US" sz="2100" kern="1200"/>
        </a:p>
      </dsp:txBody>
      <dsp:txXfrm>
        <a:off x="1318102" y="2858392"/>
        <a:ext cx="6673834" cy="1141214"/>
      </dsp:txXfrm>
    </dsp:sp>
    <dsp:sp modelId="{D81D1A7E-0C53-4E71-9616-BE9EC156E22C}">
      <dsp:nvSpPr>
        <dsp:cNvPr id="0" name=""/>
        <dsp:cNvSpPr/>
      </dsp:nvSpPr>
      <dsp:spPr>
        <a:xfrm>
          <a:off x="0" y="4284910"/>
          <a:ext cx="7991937" cy="11412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9B3D53-B817-4F55-BB2F-C330CD1AF42E}">
      <dsp:nvSpPr>
        <dsp:cNvPr id="0" name=""/>
        <dsp:cNvSpPr/>
      </dsp:nvSpPr>
      <dsp:spPr>
        <a:xfrm>
          <a:off x="345217" y="4541683"/>
          <a:ext cx="627667" cy="6276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4E8F6-2CDB-4F11-AB85-733D91DBD552}">
      <dsp:nvSpPr>
        <dsp:cNvPr id="0" name=""/>
        <dsp:cNvSpPr/>
      </dsp:nvSpPr>
      <dsp:spPr>
        <a:xfrm>
          <a:off x="1318102" y="4284910"/>
          <a:ext cx="6673834" cy="1141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778" tIns="120778" rIns="120778" bIns="12077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Afinita CO k Hb je 200x vyšší než u kyslíku </a:t>
          </a:r>
          <a:endParaRPr lang="en-US" sz="2100" kern="1200"/>
        </a:p>
      </dsp:txBody>
      <dsp:txXfrm>
        <a:off x="1318102" y="4284910"/>
        <a:ext cx="6673834" cy="1141214"/>
      </dsp:txXfrm>
    </dsp:sp>
    <dsp:sp modelId="{B237B1C2-6796-4710-8EB8-838FA4AE4F48}">
      <dsp:nvSpPr>
        <dsp:cNvPr id="0" name=""/>
        <dsp:cNvSpPr/>
      </dsp:nvSpPr>
      <dsp:spPr>
        <a:xfrm>
          <a:off x="0" y="5711428"/>
          <a:ext cx="7991937" cy="11412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F5D4E7-865B-4883-8DDA-16A4D2E517FC}">
      <dsp:nvSpPr>
        <dsp:cNvPr id="0" name=""/>
        <dsp:cNvSpPr/>
      </dsp:nvSpPr>
      <dsp:spPr>
        <a:xfrm>
          <a:off x="345217" y="5968201"/>
          <a:ext cx="627667" cy="6276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805DD-DA41-42DB-AF09-F568F2C6B1D3}">
      <dsp:nvSpPr>
        <dsp:cNvPr id="0" name=""/>
        <dsp:cNvSpPr/>
      </dsp:nvSpPr>
      <dsp:spPr>
        <a:xfrm>
          <a:off x="1318102" y="5711428"/>
          <a:ext cx="6673834" cy="1141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778" tIns="120778" rIns="120778" bIns="12077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/>
            <a:t>Příznaky intoxikace </a:t>
          </a:r>
          <a:r>
            <a:rPr lang="cs-CZ" sz="2100" kern="1200"/>
            <a:t>– bolest hlavy, vertigo, nauzea, zvracení, poruchy vědomí, tachykardie, hypertenze</a:t>
          </a:r>
          <a:endParaRPr lang="en-US" sz="2100" kern="1200"/>
        </a:p>
      </dsp:txBody>
      <dsp:txXfrm>
        <a:off x="1318102" y="5711428"/>
        <a:ext cx="6673834" cy="114121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2FB78-7C87-4DB8-99B4-02E2D4F63E4A}">
      <dsp:nvSpPr>
        <dsp:cNvPr id="0" name=""/>
        <dsp:cNvSpPr/>
      </dsp:nvSpPr>
      <dsp:spPr>
        <a:xfrm>
          <a:off x="0" y="2821"/>
          <a:ext cx="7722995" cy="12778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39299-FF9C-43D3-B3FC-2D3913269695}">
      <dsp:nvSpPr>
        <dsp:cNvPr id="0" name=""/>
        <dsp:cNvSpPr/>
      </dsp:nvSpPr>
      <dsp:spPr>
        <a:xfrm>
          <a:off x="386546" y="290335"/>
          <a:ext cx="702810" cy="7028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78081-DB8F-4B88-BF9C-BFB620DF11EE}">
      <dsp:nvSpPr>
        <dsp:cNvPr id="0" name=""/>
        <dsp:cNvSpPr/>
      </dsp:nvSpPr>
      <dsp:spPr>
        <a:xfrm>
          <a:off x="1475902" y="2821"/>
          <a:ext cx="6247092" cy="1277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238" tIns="135238" rIns="135238" bIns="13523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Vyšetření </a:t>
          </a:r>
          <a:r>
            <a:rPr lang="cs-CZ" sz="2200" kern="1200"/>
            <a:t>– ABR, COHb </a:t>
          </a:r>
          <a:endParaRPr lang="en-US" sz="2200" kern="1200"/>
        </a:p>
      </dsp:txBody>
      <dsp:txXfrm>
        <a:off x="1475902" y="2821"/>
        <a:ext cx="6247092" cy="1277838"/>
      </dsp:txXfrm>
    </dsp:sp>
    <dsp:sp modelId="{694D37E4-F376-4624-B720-7EDD651BACE5}">
      <dsp:nvSpPr>
        <dsp:cNvPr id="0" name=""/>
        <dsp:cNvSpPr/>
      </dsp:nvSpPr>
      <dsp:spPr>
        <a:xfrm>
          <a:off x="0" y="1600119"/>
          <a:ext cx="7722995" cy="12778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C7A33-B835-41A1-88AE-D59397D64B2F}">
      <dsp:nvSpPr>
        <dsp:cNvPr id="0" name=""/>
        <dsp:cNvSpPr/>
      </dsp:nvSpPr>
      <dsp:spPr>
        <a:xfrm>
          <a:off x="386546" y="1887632"/>
          <a:ext cx="702810" cy="7028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0C3C6-DA13-49AC-A27F-4E960735384B}">
      <dsp:nvSpPr>
        <dsp:cNvPr id="0" name=""/>
        <dsp:cNvSpPr/>
      </dsp:nvSpPr>
      <dsp:spPr>
        <a:xfrm>
          <a:off x="1475902" y="1600119"/>
          <a:ext cx="6247092" cy="1277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238" tIns="135238" rIns="135238" bIns="13523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COHb – norma v krvi do 1%, kuřáci až 10%, intoxikovaní 10% a více </a:t>
          </a:r>
          <a:endParaRPr lang="en-US" sz="2200" kern="1200"/>
        </a:p>
      </dsp:txBody>
      <dsp:txXfrm>
        <a:off x="1475902" y="1600119"/>
        <a:ext cx="6247092" cy="1277838"/>
      </dsp:txXfrm>
    </dsp:sp>
    <dsp:sp modelId="{FD245BCF-8E8E-40E7-9DE4-E0048319D935}">
      <dsp:nvSpPr>
        <dsp:cNvPr id="0" name=""/>
        <dsp:cNvSpPr/>
      </dsp:nvSpPr>
      <dsp:spPr>
        <a:xfrm>
          <a:off x="0" y="3197416"/>
          <a:ext cx="7722995" cy="12778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A8FE2-F492-4CD4-8691-A3D88812C4A7}">
      <dsp:nvSpPr>
        <dsp:cNvPr id="0" name=""/>
        <dsp:cNvSpPr/>
      </dsp:nvSpPr>
      <dsp:spPr>
        <a:xfrm>
          <a:off x="386546" y="3484930"/>
          <a:ext cx="702810" cy="7028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AC88F-2154-424E-A08A-4F05408139AF}">
      <dsp:nvSpPr>
        <dsp:cNvPr id="0" name=""/>
        <dsp:cNvSpPr/>
      </dsp:nvSpPr>
      <dsp:spPr>
        <a:xfrm>
          <a:off x="1475902" y="3197416"/>
          <a:ext cx="6247092" cy="1277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238" tIns="135238" rIns="135238" bIns="13523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Měření </a:t>
          </a:r>
          <a:r>
            <a:rPr lang="cs-CZ" sz="2200" kern="1200" dirty="0" err="1"/>
            <a:t>COHb</a:t>
          </a:r>
          <a:r>
            <a:rPr lang="cs-CZ" sz="2200" kern="1200" dirty="0"/>
            <a:t> – neinvazivní pulsní </a:t>
          </a:r>
          <a:r>
            <a:rPr lang="cs-CZ" sz="2200" kern="1200" dirty="0" err="1"/>
            <a:t>cooxymetrie</a:t>
          </a:r>
          <a:r>
            <a:rPr lang="cs-CZ" sz="2200" kern="1200" dirty="0"/>
            <a:t>, z krve, ve výdechu v jednotkách </a:t>
          </a:r>
          <a:r>
            <a:rPr lang="cs-CZ" sz="2200" kern="1200" dirty="0" err="1"/>
            <a:t>ppm</a:t>
          </a:r>
          <a:r>
            <a:rPr lang="cs-CZ" sz="2200" kern="1200" dirty="0"/>
            <a:t> (50ppm~6%COHb) </a:t>
          </a:r>
          <a:endParaRPr lang="en-US" sz="2200" kern="1200" dirty="0"/>
        </a:p>
      </dsp:txBody>
      <dsp:txXfrm>
        <a:off x="1475902" y="3197416"/>
        <a:ext cx="6247092" cy="1277838"/>
      </dsp:txXfrm>
    </dsp:sp>
    <dsp:sp modelId="{ACC47C17-B7BC-44E9-8DEE-72131B0716AD}">
      <dsp:nvSpPr>
        <dsp:cNvPr id="0" name=""/>
        <dsp:cNvSpPr/>
      </dsp:nvSpPr>
      <dsp:spPr>
        <a:xfrm>
          <a:off x="0" y="5186026"/>
          <a:ext cx="7722995" cy="12778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006F0-C51C-4EB7-A6BF-25EDDC950B0E}">
      <dsp:nvSpPr>
        <dsp:cNvPr id="0" name=""/>
        <dsp:cNvSpPr/>
      </dsp:nvSpPr>
      <dsp:spPr>
        <a:xfrm>
          <a:off x="386546" y="5473540"/>
          <a:ext cx="702810" cy="7028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47A955-82DA-4A7C-A8B4-81B0335BC86F}">
      <dsp:nvSpPr>
        <dsp:cNvPr id="0" name=""/>
        <dsp:cNvSpPr/>
      </dsp:nvSpPr>
      <dsp:spPr>
        <a:xfrm>
          <a:off x="1475902" y="5186026"/>
          <a:ext cx="3475347" cy="1277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238" tIns="135238" rIns="135238" bIns="13523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Terapie </a:t>
          </a:r>
          <a:r>
            <a:rPr lang="cs-CZ" sz="2200" kern="1200"/>
            <a:t>– kyslík 15l/min, při GCS pod 8 - UPV s FiO2 1,0 </a:t>
          </a:r>
          <a:endParaRPr lang="en-US" sz="2200" kern="1200"/>
        </a:p>
      </dsp:txBody>
      <dsp:txXfrm>
        <a:off x="1475902" y="5186026"/>
        <a:ext cx="3475347" cy="1277838"/>
      </dsp:txXfrm>
    </dsp:sp>
    <dsp:sp modelId="{5516E018-8AFE-4F69-A65C-F18651C03C5A}">
      <dsp:nvSpPr>
        <dsp:cNvPr id="0" name=""/>
        <dsp:cNvSpPr/>
      </dsp:nvSpPr>
      <dsp:spPr>
        <a:xfrm>
          <a:off x="4951250" y="4794714"/>
          <a:ext cx="2771744" cy="2060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238" tIns="135238" rIns="135238" bIns="13523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hyperbarická komora – indikace - </a:t>
          </a:r>
          <a:r>
            <a:rPr lang="cs-CZ" sz="1500" kern="1200" dirty="0" err="1"/>
            <a:t>COHb</a:t>
          </a:r>
          <a:r>
            <a:rPr lang="cs-CZ" sz="1500" kern="1200" dirty="0"/>
            <a:t> nad 10% + porucha vědomí na místě nehody či v nemocnici, abnormální neurologický nález, těhotná žena</a:t>
          </a:r>
          <a:endParaRPr lang="en-US" sz="1500" kern="1200" dirty="0"/>
        </a:p>
      </dsp:txBody>
      <dsp:txXfrm>
        <a:off x="4951250" y="4794714"/>
        <a:ext cx="2771744" cy="206046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9802BC-2355-414A-9016-FBF85786F10E}">
      <dsp:nvSpPr>
        <dsp:cNvPr id="0" name=""/>
        <dsp:cNvSpPr/>
      </dsp:nvSpPr>
      <dsp:spPr>
        <a:xfrm>
          <a:off x="0" y="14396"/>
          <a:ext cx="6628804" cy="159266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syndrom týraného, zneužívaného a zanedbávaného dítěte </a:t>
          </a:r>
          <a:endParaRPr lang="en-US" sz="3000" kern="1200"/>
        </a:p>
      </dsp:txBody>
      <dsp:txXfrm>
        <a:off x="77747" y="92143"/>
        <a:ext cx="6473310" cy="1437168"/>
      </dsp:txXfrm>
    </dsp:sp>
    <dsp:sp modelId="{E8FC2881-6303-F74B-9FC2-BF9026B499E1}">
      <dsp:nvSpPr>
        <dsp:cNvPr id="0" name=""/>
        <dsp:cNvSpPr/>
      </dsp:nvSpPr>
      <dsp:spPr>
        <a:xfrm>
          <a:off x="0" y="1693459"/>
          <a:ext cx="6628804" cy="1592662"/>
        </a:xfrm>
        <a:prstGeom prst="roundRect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nenáhodné, vědomé i nevědomé konání</a:t>
          </a:r>
          <a:endParaRPr lang="en-US" sz="3000" kern="1200" dirty="0"/>
        </a:p>
      </dsp:txBody>
      <dsp:txXfrm>
        <a:off x="77747" y="1771206"/>
        <a:ext cx="6473310" cy="1437168"/>
      </dsp:txXfrm>
    </dsp:sp>
    <dsp:sp modelId="{ECD012AB-071E-884E-9DA2-4AFB0CF9B89D}">
      <dsp:nvSpPr>
        <dsp:cNvPr id="0" name=""/>
        <dsp:cNvSpPr/>
      </dsp:nvSpPr>
      <dsp:spPr>
        <a:xfrm>
          <a:off x="0" y="3372521"/>
          <a:ext cx="6628804" cy="1592662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poškozuje tělesný, duševní i společenský stav a vývoj dítěte, případně způsobuje jeho smrt</a:t>
          </a:r>
          <a:endParaRPr lang="en-US" sz="3000" kern="1200" dirty="0"/>
        </a:p>
      </dsp:txBody>
      <dsp:txXfrm>
        <a:off x="77747" y="3450268"/>
        <a:ext cx="6473310" cy="143716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13CBC-8FBE-7A44-8F68-5E71983810F5}">
      <dsp:nvSpPr>
        <dsp:cNvPr id="0" name=""/>
        <dsp:cNvSpPr/>
      </dsp:nvSpPr>
      <dsp:spPr>
        <a:xfrm>
          <a:off x="0" y="272190"/>
          <a:ext cx="6628804" cy="21715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 dirty="0">
              <a:highlight>
                <a:srgbClr val="FF0000"/>
              </a:highlight>
            </a:rPr>
            <a:t>tělesné týrání </a:t>
          </a:r>
          <a:r>
            <a:rPr lang="cs-CZ" sz="3200" kern="1200" dirty="0"/>
            <a:t>(rány, hematomy, zlomeniny, krvácení, otrávení, popáleniny, dušení, otřes mozku, sexuální napadení, smrt) </a:t>
          </a:r>
          <a:endParaRPr lang="en-US" sz="3200" kern="1200" dirty="0"/>
        </a:p>
      </dsp:txBody>
      <dsp:txXfrm>
        <a:off x="106005" y="378195"/>
        <a:ext cx="6416794" cy="1959510"/>
      </dsp:txXfrm>
    </dsp:sp>
    <dsp:sp modelId="{8646E06C-70FF-864B-BE03-5DC4A098C972}">
      <dsp:nvSpPr>
        <dsp:cNvPr id="0" name=""/>
        <dsp:cNvSpPr/>
      </dsp:nvSpPr>
      <dsp:spPr>
        <a:xfrm>
          <a:off x="0" y="2535870"/>
          <a:ext cx="6628804" cy="2171520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highlight>
                <a:srgbClr val="FF0000"/>
              </a:highlight>
            </a:rPr>
            <a:t>duševní a citové týrání </a:t>
          </a:r>
          <a:r>
            <a:rPr lang="cs-CZ" sz="3200" kern="1200" dirty="0"/>
            <a:t>(ponižování, šikana, izolace, agrese, citová deprivace) </a:t>
          </a:r>
          <a:endParaRPr lang="en-US" sz="3200" kern="1200" dirty="0"/>
        </a:p>
      </dsp:txBody>
      <dsp:txXfrm>
        <a:off x="106005" y="2641875"/>
        <a:ext cx="6416794" cy="19595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EBF65-01EB-DB48-97F5-AFC882722938}">
      <dsp:nvSpPr>
        <dsp:cNvPr id="0" name=""/>
        <dsp:cNvSpPr/>
      </dsp:nvSpPr>
      <dsp:spPr>
        <a:xfrm>
          <a:off x="2817" y="593689"/>
          <a:ext cx="2235464" cy="13412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dušnost </a:t>
          </a:r>
          <a:endParaRPr lang="en-US" sz="3100" kern="1200"/>
        </a:p>
      </dsp:txBody>
      <dsp:txXfrm>
        <a:off x="2817" y="593689"/>
        <a:ext cx="2235464" cy="1341278"/>
      </dsp:txXfrm>
    </dsp:sp>
    <dsp:sp modelId="{26B38670-27A9-CE4F-8382-E03F4229DE0D}">
      <dsp:nvSpPr>
        <dsp:cNvPr id="0" name=""/>
        <dsp:cNvSpPr/>
      </dsp:nvSpPr>
      <dsp:spPr>
        <a:xfrm>
          <a:off x="2461828" y="593689"/>
          <a:ext cx="2235464" cy="134127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křeče </a:t>
          </a:r>
          <a:endParaRPr lang="en-US" sz="3100" kern="1200"/>
        </a:p>
      </dsp:txBody>
      <dsp:txXfrm>
        <a:off x="2461828" y="593689"/>
        <a:ext cx="2235464" cy="1341278"/>
      </dsp:txXfrm>
    </dsp:sp>
    <dsp:sp modelId="{C8429D09-5F25-6E42-A712-43BAE013B470}">
      <dsp:nvSpPr>
        <dsp:cNvPr id="0" name=""/>
        <dsp:cNvSpPr/>
      </dsp:nvSpPr>
      <dsp:spPr>
        <a:xfrm>
          <a:off x="4920839" y="593689"/>
          <a:ext cx="2235464" cy="13412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úrazy </a:t>
          </a:r>
          <a:endParaRPr lang="en-US" sz="3100" kern="1200"/>
        </a:p>
      </dsp:txBody>
      <dsp:txXfrm>
        <a:off x="4920839" y="593689"/>
        <a:ext cx="2235464" cy="1341278"/>
      </dsp:txXfrm>
    </dsp:sp>
    <dsp:sp modelId="{C27BBE92-0999-9643-8033-FE971BEE9589}">
      <dsp:nvSpPr>
        <dsp:cNvPr id="0" name=""/>
        <dsp:cNvSpPr/>
      </dsp:nvSpPr>
      <dsp:spPr>
        <a:xfrm>
          <a:off x="7379850" y="593689"/>
          <a:ext cx="2235464" cy="13412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anafylaxe </a:t>
          </a:r>
          <a:endParaRPr lang="en-US" sz="3100" kern="1200"/>
        </a:p>
      </dsp:txBody>
      <dsp:txXfrm>
        <a:off x="7379850" y="593689"/>
        <a:ext cx="2235464" cy="1341278"/>
      </dsp:txXfrm>
    </dsp:sp>
    <dsp:sp modelId="{70CE9DFB-DE75-084A-8FA2-482CDAF16855}">
      <dsp:nvSpPr>
        <dsp:cNvPr id="0" name=""/>
        <dsp:cNvSpPr/>
      </dsp:nvSpPr>
      <dsp:spPr>
        <a:xfrm>
          <a:off x="2817" y="2158514"/>
          <a:ext cx="2235464" cy="13412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intoxikace </a:t>
          </a:r>
          <a:endParaRPr lang="en-US" sz="3100" kern="1200"/>
        </a:p>
      </dsp:txBody>
      <dsp:txXfrm>
        <a:off x="2817" y="2158514"/>
        <a:ext cx="2235464" cy="1341278"/>
      </dsp:txXfrm>
    </dsp:sp>
    <dsp:sp modelId="{978B38E1-1C3E-8B41-9116-8C5AFA25669E}">
      <dsp:nvSpPr>
        <dsp:cNvPr id="0" name=""/>
        <dsp:cNvSpPr/>
      </dsp:nvSpPr>
      <dsp:spPr>
        <a:xfrm>
          <a:off x="2461828" y="2158514"/>
          <a:ext cx="2235464" cy="13412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porucha vědomí </a:t>
          </a:r>
          <a:endParaRPr lang="en-US" sz="3100" kern="1200"/>
        </a:p>
      </dsp:txBody>
      <dsp:txXfrm>
        <a:off x="2461828" y="2158514"/>
        <a:ext cx="2235464" cy="1341278"/>
      </dsp:txXfrm>
    </dsp:sp>
    <dsp:sp modelId="{9590D1E4-17E9-9144-8A35-4600F551C80B}">
      <dsp:nvSpPr>
        <dsp:cNvPr id="0" name=""/>
        <dsp:cNvSpPr/>
      </dsp:nvSpPr>
      <dsp:spPr>
        <a:xfrm>
          <a:off x="4920839" y="2158514"/>
          <a:ext cx="2235464" cy="134127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horečka </a:t>
          </a:r>
          <a:endParaRPr lang="en-US" sz="3100" kern="1200"/>
        </a:p>
      </dsp:txBody>
      <dsp:txXfrm>
        <a:off x="4920839" y="2158514"/>
        <a:ext cx="2235464" cy="1341278"/>
      </dsp:txXfrm>
    </dsp:sp>
    <dsp:sp modelId="{1256122A-B318-354C-B7ED-20D9074BE9CC}">
      <dsp:nvSpPr>
        <dsp:cNvPr id="0" name=""/>
        <dsp:cNvSpPr/>
      </dsp:nvSpPr>
      <dsp:spPr>
        <a:xfrm>
          <a:off x="7379850" y="2158514"/>
          <a:ext cx="2235464" cy="13412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zvracení </a:t>
          </a:r>
          <a:endParaRPr lang="en-US" sz="3100" kern="1200"/>
        </a:p>
      </dsp:txBody>
      <dsp:txXfrm>
        <a:off x="7379850" y="2158514"/>
        <a:ext cx="2235464" cy="13412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0C1ED-FEDA-4748-883E-80E69AF3E1CD}">
      <dsp:nvSpPr>
        <dsp:cNvPr id="0" name=""/>
        <dsp:cNvSpPr/>
      </dsp:nvSpPr>
      <dsp:spPr>
        <a:xfrm>
          <a:off x="0" y="93057"/>
          <a:ext cx="3005666" cy="18033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Laryngitida </a:t>
          </a:r>
          <a:endParaRPr lang="en-US" sz="3300" kern="1200"/>
        </a:p>
      </dsp:txBody>
      <dsp:txXfrm>
        <a:off x="0" y="93057"/>
        <a:ext cx="3005666" cy="1803399"/>
      </dsp:txXfrm>
    </dsp:sp>
    <dsp:sp modelId="{5585C7BB-BB29-A648-B7CA-2DBF4141B85C}">
      <dsp:nvSpPr>
        <dsp:cNvPr id="0" name=""/>
        <dsp:cNvSpPr/>
      </dsp:nvSpPr>
      <dsp:spPr>
        <a:xfrm>
          <a:off x="3306233" y="93057"/>
          <a:ext cx="3005666" cy="18033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(Epiglotitida) </a:t>
          </a:r>
          <a:endParaRPr lang="en-US" sz="3300" kern="1200"/>
        </a:p>
      </dsp:txBody>
      <dsp:txXfrm>
        <a:off x="3306233" y="93057"/>
        <a:ext cx="3005666" cy="1803399"/>
      </dsp:txXfrm>
    </dsp:sp>
    <dsp:sp modelId="{AA7F0EA5-6BF2-9C45-85D8-A6942EE0849E}">
      <dsp:nvSpPr>
        <dsp:cNvPr id="0" name=""/>
        <dsp:cNvSpPr/>
      </dsp:nvSpPr>
      <dsp:spPr>
        <a:xfrm>
          <a:off x="6612466" y="93057"/>
          <a:ext cx="3005666" cy="18033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Astma </a:t>
          </a:r>
          <a:endParaRPr lang="en-US" sz="3300" kern="1200"/>
        </a:p>
      </dsp:txBody>
      <dsp:txXfrm>
        <a:off x="6612466" y="93057"/>
        <a:ext cx="3005666" cy="1803399"/>
      </dsp:txXfrm>
    </dsp:sp>
    <dsp:sp modelId="{6CFB9E73-11DF-B142-A7F4-80EE3CE3235F}">
      <dsp:nvSpPr>
        <dsp:cNvPr id="0" name=""/>
        <dsp:cNvSpPr/>
      </dsp:nvSpPr>
      <dsp:spPr>
        <a:xfrm>
          <a:off x="1653116" y="2197024"/>
          <a:ext cx="3005666" cy="18033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Bronchitida / Bronchiolitida </a:t>
          </a:r>
          <a:endParaRPr lang="en-US" sz="3300" kern="1200"/>
        </a:p>
      </dsp:txBody>
      <dsp:txXfrm>
        <a:off x="1653116" y="2197024"/>
        <a:ext cx="3005666" cy="1803399"/>
      </dsp:txXfrm>
    </dsp:sp>
    <dsp:sp modelId="{2E944F2F-94FC-D846-A789-52875C4D2F0B}">
      <dsp:nvSpPr>
        <dsp:cNvPr id="0" name=""/>
        <dsp:cNvSpPr/>
      </dsp:nvSpPr>
      <dsp:spPr>
        <a:xfrm>
          <a:off x="4959349" y="2197024"/>
          <a:ext cx="3005666" cy="18033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/>
            <a:t>Aspirace cizího tělesa</a:t>
          </a:r>
          <a:endParaRPr lang="en-US" sz="3300" kern="1200"/>
        </a:p>
      </dsp:txBody>
      <dsp:txXfrm>
        <a:off x="4959349" y="2197024"/>
        <a:ext cx="3005666" cy="18033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2B323-30C9-2248-A890-8F8B404694D7}">
      <dsp:nvSpPr>
        <dsp:cNvPr id="0" name=""/>
        <dsp:cNvSpPr/>
      </dsp:nvSpPr>
      <dsp:spPr>
        <a:xfrm>
          <a:off x="0" y="443865"/>
          <a:ext cx="6628804" cy="11407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Studený vzduch</a:t>
          </a:r>
          <a:endParaRPr lang="en-US" sz="3000" kern="1200"/>
        </a:p>
      </dsp:txBody>
      <dsp:txXfrm>
        <a:off x="55687" y="499552"/>
        <a:ext cx="6517430" cy="1029376"/>
      </dsp:txXfrm>
    </dsp:sp>
    <dsp:sp modelId="{5875B0EA-723F-B14A-BEF7-9B35BBCC1FBE}">
      <dsp:nvSpPr>
        <dsp:cNvPr id="0" name=""/>
        <dsp:cNvSpPr/>
      </dsp:nvSpPr>
      <dsp:spPr>
        <a:xfrm>
          <a:off x="0" y="3708998"/>
          <a:ext cx="6628804" cy="1140750"/>
        </a:xfrm>
        <a:prstGeom prst="roundRect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Nebulizace s adrenalinem (do 10 kg 2 mg/5 ml, nad 10 kg 3-5 mg)</a:t>
          </a:r>
          <a:endParaRPr lang="en-US" sz="3000" kern="1200" dirty="0"/>
        </a:p>
      </dsp:txBody>
      <dsp:txXfrm>
        <a:off x="55687" y="3764685"/>
        <a:ext cx="6517430" cy="1029376"/>
      </dsp:txXfrm>
    </dsp:sp>
    <dsp:sp modelId="{A75659E3-568D-1949-B698-5693D807BB8A}">
      <dsp:nvSpPr>
        <dsp:cNvPr id="0" name=""/>
        <dsp:cNvSpPr/>
      </dsp:nvSpPr>
      <dsp:spPr>
        <a:xfrm>
          <a:off x="0" y="1804000"/>
          <a:ext cx="6628804" cy="1140750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 err="1"/>
            <a:t>Dexamethason</a:t>
          </a:r>
          <a:r>
            <a:rPr lang="cs-CZ" sz="3000" kern="1200" dirty="0"/>
            <a:t> 0,15 - 0,6 mg/kg </a:t>
          </a:r>
          <a:r>
            <a:rPr lang="cs-CZ" sz="3000" kern="1200" dirty="0" err="1"/>
            <a:t>i.m</a:t>
          </a:r>
          <a:r>
            <a:rPr lang="cs-CZ" sz="3000" kern="1200" dirty="0"/>
            <a:t>., </a:t>
          </a:r>
          <a:r>
            <a:rPr lang="cs-CZ" sz="3000" kern="1200" dirty="0" err="1"/>
            <a:t>i.v</a:t>
          </a:r>
          <a:r>
            <a:rPr lang="cs-CZ" sz="3000" kern="1200" dirty="0"/>
            <a:t>., max 16mg </a:t>
          </a:r>
          <a:endParaRPr lang="en-US" sz="3000" kern="1200" dirty="0"/>
        </a:p>
      </dsp:txBody>
      <dsp:txXfrm>
        <a:off x="55687" y="1859687"/>
        <a:ext cx="6517430" cy="1029376"/>
      </dsp:txXfrm>
    </dsp:sp>
    <dsp:sp modelId="{AEC23C57-F3D3-F14C-BA74-8481ADA59CB5}">
      <dsp:nvSpPr>
        <dsp:cNvPr id="0" name=""/>
        <dsp:cNvSpPr/>
      </dsp:nvSpPr>
      <dsp:spPr>
        <a:xfrm>
          <a:off x="0" y="3103249"/>
          <a:ext cx="6628804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465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300" kern="1200" dirty="0" err="1"/>
            <a:t>Dexamethazonové</a:t>
          </a:r>
          <a:r>
            <a:rPr lang="cs-CZ" sz="2300" kern="1200" dirty="0"/>
            <a:t> čípky 4mg, 8mg</a:t>
          </a:r>
          <a:endParaRPr lang="en-US" sz="2300" kern="1200" dirty="0"/>
        </a:p>
      </dsp:txBody>
      <dsp:txXfrm>
        <a:off x="0" y="3103249"/>
        <a:ext cx="6628804" cy="4968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F8F40-B212-F04D-B099-DA6B3A632792}">
      <dsp:nvSpPr>
        <dsp:cNvPr id="0" name=""/>
        <dsp:cNvSpPr/>
      </dsp:nvSpPr>
      <dsp:spPr>
        <a:xfrm>
          <a:off x="0" y="93057"/>
          <a:ext cx="3005666" cy="18033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 dirty="0"/>
            <a:t>Kdy začaly</a:t>
          </a:r>
          <a:endParaRPr lang="en-US" sz="2900" kern="1200" dirty="0"/>
        </a:p>
      </dsp:txBody>
      <dsp:txXfrm>
        <a:off x="0" y="93057"/>
        <a:ext cx="3005666" cy="1803399"/>
      </dsp:txXfrm>
    </dsp:sp>
    <dsp:sp modelId="{D18230E1-42A5-1E4C-8CF6-72ADEC2FE127}">
      <dsp:nvSpPr>
        <dsp:cNvPr id="0" name=""/>
        <dsp:cNvSpPr/>
      </dsp:nvSpPr>
      <dsp:spPr>
        <a:xfrm>
          <a:off x="3306233" y="93057"/>
          <a:ext cx="3005666" cy="1803399"/>
        </a:xfrm>
        <a:prstGeom prst="rect">
          <a:avLst/>
        </a:prstGeom>
        <a:solidFill>
          <a:schemeClr val="accent2">
            <a:hueOff val="-592857"/>
            <a:satOff val="2840"/>
            <a:lumOff val="262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Typ - fokální, generalizované</a:t>
          </a:r>
          <a:endParaRPr lang="en-US" sz="2900" kern="1200"/>
        </a:p>
      </dsp:txBody>
      <dsp:txXfrm>
        <a:off x="3306233" y="93057"/>
        <a:ext cx="3005666" cy="1803399"/>
      </dsp:txXfrm>
    </dsp:sp>
    <dsp:sp modelId="{AD10ACCB-4297-EA44-BA15-4679553CD77A}">
      <dsp:nvSpPr>
        <dsp:cNvPr id="0" name=""/>
        <dsp:cNvSpPr/>
      </dsp:nvSpPr>
      <dsp:spPr>
        <a:xfrm>
          <a:off x="6612466" y="93057"/>
          <a:ext cx="3005666" cy="1803399"/>
        </a:xfrm>
        <a:prstGeom prst="rect">
          <a:avLst/>
        </a:prstGeom>
        <a:solidFill>
          <a:schemeClr val="accent2">
            <a:hueOff val="-1185714"/>
            <a:satOff val="5680"/>
            <a:lumOff val="525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Jak dlouho trvaly</a:t>
          </a:r>
          <a:endParaRPr lang="en-US" sz="2900" kern="1200"/>
        </a:p>
      </dsp:txBody>
      <dsp:txXfrm>
        <a:off x="6612466" y="93057"/>
        <a:ext cx="3005666" cy="1803399"/>
      </dsp:txXfrm>
    </dsp:sp>
    <dsp:sp modelId="{1EC0E171-F4ED-F34B-AD21-E7A63EF8D1C5}">
      <dsp:nvSpPr>
        <dsp:cNvPr id="0" name=""/>
        <dsp:cNvSpPr/>
      </dsp:nvSpPr>
      <dsp:spPr>
        <a:xfrm>
          <a:off x="0" y="2197024"/>
          <a:ext cx="3005666" cy="1803399"/>
        </a:xfrm>
        <a:prstGeom prst="rect">
          <a:avLst/>
        </a:prstGeom>
        <a:solidFill>
          <a:schemeClr val="accent2">
            <a:hueOff val="-1778572"/>
            <a:satOff val="8520"/>
            <a:lumOff val="788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Historie - anamnéza</a:t>
          </a:r>
          <a:endParaRPr lang="en-US" sz="2900" kern="1200"/>
        </a:p>
      </dsp:txBody>
      <dsp:txXfrm>
        <a:off x="0" y="2197024"/>
        <a:ext cx="3005666" cy="1803399"/>
      </dsp:txXfrm>
    </dsp:sp>
    <dsp:sp modelId="{195BEBD5-D123-4C40-A322-D87A3196E207}">
      <dsp:nvSpPr>
        <dsp:cNvPr id="0" name=""/>
        <dsp:cNvSpPr/>
      </dsp:nvSpPr>
      <dsp:spPr>
        <a:xfrm>
          <a:off x="3306233" y="2197024"/>
          <a:ext cx="3005666" cy="1803399"/>
        </a:xfrm>
        <a:prstGeom prst="rect">
          <a:avLst/>
        </a:prstGeom>
        <a:solidFill>
          <a:schemeClr val="accent2">
            <a:hueOff val="-2371429"/>
            <a:satOff val="11360"/>
            <a:lumOff val="1051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Úraz? Intoxikace? </a:t>
          </a:r>
          <a:endParaRPr lang="en-US" sz="2900" kern="1200"/>
        </a:p>
      </dsp:txBody>
      <dsp:txXfrm>
        <a:off x="3306233" y="2197024"/>
        <a:ext cx="3005666" cy="1803399"/>
      </dsp:txXfrm>
    </dsp:sp>
    <dsp:sp modelId="{D0AE85E1-ED92-E344-B09B-AB9C52F17390}">
      <dsp:nvSpPr>
        <dsp:cNvPr id="0" name=""/>
        <dsp:cNvSpPr/>
      </dsp:nvSpPr>
      <dsp:spPr>
        <a:xfrm>
          <a:off x="6612466" y="2197024"/>
          <a:ext cx="3005666" cy="1803399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Jiné příznaky? - zvracení, teplota, bolest hlavy</a:t>
          </a:r>
          <a:endParaRPr lang="en-US" sz="2900" kern="1200"/>
        </a:p>
      </dsp:txBody>
      <dsp:txXfrm>
        <a:off x="6612466" y="2197024"/>
        <a:ext cx="3005666" cy="1803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3F6C5-C4B0-904D-85A1-E22C2B4674C3}">
      <dsp:nvSpPr>
        <dsp:cNvPr id="0" name=""/>
        <dsp:cNvSpPr/>
      </dsp:nvSpPr>
      <dsp:spPr>
        <a:xfrm>
          <a:off x="0" y="418386"/>
          <a:ext cx="7223713" cy="705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35A80-7BD8-5343-B38A-6C91F86775C3}">
      <dsp:nvSpPr>
        <dsp:cNvPr id="0" name=""/>
        <dsp:cNvSpPr/>
      </dsp:nvSpPr>
      <dsp:spPr>
        <a:xfrm>
          <a:off x="361185" y="5106"/>
          <a:ext cx="5056599" cy="8265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127" tIns="0" rIns="19112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Dostatečná oxygenace</a:t>
          </a:r>
          <a:endParaRPr lang="en-US" sz="2800" kern="1200"/>
        </a:p>
      </dsp:txBody>
      <dsp:txXfrm>
        <a:off x="401534" y="45455"/>
        <a:ext cx="4975901" cy="745861"/>
      </dsp:txXfrm>
    </dsp:sp>
    <dsp:sp modelId="{5621DB72-5D1A-9E40-B1DE-BDF110650BDB}">
      <dsp:nvSpPr>
        <dsp:cNvPr id="0" name=""/>
        <dsp:cNvSpPr/>
      </dsp:nvSpPr>
      <dsp:spPr>
        <a:xfrm>
          <a:off x="0" y="1688466"/>
          <a:ext cx="7223713" cy="705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E3FCB-D024-E74E-8F4A-CE2ED5CE37AB}">
      <dsp:nvSpPr>
        <dsp:cNvPr id="0" name=""/>
        <dsp:cNvSpPr/>
      </dsp:nvSpPr>
      <dsp:spPr>
        <a:xfrm>
          <a:off x="361185" y="1275186"/>
          <a:ext cx="5056599" cy="82655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127" tIns="0" rIns="19112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Zastavení křečí</a:t>
          </a:r>
          <a:endParaRPr lang="en-US" sz="2800" kern="1200"/>
        </a:p>
      </dsp:txBody>
      <dsp:txXfrm>
        <a:off x="401534" y="1315535"/>
        <a:ext cx="4975901" cy="745861"/>
      </dsp:txXfrm>
    </dsp:sp>
    <dsp:sp modelId="{C8E695A2-A092-BB43-90EC-901B6D872F67}">
      <dsp:nvSpPr>
        <dsp:cNvPr id="0" name=""/>
        <dsp:cNvSpPr/>
      </dsp:nvSpPr>
      <dsp:spPr>
        <a:xfrm>
          <a:off x="0" y="2958546"/>
          <a:ext cx="7223713" cy="705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CF228-F56A-7E4C-89D9-1CA5AB32D4BE}">
      <dsp:nvSpPr>
        <dsp:cNvPr id="0" name=""/>
        <dsp:cNvSpPr/>
      </dsp:nvSpPr>
      <dsp:spPr>
        <a:xfrm>
          <a:off x="361185" y="2545266"/>
          <a:ext cx="5056599" cy="82655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127" tIns="0" rIns="19112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Prevence aspirace</a:t>
          </a:r>
          <a:endParaRPr lang="en-US" sz="2800" kern="1200"/>
        </a:p>
      </dsp:txBody>
      <dsp:txXfrm>
        <a:off x="401534" y="2585615"/>
        <a:ext cx="4975901" cy="745861"/>
      </dsp:txXfrm>
    </dsp:sp>
    <dsp:sp modelId="{B43DB04A-0226-B74F-8327-7E82AC5E06DF}">
      <dsp:nvSpPr>
        <dsp:cNvPr id="0" name=""/>
        <dsp:cNvSpPr/>
      </dsp:nvSpPr>
      <dsp:spPr>
        <a:xfrm>
          <a:off x="0" y="4228626"/>
          <a:ext cx="7223713" cy="705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240C4-2C9F-9949-B401-78BD4D9B531D}">
      <dsp:nvSpPr>
        <dsp:cNvPr id="0" name=""/>
        <dsp:cNvSpPr/>
      </dsp:nvSpPr>
      <dsp:spPr>
        <a:xfrm>
          <a:off x="361185" y="3815346"/>
          <a:ext cx="5056599" cy="82655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127" tIns="0" rIns="19112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Zajištění cévního vstupu</a:t>
          </a:r>
          <a:endParaRPr lang="en-US" sz="2800" kern="1200"/>
        </a:p>
      </dsp:txBody>
      <dsp:txXfrm>
        <a:off x="401534" y="3855695"/>
        <a:ext cx="4975901" cy="745861"/>
      </dsp:txXfrm>
    </dsp:sp>
    <dsp:sp modelId="{63822BA0-0238-3545-A9A2-8775ACF5D54A}">
      <dsp:nvSpPr>
        <dsp:cNvPr id="0" name=""/>
        <dsp:cNvSpPr/>
      </dsp:nvSpPr>
      <dsp:spPr>
        <a:xfrm>
          <a:off x="0" y="5498706"/>
          <a:ext cx="7223713" cy="705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4C727-A038-404E-BD59-1AF31812589F}">
      <dsp:nvSpPr>
        <dsp:cNvPr id="0" name=""/>
        <dsp:cNvSpPr/>
      </dsp:nvSpPr>
      <dsp:spPr>
        <a:xfrm>
          <a:off x="361185" y="5085426"/>
          <a:ext cx="5056599" cy="82655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127" tIns="0" rIns="19112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FF, TT, Glc</a:t>
          </a:r>
          <a:endParaRPr lang="en-US" sz="2800" kern="1200"/>
        </a:p>
      </dsp:txBody>
      <dsp:txXfrm>
        <a:off x="401534" y="5125775"/>
        <a:ext cx="4975901" cy="7458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A1CAC-D5C0-7145-A2DA-7F9607F06BA3}">
      <dsp:nvSpPr>
        <dsp:cNvPr id="0" name=""/>
        <dsp:cNvSpPr/>
      </dsp:nvSpPr>
      <dsp:spPr>
        <a:xfrm>
          <a:off x="0" y="55"/>
          <a:ext cx="75522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17DC8-CCB2-2846-AB06-5F564224C2C7}">
      <dsp:nvSpPr>
        <dsp:cNvPr id="0" name=""/>
        <dsp:cNvSpPr/>
      </dsp:nvSpPr>
      <dsp:spPr>
        <a:xfrm>
          <a:off x="0" y="55"/>
          <a:ext cx="7552266" cy="72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/>
            <a:t>LEVETIRACETAM (Keppra) </a:t>
          </a:r>
          <a:endParaRPr lang="en-US" sz="3400" kern="1200"/>
        </a:p>
      </dsp:txBody>
      <dsp:txXfrm>
        <a:off x="0" y="55"/>
        <a:ext cx="7552266" cy="725131"/>
      </dsp:txXfrm>
    </dsp:sp>
    <dsp:sp modelId="{68DC7C12-9875-F74C-902D-E9D80FF019C2}">
      <dsp:nvSpPr>
        <dsp:cNvPr id="0" name=""/>
        <dsp:cNvSpPr/>
      </dsp:nvSpPr>
      <dsp:spPr>
        <a:xfrm>
          <a:off x="0" y="725186"/>
          <a:ext cx="75522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82927-FE09-9245-8E15-E246DF8B46A4}">
      <dsp:nvSpPr>
        <dsp:cNvPr id="0" name=""/>
        <dsp:cNvSpPr/>
      </dsp:nvSpPr>
      <dsp:spPr>
        <a:xfrm>
          <a:off x="0" y="725186"/>
          <a:ext cx="7552266" cy="72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>
              <a:solidFill>
                <a:srgbClr val="FF0000"/>
              </a:solidFill>
            </a:rPr>
            <a:t>40mg/kg, </a:t>
          </a:r>
          <a:r>
            <a:rPr lang="cs-CZ" sz="3400" kern="1200" dirty="0"/>
            <a:t>max. 3g </a:t>
          </a:r>
          <a:r>
            <a:rPr lang="cs-CZ" sz="3400" kern="1200" dirty="0" err="1"/>
            <a:t>i.v</a:t>
          </a:r>
          <a:r>
            <a:rPr lang="cs-CZ" sz="3400" kern="1200" dirty="0"/>
            <a:t>. </a:t>
          </a:r>
          <a:endParaRPr lang="en-US" sz="3400" kern="1200" dirty="0"/>
        </a:p>
      </dsp:txBody>
      <dsp:txXfrm>
        <a:off x="0" y="725186"/>
        <a:ext cx="7552266" cy="725131"/>
      </dsp:txXfrm>
    </dsp:sp>
    <dsp:sp modelId="{969BE126-35C6-9C40-87AB-A73F330243A3}">
      <dsp:nvSpPr>
        <dsp:cNvPr id="0" name=""/>
        <dsp:cNvSpPr/>
      </dsp:nvSpPr>
      <dsp:spPr>
        <a:xfrm>
          <a:off x="0" y="1450317"/>
          <a:ext cx="75522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00604-F880-4C45-9CA0-B31920E35873}">
      <dsp:nvSpPr>
        <dsp:cNvPr id="0" name=""/>
        <dsp:cNvSpPr/>
      </dsp:nvSpPr>
      <dsp:spPr>
        <a:xfrm>
          <a:off x="0" y="1450317"/>
          <a:ext cx="7552266" cy="72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/>
            <a:t>PHENYTOIN (Epanutin) </a:t>
          </a:r>
          <a:endParaRPr lang="en-US" sz="3400" kern="1200"/>
        </a:p>
      </dsp:txBody>
      <dsp:txXfrm>
        <a:off x="0" y="1450317"/>
        <a:ext cx="7552266" cy="725131"/>
      </dsp:txXfrm>
    </dsp:sp>
    <dsp:sp modelId="{004BE878-BD2B-3A4A-A0EE-415667B85F56}">
      <dsp:nvSpPr>
        <dsp:cNvPr id="0" name=""/>
        <dsp:cNvSpPr/>
      </dsp:nvSpPr>
      <dsp:spPr>
        <a:xfrm>
          <a:off x="0" y="2175449"/>
          <a:ext cx="75522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33DD87-0E21-FE46-B7A3-195318DD4500}">
      <dsp:nvSpPr>
        <dsp:cNvPr id="0" name=""/>
        <dsp:cNvSpPr/>
      </dsp:nvSpPr>
      <dsp:spPr>
        <a:xfrm>
          <a:off x="0" y="2175449"/>
          <a:ext cx="7552266" cy="72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>
              <a:solidFill>
                <a:srgbClr val="FF0000"/>
              </a:solidFill>
            </a:rPr>
            <a:t>20mg/kg</a:t>
          </a:r>
          <a:r>
            <a:rPr lang="cs-CZ" sz="3400" kern="1200" dirty="0"/>
            <a:t>, max. 1,5g </a:t>
          </a:r>
          <a:r>
            <a:rPr lang="cs-CZ" sz="3400" kern="1200" dirty="0" err="1"/>
            <a:t>i.v</a:t>
          </a:r>
          <a:r>
            <a:rPr lang="cs-CZ" sz="3400" kern="1200" dirty="0"/>
            <a:t>. </a:t>
          </a:r>
          <a:endParaRPr lang="en-US" sz="3400" kern="1200" dirty="0"/>
        </a:p>
      </dsp:txBody>
      <dsp:txXfrm>
        <a:off x="0" y="2175449"/>
        <a:ext cx="7552266" cy="725131"/>
      </dsp:txXfrm>
    </dsp:sp>
    <dsp:sp modelId="{D842F696-8C4A-6D4E-9C46-DB5EB739622B}">
      <dsp:nvSpPr>
        <dsp:cNvPr id="0" name=""/>
        <dsp:cNvSpPr/>
      </dsp:nvSpPr>
      <dsp:spPr>
        <a:xfrm>
          <a:off x="0" y="2900580"/>
          <a:ext cx="75522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60588-40E1-934C-BBAA-8E29FBAFE087}">
      <dsp:nvSpPr>
        <dsp:cNvPr id="0" name=""/>
        <dsp:cNvSpPr/>
      </dsp:nvSpPr>
      <dsp:spPr>
        <a:xfrm>
          <a:off x="0" y="2900580"/>
          <a:ext cx="7544890" cy="1318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/>
            <a:t>Celková anestezie - po 3Omin křečí</a:t>
          </a:r>
          <a:endParaRPr lang="en-US" sz="3400" kern="1200" dirty="0"/>
        </a:p>
      </dsp:txBody>
      <dsp:txXfrm>
        <a:off x="0" y="2900580"/>
        <a:ext cx="7544890" cy="13183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A1CAC-D5C0-7145-A2DA-7F9607F06BA3}">
      <dsp:nvSpPr>
        <dsp:cNvPr id="0" name=""/>
        <dsp:cNvSpPr/>
      </dsp:nvSpPr>
      <dsp:spPr>
        <a:xfrm>
          <a:off x="0" y="55"/>
          <a:ext cx="75522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17DC8-CCB2-2846-AB06-5F564224C2C7}">
      <dsp:nvSpPr>
        <dsp:cNvPr id="0" name=""/>
        <dsp:cNvSpPr/>
      </dsp:nvSpPr>
      <dsp:spPr>
        <a:xfrm>
          <a:off x="0" y="55"/>
          <a:ext cx="7552266" cy="72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/>
            <a:t>LEVETIRACETAM (Keppra) </a:t>
          </a:r>
          <a:endParaRPr lang="en-US" sz="3400" kern="1200"/>
        </a:p>
      </dsp:txBody>
      <dsp:txXfrm>
        <a:off x="0" y="55"/>
        <a:ext cx="7552266" cy="725131"/>
      </dsp:txXfrm>
    </dsp:sp>
    <dsp:sp modelId="{68DC7C12-9875-F74C-902D-E9D80FF019C2}">
      <dsp:nvSpPr>
        <dsp:cNvPr id="0" name=""/>
        <dsp:cNvSpPr/>
      </dsp:nvSpPr>
      <dsp:spPr>
        <a:xfrm>
          <a:off x="0" y="725186"/>
          <a:ext cx="75522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82927-FE09-9245-8E15-E246DF8B46A4}">
      <dsp:nvSpPr>
        <dsp:cNvPr id="0" name=""/>
        <dsp:cNvSpPr/>
      </dsp:nvSpPr>
      <dsp:spPr>
        <a:xfrm>
          <a:off x="0" y="725186"/>
          <a:ext cx="7552266" cy="72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>
              <a:solidFill>
                <a:srgbClr val="FF0000"/>
              </a:solidFill>
            </a:rPr>
            <a:t>40mg/kg, </a:t>
          </a:r>
          <a:r>
            <a:rPr lang="cs-CZ" sz="3400" kern="1200" dirty="0"/>
            <a:t>max. 3g </a:t>
          </a:r>
          <a:r>
            <a:rPr lang="cs-CZ" sz="3400" kern="1200" dirty="0" err="1"/>
            <a:t>i.v</a:t>
          </a:r>
          <a:r>
            <a:rPr lang="cs-CZ" sz="3400" kern="1200" dirty="0"/>
            <a:t>. </a:t>
          </a:r>
          <a:endParaRPr lang="en-US" sz="3400" kern="1200" dirty="0"/>
        </a:p>
      </dsp:txBody>
      <dsp:txXfrm>
        <a:off x="0" y="725186"/>
        <a:ext cx="7552266" cy="725131"/>
      </dsp:txXfrm>
    </dsp:sp>
    <dsp:sp modelId="{969BE126-35C6-9C40-87AB-A73F330243A3}">
      <dsp:nvSpPr>
        <dsp:cNvPr id="0" name=""/>
        <dsp:cNvSpPr/>
      </dsp:nvSpPr>
      <dsp:spPr>
        <a:xfrm>
          <a:off x="0" y="1450317"/>
          <a:ext cx="75522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00604-F880-4C45-9CA0-B31920E35873}">
      <dsp:nvSpPr>
        <dsp:cNvPr id="0" name=""/>
        <dsp:cNvSpPr/>
      </dsp:nvSpPr>
      <dsp:spPr>
        <a:xfrm>
          <a:off x="0" y="1450317"/>
          <a:ext cx="7552266" cy="72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/>
            <a:t>PHENYTOIN (Epanutin) </a:t>
          </a:r>
          <a:endParaRPr lang="en-US" sz="3400" kern="1200"/>
        </a:p>
      </dsp:txBody>
      <dsp:txXfrm>
        <a:off x="0" y="1450317"/>
        <a:ext cx="7552266" cy="725131"/>
      </dsp:txXfrm>
    </dsp:sp>
    <dsp:sp modelId="{004BE878-BD2B-3A4A-A0EE-415667B85F56}">
      <dsp:nvSpPr>
        <dsp:cNvPr id="0" name=""/>
        <dsp:cNvSpPr/>
      </dsp:nvSpPr>
      <dsp:spPr>
        <a:xfrm>
          <a:off x="0" y="2175449"/>
          <a:ext cx="75522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33DD87-0E21-FE46-B7A3-195318DD4500}">
      <dsp:nvSpPr>
        <dsp:cNvPr id="0" name=""/>
        <dsp:cNvSpPr/>
      </dsp:nvSpPr>
      <dsp:spPr>
        <a:xfrm>
          <a:off x="0" y="2175449"/>
          <a:ext cx="7552266" cy="725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>
              <a:solidFill>
                <a:srgbClr val="FF0000"/>
              </a:solidFill>
            </a:rPr>
            <a:t>20mg/kg</a:t>
          </a:r>
          <a:r>
            <a:rPr lang="cs-CZ" sz="3400" kern="1200" dirty="0"/>
            <a:t>, max. 1,5g </a:t>
          </a:r>
          <a:r>
            <a:rPr lang="cs-CZ" sz="3400" kern="1200" dirty="0" err="1"/>
            <a:t>i.v</a:t>
          </a:r>
          <a:r>
            <a:rPr lang="cs-CZ" sz="3400" kern="1200" dirty="0"/>
            <a:t>. </a:t>
          </a:r>
          <a:endParaRPr lang="en-US" sz="3400" kern="1200" dirty="0"/>
        </a:p>
      </dsp:txBody>
      <dsp:txXfrm>
        <a:off x="0" y="2175449"/>
        <a:ext cx="7552266" cy="725131"/>
      </dsp:txXfrm>
    </dsp:sp>
    <dsp:sp modelId="{D842F696-8C4A-6D4E-9C46-DB5EB739622B}">
      <dsp:nvSpPr>
        <dsp:cNvPr id="0" name=""/>
        <dsp:cNvSpPr/>
      </dsp:nvSpPr>
      <dsp:spPr>
        <a:xfrm>
          <a:off x="0" y="2900580"/>
          <a:ext cx="75522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60588-40E1-934C-BBAA-8E29FBAFE087}">
      <dsp:nvSpPr>
        <dsp:cNvPr id="0" name=""/>
        <dsp:cNvSpPr/>
      </dsp:nvSpPr>
      <dsp:spPr>
        <a:xfrm>
          <a:off x="0" y="2900580"/>
          <a:ext cx="7544890" cy="1318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/>
            <a:t>Celková anestezie - po 3Omin křečí</a:t>
          </a:r>
          <a:endParaRPr lang="en-US" sz="3400" kern="1200" dirty="0"/>
        </a:p>
      </dsp:txBody>
      <dsp:txXfrm>
        <a:off x="0" y="2900580"/>
        <a:ext cx="7544890" cy="13183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310B2-B271-D245-95FC-BE7692E6624A}">
      <dsp:nvSpPr>
        <dsp:cNvPr id="0" name=""/>
        <dsp:cNvSpPr/>
      </dsp:nvSpPr>
      <dsp:spPr>
        <a:xfrm>
          <a:off x="0" y="4471394"/>
          <a:ext cx="12149469" cy="14676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konzultaci s TIS zapsat do dokumentace! </a:t>
          </a:r>
          <a:endParaRPr lang="en-US" sz="2800" kern="1200"/>
        </a:p>
      </dsp:txBody>
      <dsp:txXfrm>
        <a:off x="0" y="4471394"/>
        <a:ext cx="12149469" cy="792510"/>
      </dsp:txXfrm>
    </dsp:sp>
    <dsp:sp modelId="{B404F1D1-013F-7A44-9BD0-A479AFEA96BD}">
      <dsp:nvSpPr>
        <dsp:cNvPr id="0" name=""/>
        <dsp:cNvSpPr/>
      </dsp:nvSpPr>
      <dsp:spPr>
        <a:xfrm>
          <a:off x="0" y="5234552"/>
          <a:ext cx="6074734" cy="67510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zapsat jaká je toxická dávka, kdy max. plazmatická hladina, eliminační poločas </a:t>
          </a:r>
          <a:endParaRPr lang="en-US" sz="2000" kern="1200"/>
        </a:p>
      </dsp:txBody>
      <dsp:txXfrm>
        <a:off x="0" y="5234552"/>
        <a:ext cx="6074734" cy="675101"/>
      </dsp:txXfrm>
    </dsp:sp>
    <dsp:sp modelId="{922C37EC-B984-E842-917C-EE5B7E38C620}">
      <dsp:nvSpPr>
        <dsp:cNvPr id="0" name=""/>
        <dsp:cNvSpPr/>
      </dsp:nvSpPr>
      <dsp:spPr>
        <a:xfrm>
          <a:off x="6074734" y="5234552"/>
          <a:ext cx="6074734" cy="67510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příznaky dané intoxikace, způsob terapie </a:t>
          </a:r>
          <a:endParaRPr lang="en-US" sz="2000" kern="1200"/>
        </a:p>
      </dsp:txBody>
      <dsp:txXfrm>
        <a:off x="6074734" y="5234552"/>
        <a:ext cx="6074734" cy="675101"/>
      </dsp:txXfrm>
    </dsp:sp>
    <dsp:sp modelId="{29644281-E218-AC4D-B889-89DD65E26F89}">
      <dsp:nvSpPr>
        <dsp:cNvPr id="0" name=""/>
        <dsp:cNvSpPr/>
      </dsp:nvSpPr>
      <dsp:spPr>
        <a:xfrm rot="10800000">
          <a:off x="0" y="2236222"/>
          <a:ext cx="12149469" cy="2257186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dle doporučení TIS odběr biolog. materiálu </a:t>
          </a:r>
          <a:endParaRPr lang="en-US" sz="2800" kern="1200" dirty="0"/>
        </a:p>
      </dsp:txBody>
      <dsp:txXfrm rot="-10800000">
        <a:off x="0" y="2236222"/>
        <a:ext cx="12149469" cy="792272"/>
      </dsp:txXfrm>
    </dsp:sp>
    <dsp:sp modelId="{8F67189E-B180-B142-8039-E7865BA33A26}">
      <dsp:nvSpPr>
        <dsp:cNvPr id="0" name=""/>
        <dsp:cNvSpPr/>
      </dsp:nvSpPr>
      <dsp:spPr>
        <a:xfrm>
          <a:off x="0" y="3025670"/>
          <a:ext cx="4045868" cy="129362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krev – hladina látky, ABR včetně </a:t>
          </a:r>
          <a:r>
            <a:rPr lang="cs-CZ" sz="2000" kern="1200" dirty="0" err="1"/>
            <a:t>COHb</a:t>
          </a:r>
          <a:r>
            <a:rPr lang="cs-CZ" sz="2000" kern="1200" dirty="0"/>
            <a:t>, koagulace, biochemie včetně iontů, JT, glykémie </a:t>
          </a:r>
          <a:endParaRPr lang="en-US" sz="2000" kern="1200" dirty="0"/>
        </a:p>
      </dsp:txBody>
      <dsp:txXfrm>
        <a:off x="0" y="3025670"/>
        <a:ext cx="4045868" cy="1293625"/>
      </dsp:txXfrm>
    </dsp:sp>
    <dsp:sp modelId="{036C7F9C-CEA0-DA4C-A1D3-DA0E93BFA811}">
      <dsp:nvSpPr>
        <dsp:cNvPr id="0" name=""/>
        <dsp:cNvSpPr/>
      </dsp:nvSpPr>
      <dsp:spPr>
        <a:xfrm>
          <a:off x="4073082" y="3025666"/>
          <a:ext cx="4045868" cy="115986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moč – metabolity </a:t>
          </a:r>
          <a:endParaRPr lang="en-US" sz="2000" kern="1200" dirty="0"/>
        </a:p>
      </dsp:txBody>
      <dsp:txXfrm>
        <a:off x="4073082" y="3025666"/>
        <a:ext cx="4045868" cy="1159867"/>
      </dsp:txXfrm>
    </dsp:sp>
    <dsp:sp modelId="{9033C893-C4E8-F145-86D8-4225C9EC80FB}">
      <dsp:nvSpPr>
        <dsp:cNvPr id="0" name=""/>
        <dsp:cNvSpPr/>
      </dsp:nvSpPr>
      <dsp:spPr>
        <a:xfrm>
          <a:off x="8103601" y="3025670"/>
          <a:ext cx="4045868" cy="1115276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žaludeční obsah – zbytky požitých látek</a:t>
          </a:r>
          <a:endParaRPr lang="en-US" sz="2000" kern="1200" dirty="0"/>
        </a:p>
      </dsp:txBody>
      <dsp:txXfrm>
        <a:off x="8103601" y="3025670"/>
        <a:ext cx="4045868" cy="1115276"/>
      </dsp:txXfrm>
    </dsp:sp>
    <dsp:sp modelId="{CB0AB572-FEB4-8E4B-A200-18B0B57287B4}">
      <dsp:nvSpPr>
        <dsp:cNvPr id="0" name=""/>
        <dsp:cNvSpPr/>
      </dsp:nvSpPr>
      <dsp:spPr>
        <a:xfrm rot="10800000">
          <a:off x="0" y="1049"/>
          <a:ext cx="12149469" cy="2257186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Toxikologické centrum, tzv. </a:t>
          </a:r>
          <a:r>
            <a:rPr lang="cs-CZ" sz="2800" b="1" kern="1200"/>
            <a:t>TIS - 224 91 92 93</a:t>
          </a:r>
          <a:endParaRPr lang="en-US" sz="2800" kern="1200"/>
        </a:p>
      </dsp:txBody>
      <dsp:txXfrm rot="10800000">
        <a:off x="0" y="1049"/>
        <a:ext cx="12149469" cy="1466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AB03A-B162-104D-BE1E-74E1C3A0AC60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BC8D7-C564-004D-8F52-9DF6CE57E9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835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Termoregulace" TargetMode="External"/><Relationship Id="rId7" Type="http://schemas.openxmlformats.org/officeDocument/2006/relationships/hyperlink" Target="https://www.wikiskripta.eu/w/Adenosintrifosf%C3%A1t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wikiskripta.eu/w/Net%C5%99esov%C3%A1_termogeneze" TargetMode="External"/><Relationship Id="rId5" Type="http://schemas.openxmlformats.org/officeDocument/2006/relationships/hyperlink" Target="https://www.wikiskripta.eu/w/Hn%C4%9Bd%C3%BD_tuk" TargetMode="External"/><Relationship Id="rId4" Type="http://schemas.openxmlformats.org/officeDocument/2006/relationships/hyperlink" Target="https://www.wikiskripta.eu/w/Baz%C3%A1ln%C3%AD_metabolismus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Cyan%C3%B3za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Ed%C3%A9m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wikiskripta.eu/w/Viry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Um%C4%9Bl%C3%A1_plicn%C3%AD_ventilace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kiskripta.eu/w/Pupe%C4%8Dn%C3%ADk" TargetMode="External"/><Relationship Id="rId13" Type="http://schemas.openxmlformats.org/officeDocument/2006/relationships/hyperlink" Target="https://www.wikiskripta.eu/w/D%C3%BDch%C3%A1n%C3%AD_(rozcestn%C3%ADk)" TargetMode="External"/><Relationship Id="rId3" Type="http://schemas.openxmlformats.org/officeDocument/2006/relationships/hyperlink" Target="https://www.wikiskripta.eu/w/Pl%C3%ADce_(SFLT)" TargetMode="External"/><Relationship Id="rId7" Type="http://schemas.openxmlformats.org/officeDocument/2006/relationships/hyperlink" Target="https://www.wikiskripta.eu/w/Hrudn%C3%AD_ko%C5%A1" TargetMode="External"/><Relationship Id="rId12" Type="http://schemas.openxmlformats.org/officeDocument/2006/relationships/hyperlink" Target="https://www.wikiskripta.eu/w/Oxidy_uhl%C3%ADku" TargetMode="External"/><Relationship Id="rId17" Type="http://schemas.openxmlformats.org/officeDocument/2006/relationships/hyperlink" Target="https://www.wikiskripta.eu/w/Pl%C3%ADce_(prepar%C3%A1t)" TargetMode="External"/><Relationship Id="rId2" Type="http://schemas.openxmlformats.org/officeDocument/2006/relationships/slide" Target="../slides/slide8.xml"/><Relationship Id="rId16" Type="http://schemas.openxmlformats.org/officeDocument/2006/relationships/hyperlink" Target="https://www.wikiskripta.eu/w/Surfaktant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wikiskripta.eu/w/Pl%C3%ADce" TargetMode="External"/><Relationship Id="rId11" Type="http://schemas.openxmlformats.org/officeDocument/2006/relationships/hyperlink" Target="https://www.wikiskripta.eu/w/Plod" TargetMode="External"/><Relationship Id="rId5" Type="http://schemas.openxmlformats.org/officeDocument/2006/relationships/hyperlink" Target="https://www.wikiskripta.eu/w/Vazokonstrikce" TargetMode="External"/><Relationship Id="rId15" Type="http://schemas.openxmlformats.org/officeDocument/2006/relationships/hyperlink" Target="https://www.wikiskripta.eu/w/Sval" TargetMode="External"/><Relationship Id="rId10" Type="http://schemas.openxmlformats.org/officeDocument/2006/relationships/hyperlink" Target="https://www.wikiskripta.eu/w/Krev" TargetMode="External"/><Relationship Id="rId4" Type="http://schemas.openxmlformats.org/officeDocument/2006/relationships/hyperlink" Target="https://www.wikiskripta.eu/w/D%C4%9Bloha" TargetMode="External"/><Relationship Id="rId9" Type="http://schemas.openxmlformats.org/officeDocument/2006/relationships/hyperlink" Target="https://www.wikiskripta.eu/w/Kysl%C3%ADk" TargetMode="External"/><Relationship Id="rId14" Type="http://schemas.openxmlformats.org/officeDocument/2006/relationships/hyperlink" Target="https://www.wikiskripta.eu/w/Mozkov%C3%BD_kmen" TargetMode="Externa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kiskripta.eu/w/C%C3%A9vy" TargetMode="External"/><Relationship Id="rId13" Type="http://schemas.openxmlformats.org/officeDocument/2006/relationships/hyperlink" Target="https://www.wikiskripta.eu/w/Tlak_arteri%C3%A1ln%C3%AD_a_%C5%BEiln%C3%AD" TargetMode="External"/><Relationship Id="rId18" Type="http://schemas.openxmlformats.org/officeDocument/2006/relationships/hyperlink" Target="https://www.wikiskripta.eu/w/IgG" TargetMode="External"/><Relationship Id="rId3" Type="http://schemas.openxmlformats.org/officeDocument/2006/relationships/hyperlink" Target="https://www.wikiskripta.eu/w/Foramen_ovale_patens" TargetMode="External"/><Relationship Id="rId21" Type="http://schemas.openxmlformats.org/officeDocument/2006/relationships/hyperlink" Target="https://www.wikiskripta.eu/w/Bilirubin" TargetMode="External"/><Relationship Id="rId7" Type="http://schemas.openxmlformats.org/officeDocument/2006/relationships/hyperlink" Target="https://www.wikiskripta.eu/w/Srdce" TargetMode="External"/><Relationship Id="rId12" Type="http://schemas.openxmlformats.org/officeDocument/2006/relationships/hyperlink" Target="https://www.wikiskripta.eu/w/Parasympatikus_(rozcestn%C3%ADk)" TargetMode="External"/><Relationship Id="rId17" Type="http://schemas.openxmlformats.org/officeDocument/2006/relationships/hyperlink" Target="https://www.wikiskripta.eu/w/Protil%C3%A1tka" TargetMode="External"/><Relationship Id="rId2" Type="http://schemas.openxmlformats.org/officeDocument/2006/relationships/slide" Target="../slides/slide9.xml"/><Relationship Id="rId16" Type="http://schemas.openxmlformats.org/officeDocument/2006/relationships/hyperlink" Target="https://www.wikiskripta.eu/w/Placenta_(SFLT)" TargetMode="External"/><Relationship Id="rId20" Type="http://schemas.openxmlformats.org/officeDocument/2006/relationships/hyperlink" Target="https://www.wikiskripta.eu/w/Hemol%C3%BDza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wikiskripta.eu/w/%C5%BDiln%C3%AD_n%C3%A1vrat,_zm%C4%9Bny_tlaku_v_kapacitn%C3%ADm_%C5%99e%C4%8Di%C5%A1ti" TargetMode="External"/><Relationship Id="rId11" Type="http://schemas.openxmlformats.org/officeDocument/2006/relationships/hyperlink" Target="https://www.wikiskripta.eu/w/Tepov%C3%A1_frekvence" TargetMode="External"/><Relationship Id="rId5" Type="http://schemas.openxmlformats.org/officeDocument/2006/relationships/hyperlink" Target="https://www.wikiskripta.eu/w/Pupe%C4%8Dn%C3%ADk" TargetMode="External"/><Relationship Id="rId15" Type="http://schemas.openxmlformats.org/officeDocument/2006/relationships/hyperlink" Target="https://www.wikiskripta.eu/w/Krevn%C3%AD_%C5%99e%C4%8Di%C5%A1t%C4%9B" TargetMode="External"/><Relationship Id="rId10" Type="http://schemas.openxmlformats.org/officeDocument/2006/relationships/hyperlink" Target="https://www.wikiskripta.eu/w/Hemoglobin" TargetMode="External"/><Relationship Id="rId19" Type="http://schemas.openxmlformats.org/officeDocument/2006/relationships/hyperlink" Target="https://www.wikiskripta.eu/w/%C4%8Cerven%C3%A9_krvinky" TargetMode="External"/><Relationship Id="rId4" Type="http://schemas.openxmlformats.org/officeDocument/2006/relationships/hyperlink" Target="https://www.wikiskripta.eu/w/Ductus_arteriosus_Botalli" TargetMode="External"/><Relationship Id="rId9" Type="http://schemas.openxmlformats.org/officeDocument/2006/relationships/hyperlink" Target="https://www.wikiskripta.eu/w/Saturace_hemoglobinu" TargetMode="External"/><Relationship Id="rId14" Type="http://schemas.openxmlformats.org/officeDocument/2006/relationships/hyperlink" Target="https://www.wikiskripta.eu/w/Arterie" TargetMode="External"/><Relationship Id="rId22" Type="http://schemas.openxmlformats.org/officeDocument/2006/relationships/hyperlink" Target="https://www.wikiskripta.eu/w/Novorozeneck%C3%A1_%C5%BEloutenk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9991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má malou izolační vrstvu, malé energetické zásoby, není přítomna třesová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3" tooltip="Termoregulace"/>
              </a:rPr>
              <a:t>termogeneze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, má velký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4" tooltip="Bazální metabolismus"/>
              </a:rPr>
              <a:t>bazální metabolismus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a kůže je po porodu vlhká. Pozorujeme typický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5" tooltip="Hnědý tuk"/>
              </a:rPr>
              <a:t>hnědý tuk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, který se účastní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6" tooltip="Netřesová termogeneze"/>
              </a:rPr>
              <a:t>netřesové termogeneze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(netvoří se moc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7" tooltip="Adenosintrifosfát"/>
              </a:rPr>
              <a:t>ATP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, ale hlavně je produkováno teplo)</a:t>
            </a:r>
          </a:p>
          <a:p>
            <a:endParaRPr lang="cs-CZ" b="0" i="0" u="none" strike="noStrike" dirty="0">
              <a:solidFill>
                <a:srgbClr val="212529"/>
              </a:solidFill>
              <a:effectLst/>
              <a:latin typeface="system-ui"/>
            </a:endParaRPr>
          </a:p>
          <a:p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velké tepelné ztráty, </a:t>
            </a:r>
            <a:r>
              <a:rPr lang="cs-CZ" b="0" i="0" u="none" strike="noStrike" dirty="0" err="1">
                <a:solidFill>
                  <a:srgbClr val="212529"/>
                </a:solidFill>
                <a:effectLst/>
                <a:latin typeface="system-ui"/>
              </a:rPr>
              <a:t>jelvikož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 má přibližně </a:t>
            </a:r>
            <a:r>
              <a:rPr lang="cs-CZ" b="1" i="0" u="sng" strike="noStrike" dirty="0">
                <a:solidFill>
                  <a:srgbClr val="212529"/>
                </a:solidFill>
                <a:effectLst/>
                <a:latin typeface="system-ui"/>
              </a:rPr>
              <a:t>třikrát větší povrch těla než hmotnost</a:t>
            </a:r>
          </a:p>
          <a:p>
            <a:endParaRPr lang="cs-CZ" b="1" i="0" u="sng" strike="noStrike" dirty="0">
              <a:solidFill>
                <a:srgbClr val="212529"/>
              </a:solidFill>
              <a:effectLst/>
              <a:latin typeface="system-ui"/>
            </a:endParaRPr>
          </a:p>
          <a:p>
            <a:r>
              <a:rPr lang="cs-CZ" b="1" i="0" u="sng" strike="noStrike" dirty="0">
                <a:solidFill>
                  <a:srgbClr val="212529"/>
                </a:solidFill>
                <a:effectLst/>
                <a:latin typeface="system-ui"/>
              </a:rPr>
              <a:t>Vyšší spotřeba O2 – vyšší metabolismus</a:t>
            </a:r>
          </a:p>
          <a:p>
            <a:endParaRPr lang="cs-CZ" b="1" i="0" u="sng" strike="noStrike" dirty="0">
              <a:solidFill>
                <a:srgbClr val="212529"/>
              </a:solidFill>
              <a:effectLst/>
              <a:latin typeface="system-ui"/>
            </a:endParaRP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zvýšit ventilaci - ne dechovým objemem ale </a:t>
            </a:r>
          </a:p>
          <a:p>
            <a:r>
              <a:rPr lang="cs-CZ" dirty="0">
                <a:effectLst/>
                <a:latin typeface="Helvetica" pitchFamily="2" charset="0"/>
              </a:rPr>
              <a:t>frekvencí</a:t>
            </a:r>
          </a:p>
          <a:p>
            <a:endParaRPr lang="cs-CZ" b="0" u="non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588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734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err="1">
                <a:effectLst/>
                <a:latin typeface="Helvetica" pitchFamily="2" charset="0"/>
              </a:rPr>
              <a:t>Dif</a:t>
            </a:r>
            <a:r>
              <a:rPr lang="cs-CZ" dirty="0">
                <a:effectLst/>
                <a:latin typeface="Helvetica" pitchFamily="2" charset="0"/>
              </a:rPr>
              <a:t> dg tachypnoe: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SRDEČNÍ SELHÁNÍ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Diabetická </a:t>
            </a:r>
            <a:r>
              <a:rPr lang="cs-CZ" dirty="0" err="1">
                <a:effectLst/>
                <a:latin typeface="Helvetica" pitchFamily="2" charset="0"/>
              </a:rPr>
              <a:t>ketoza</a:t>
            </a:r>
            <a:endParaRPr lang="cs-CZ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INTRAKRANIÁLNÍ PATOLOGIE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FEBRILIE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ÚZKOST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HYPERVENTILACE </a:t>
            </a:r>
          </a:p>
          <a:p>
            <a:r>
              <a:rPr lang="cs-CZ" dirty="0">
                <a:effectLst/>
                <a:latin typeface="Helvetica" pitchFamily="2" charset="0"/>
              </a:rPr>
              <a:t>INTOXIKACE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anamnéza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● detailní popis obtíží (vč. </a:t>
            </a:r>
            <a:r>
              <a:rPr lang="cs-CZ" dirty="0" err="1">
                <a:effectLst/>
                <a:latin typeface="Helvetica" pitchFamily="2" charset="0"/>
              </a:rPr>
              <a:t>febrilie</a:t>
            </a:r>
            <a:r>
              <a:rPr lang="cs-CZ" dirty="0">
                <a:effectLst/>
                <a:latin typeface="Helvetica" pitchFamily="2" charset="0"/>
              </a:rPr>
              <a:t>, aktivita, per os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příjem, korelace s denní aktivitou - polohou,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charakter kašle…)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● rizikové fa? (</a:t>
            </a:r>
            <a:r>
              <a:rPr lang="cs-CZ" dirty="0" err="1">
                <a:effectLst/>
                <a:latin typeface="Helvetica" pitchFamily="2" charset="0"/>
              </a:rPr>
              <a:t>prematurita</a:t>
            </a:r>
            <a:r>
              <a:rPr lang="cs-CZ" dirty="0">
                <a:effectLst/>
                <a:latin typeface="Helvetica" pitchFamily="2" charset="0"/>
              </a:rPr>
              <a:t>, chronické </a:t>
            </a:r>
            <a:r>
              <a:rPr lang="cs-CZ" dirty="0" err="1">
                <a:effectLst/>
                <a:latin typeface="Helvetica" pitchFamily="2" charset="0"/>
              </a:rPr>
              <a:t>onem</a:t>
            </a:r>
            <a:r>
              <a:rPr lang="cs-CZ" dirty="0">
                <a:effectLst/>
                <a:latin typeface="Helvetica" pitchFamily="2" charset="0"/>
              </a:rPr>
              <a:t>.,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předchozí ataky, hospitalizace, imunita)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● náhlý vznik? specifická aktivita? známky infektu? </a:t>
            </a:r>
          </a:p>
          <a:p>
            <a:r>
              <a:rPr lang="cs-CZ" dirty="0">
                <a:effectLst/>
                <a:latin typeface="Helvetica" pitchFamily="2" charset="0"/>
              </a:rPr>
              <a:t>● EA</a:t>
            </a:r>
          </a:p>
          <a:p>
            <a:endParaRPr lang="cs-CZ" dirty="0">
              <a:effectLst/>
              <a:latin typeface="Helvetica" pitchFamily="2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886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6882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V těžkých případech se objevuje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3" tooltip="Cyanóza"/>
              </a:rPr>
              <a:t>cyanóza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, neklid a agitovanost.</a:t>
            </a:r>
          </a:p>
          <a:p>
            <a:endParaRPr lang="cs-CZ" b="0" i="0" u="none" strike="noStrike" dirty="0">
              <a:solidFill>
                <a:srgbClr val="212529"/>
              </a:solidFill>
              <a:effectLst/>
              <a:latin typeface="system-ui"/>
            </a:endParaRPr>
          </a:p>
          <a:p>
            <a:r>
              <a:rPr lang="cs-CZ" b="0" i="0" u="none" strike="noStrike" dirty="0">
                <a:solidFill>
                  <a:srgbClr val="5889BC"/>
                </a:solidFill>
                <a:effectLst/>
                <a:latin typeface="Poppins" panose="020B0604020202020204" pitchFamily="34" charset="0"/>
              </a:rPr>
              <a:t>Pro akutní laryngitidu je typické, že začíná</a:t>
            </a:r>
            <a:r>
              <a:rPr lang="cs-CZ" b="1" i="0" u="none" strike="noStrike" dirty="0">
                <a:solidFill>
                  <a:srgbClr val="5889BC"/>
                </a:solidFill>
                <a:effectLst/>
                <a:latin typeface="Poppins" pitchFamily="2" charset="0"/>
              </a:rPr>
              <a:t> z ničeho nic</a:t>
            </a:r>
            <a:r>
              <a:rPr lang="cs-CZ" b="0" i="0" u="none" strike="noStrike" dirty="0">
                <a:solidFill>
                  <a:srgbClr val="5889BC"/>
                </a:solidFill>
                <a:effectLst/>
                <a:latin typeface="Poppins" pitchFamily="2" charset="0"/>
              </a:rPr>
              <a:t>, a to většinou v pozdních večerních hodinách. </a:t>
            </a:r>
          </a:p>
          <a:p>
            <a:r>
              <a:rPr lang="cs-CZ" b="0" i="0" u="none" strike="noStrike" dirty="0">
                <a:solidFill>
                  <a:srgbClr val="5889BC"/>
                </a:solidFill>
                <a:effectLst/>
                <a:latin typeface="Poppins" pitchFamily="2" charset="0"/>
              </a:rPr>
              <a:t>U některých dětí propukne laryngitida náhle z plného zdraví, u jiných můžete pozorovat 1-3 dny před vypuknutím mírné projevy virózy, jako je například rýma či bolest v krku. </a:t>
            </a:r>
          </a:p>
          <a:p>
            <a:r>
              <a:rPr lang="cs-CZ" b="0" i="0" u="none" strike="noStrike" dirty="0">
                <a:solidFill>
                  <a:srgbClr val="5889BC"/>
                </a:solidFill>
                <a:effectLst/>
                <a:latin typeface="Poppins" pitchFamily="2" charset="0"/>
              </a:rPr>
              <a:t>Náhlé objevení laryngitidy je typicky </a:t>
            </a:r>
            <a:r>
              <a:rPr lang="cs-CZ" b="1" i="0" u="none" strike="noStrike" dirty="0">
                <a:solidFill>
                  <a:srgbClr val="5889BC"/>
                </a:solidFill>
                <a:effectLst/>
                <a:latin typeface="Poppins" pitchFamily="2" charset="0"/>
              </a:rPr>
              <a:t>večer </a:t>
            </a:r>
            <a:r>
              <a:rPr lang="cs-CZ" b="0" i="0" u="none" strike="noStrike" dirty="0">
                <a:solidFill>
                  <a:srgbClr val="5889BC"/>
                </a:solidFill>
                <a:effectLst/>
                <a:latin typeface="Poppins" pitchFamily="2" charset="0"/>
              </a:rPr>
              <a:t>po ulehnutí. Dítě se často vzbudí s </a:t>
            </a:r>
            <a:r>
              <a:rPr lang="cs-CZ" b="1" i="0" u="none" strike="noStrike" dirty="0">
                <a:solidFill>
                  <a:srgbClr val="5889BC"/>
                </a:solidFill>
                <a:effectLst/>
                <a:latin typeface="Poppins" pitchFamily="2" charset="0"/>
              </a:rPr>
              <a:t>chrapotem a drsným kašlem</a:t>
            </a:r>
            <a:r>
              <a:rPr lang="cs-CZ" b="0" i="0" u="none" strike="noStrike" dirty="0">
                <a:solidFill>
                  <a:srgbClr val="5889BC"/>
                </a:solidFill>
                <a:effectLst/>
                <a:latin typeface="Poppins" pitchFamily="2" charset="0"/>
              </a:rPr>
              <a:t>, který je nazýván pro svůj charakter </a:t>
            </a:r>
            <a:r>
              <a:rPr lang="cs-CZ" b="1" i="0" u="none" strike="noStrike" dirty="0">
                <a:solidFill>
                  <a:srgbClr val="5889BC"/>
                </a:solidFill>
                <a:effectLst/>
                <a:latin typeface="Poppins" pitchFamily="2" charset="0"/>
              </a:rPr>
              <a:t>štěkavý</a:t>
            </a:r>
            <a:r>
              <a:rPr lang="cs-CZ" b="0" i="0" u="none" strike="noStrike" dirty="0">
                <a:solidFill>
                  <a:srgbClr val="5889BC"/>
                </a:solidFill>
                <a:effectLst/>
                <a:latin typeface="Poppins" pitchFamily="2" charset="0"/>
              </a:rPr>
              <a:t>. Často je také přítomný takzvaný stridor – kdy slyšíte chraptivý až pískavý zvuk při nádechu dítěte. Mnohdy se rodiče vyděsí, že se dítě dusí, a není se čemu divit. 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834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652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Proč ne </a:t>
            </a:r>
            <a:r>
              <a:rPr lang="cs-CZ" dirty="0" err="1">
                <a:effectLst/>
                <a:latin typeface="Helvetica" pitchFamily="2" charset="0"/>
              </a:rPr>
              <a:t>Rectodelt</a:t>
            </a:r>
            <a:r>
              <a:rPr lang="cs-CZ" dirty="0">
                <a:effectLst/>
                <a:latin typeface="Helvetica" pitchFamily="2" charset="0"/>
              </a:rPr>
              <a:t>?</a:t>
            </a:r>
          </a:p>
          <a:p>
            <a:pPr>
              <a:buNone/>
            </a:pPr>
            <a:r>
              <a:rPr lang="cs-CZ" dirty="0" err="1">
                <a:effectLst/>
                <a:latin typeface="Helvetica" pitchFamily="2" charset="0"/>
              </a:rPr>
              <a:t>dexamethazon</a:t>
            </a:r>
            <a:r>
              <a:rPr lang="cs-CZ" dirty="0">
                <a:effectLst/>
                <a:latin typeface="Helvetica" pitchFamily="2" charset="0"/>
              </a:rPr>
              <a:t> vyšší protizánětlivý účinek </a:t>
            </a:r>
            <a:r>
              <a:rPr lang="cs-CZ" dirty="0" err="1">
                <a:effectLst/>
                <a:latin typeface="Helvetica" pitchFamily="2" charset="0"/>
              </a:rPr>
              <a:t>x</a:t>
            </a:r>
            <a:r>
              <a:rPr lang="cs-CZ" dirty="0">
                <a:effectLst/>
                <a:latin typeface="Helvetica" pitchFamily="2" charset="0"/>
              </a:rPr>
              <a:t> </a:t>
            </a:r>
            <a:r>
              <a:rPr lang="cs-CZ" dirty="0" err="1">
                <a:effectLst/>
                <a:latin typeface="Helvetica" pitchFamily="2" charset="0"/>
              </a:rPr>
              <a:t>prednison</a:t>
            </a:r>
            <a:endParaRPr lang="cs-CZ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cs-CZ" dirty="0" err="1">
                <a:effectLst/>
                <a:latin typeface="Helvetica" pitchFamily="2" charset="0"/>
              </a:rPr>
              <a:t>dexamethazon</a:t>
            </a:r>
            <a:r>
              <a:rPr lang="cs-CZ" dirty="0">
                <a:effectLst/>
                <a:latin typeface="Helvetica" pitchFamily="2" charset="0"/>
              </a:rPr>
              <a:t> delší poločas účinku, tzn. stačí podání jedné dávky</a:t>
            </a:r>
          </a:p>
          <a:p>
            <a:pPr>
              <a:buNone/>
            </a:pPr>
            <a:r>
              <a:rPr lang="cs-CZ" dirty="0" err="1">
                <a:effectLst/>
                <a:latin typeface="Helvetica" pitchFamily="2" charset="0"/>
              </a:rPr>
              <a:t>prednison</a:t>
            </a:r>
            <a:r>
              <a:rPr lang="cs-CZ" dirty="0">
                <a:effectLst/>
                <a:latin typeface="Helvetica" pitchFamily="2" charset="0"/>
              </a:rPr>
              <a:t> - nutnost metabolické konverze na </a:t>
            </a:r>
            <a:r>
              <a:rPr lang="cs-CZ" dirty="0" err="1">
                <a:effectLst/>
                <a:latin typeface="Helvetica" pitchFamily="2" charset="0"/>
              </a:rPr>
              <a:t>prednisolon</a:t>
            </a:r>
            <a:r>
              <a:rPr lang="cs-CZ" dirty="0">
                <a:effectLst/>
                <a:latin typeface="Helvetica" pitchFamily="2" charset="0"/>
              </a:rPr>
              <a:t> - pozdější nástup účinku</a:t>
            </a:r>
          </a:p>
          <a:p>
            <a:r>
              <a:rPr lang="cs-CZ" dirty="0" err="1">
                <a:effectLst/>
                <a:latin typeface="Helvetica" pitchFamily="2" charset="0"/>
              </a:rPr>
              <a:t>Rectodelt</a:t>
            </a:r>
            <a:r>
              <a:rPr lang="cs-CZ" dirty="0">
                <a:effectLst/>
                <a:latin typeface="Helvetica" pitchFamily="2" charset="0"/>
              </a:rPr>
              <a:t> = 100 mg </a:t>
            </a:r>
            <a:r>
              <a:rPr lang="cs-CZ" dirty="0" err="1">
                <a:effectLst/>
                <a:latin typeface="Helvetica" pitchFamily="2" charset="0"/>
              </a:rPr>
              <a:t>Prednisolonu</a:t>
            </a:r>
            <a:r>
              <a:rPr lang="cs-CZ" dirty="0">
                <a:effectLst/>
                <a:latin typeface="Helvetica" pitchFamily="2" charset="0"/>
              </a:rPr>
              <a:t>, tzn. obrovská dávka/kg !!!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193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212529"/>
                </a:solidFill>
                <a:effectLst/>
                <a:latin typeface="system-ui"/>
              </a:rPr>
              <a:t>Bronchiolitida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je těžké akutní obstruktivní respirační onemocnění charakterizované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3" tooltip="Edém"/>
              </a:rPr>
              <a:t>edémem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sliznice malých bronchů a bronchiolů a zvýšenou produkcí hlenu způsobené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4" tooltip="Viry"/>
              </a:rPr>
              <a:t>virovou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infekcí. Charakteristickým projevem je akutní dechová tíseň s rychlým rozvojem akutní globální respirační insuficience. Postihuje zejména děti v prvních dvou až třech letech života.</a:t>
            </a:r>
          </a:p>
          <a:p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RSV (</a:t>
            </a:r>
            <a:r>
              <a:rPr lang="cs-CZ" b="0" i="1" u="none" strike="noStrike" dirty="0" err="1">
                <a:solidFill>
                  <a:srgbClr val="212529"/>
                </a:solidFill>
                <a:effectLst/>
                <a:latin typeface="system-ui"/>
              </a:rPr>
              <a:t>respiratory</a:t>
            </a:r>
            <a:r>
              <a:rPr lang="cs-CZ" b="0" i="1" u="none" strike="noStrike" dirty="0">
                <a:solidFill>
                  <a:srgbClr val="212529"/>
                </a:solidFill>
                <a:effectLst/>
                <a:latin typeface="system-ui"/>
              </a:rPr>
              <a:t> </a:t>
            </a:r>
            <a:r>
              <a:rPr lang="cs-CZ" b="0" i="1" u="none" strike="noStrike" dirty="0" err="1">
                <a:solidFill>
                  <a:srgbClr val="212529"/>
                </a:solidFill>
                <a:effectLst/>
                <a:latin typeface="system-ui"/>
              </a:rPr>
              <a:t>syncytial</a:t>
            </a:r>
            <a:r>
              <a:rPr lang="cs-CZ" b="0" i="1" u="none" strike="noStrike">
                <a:solidFill>
                  <a:srgbClr val="212529"/>
                </a:solidFill>
                <a:effectLst/>
                <a:latin typeface="system-ui"/>
              </a:rPr>
              <a:t> virus</a:t>
            </a:r>
            <a:r>
              <a:rPr lang="cs-CZ" b="0" i="0" u="none" strike="noStrike">
                <a:solidFill>
                  <a:srgbClr val="212529"/>
                </a:solidFill>
                <a:effectLst/>
                <a:latin typeface="system-ui"/>
              </a:rPr>
              <a:t>)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364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212529"/>
                </a:solidFill>
                <a:effectLst/>
                <a:latin typeface="system-ui"/>
              </a:rPr>
              <a:t>Oxygenoterapie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s cílem udržet saturaci kyslíkem nad 92 %,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212529"/>
                </a:solidFill>
                <a:effectLst/>
                <a:latin typeface="system-ui"/>
              </a:rPr>
              <a:t>rehydratace a úprava vnitřního prostředí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– </a:t>
            </a:r>
            <a:r>
              <a:rPr lang="cs-CZ" b="1" i="0" u="none" strike="noStrike" dirty="0">
                <a:solidFill>
                  <a:srgbClr val="212529"/>
                </a:solidFill>
                <a:effectLst/>
                <a:latin typeface="system-ui"/>
              </a:rPr>
              <a:t> nepřelít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, sledovat vodní bilanci, CŽV,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212529"/>
                </a:solidFill>
                <a:effectLst/>
                <a:latin typeface="system-ui"/>
              </a:rPr>
              <a:t>zklidnit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, ale přiměřeně </a:t>
            </a:r>
            <a:r>
              <a:rPr lang="cs-CZ" b="1" i="0" u="none" strike="noStrike" dirty="0">
                <a:solidFill>
                  <a:srgbClr val="212529"/>
                </a:solidFill>
                <a:effectLst/>
                <a:latin typeface="system-ui"/>
              </a:rPr>
              <a:t> neutlumit dechové centrum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212529"/>
                </a:solidFill>
                <a:effectLst/>
                <a:latin typeface="system-ui"/>
              </a:rPr>
              <a:t>přemístit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na pracoviště s možností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3" tooltip="Umělá plicní ventilace"/>
              </a:rPr>
              <a:t>umělé plicní ventilace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212529"/>
                </a:solidFill>
                <a:effectLst/>
                <a:latin typeface="system-ui"/>
              </a:rPr>
              <a:t>UPV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při globální respirační insuficienci,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877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Drowsiness</a:t>
            </a:r>
            <a:r>
              <a:rPr lang="cs-CZ" dirty="0"/>
              <a:t> = ospalost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892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59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Hodnocení Astmatu </a:t>
            </a:r>
            <a:r>
              <a:rPr lang="cs-CZ" dirty="0" err="1"/>
              <a:t>skorování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541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1.O2 k udržení saturace nad 90%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2.inhalační bronchodilatační terapie: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beta 2-sympatomimetika - </a:t>
            </a:r>
            <a:r>
              <a:rPr lang="cs-CZ" dirty="0" err="1">
                <a:effectLst/>
                <a:latin typeface="Helvetica" pitchFamily="2" charset="0"/>
              </a:rPr>
              <a:t>salbutamol</a:t>
            </a:r>
            <a:endParaRPr lang="cs-CZ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přes </a:t>
            </a:r>
            <a:r>
              <a:rPr lang="cs-CZ" dirty="0" err="1">
                <a:effectLst/>
                <a:latin typeface="Helvetica" pitchFamily="2" charset="0"/>
              </a:rPr>
              <a:t>spacer</a:t>
            </a:r>
            <a:r>
              <a:rPr lang="cs-CZ" dirty="0">
                <a:effectLst/>
                <a:latin typeface="Helvetica" pitchFamily="2" charset="0"/>
              </a:rPr>
              <a:t> 4-8 vdechů 3x po 20 minutách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(nebulizace 0.1 - 0.15 mg/kg, max 5 mg)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3.kortikoidy: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</a:t>
            </a:r>
            <a:r>
              <a:rPr lang="cs-CZ" dirty="0" err="1">
                <a:effectLst/>
                <a:latin typeface="Helvetica" pitchFamily="2" charset="0"/>
              </a:rPr>
              <a:t>prednison</a:t>
            </a:r>
            <a:r>
              <a:rPr lang="cs-CZ" dirty="0">
                <a:effectLst/>
                <a:latin typeface="Helvetica" pitchFamily="2" charset="0"/>
              </a:rPr>
              <a:t> 1-2 mg/kg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</a:t>
            </a:r>
            <a:r>
              <a:rPr lang="cs-CZ" dirty="0" err="1">
                <a:effectLst/>
                <a:latin typeface="Helvetica" pitchFamily="2" charset="0"/>
              </a:rPr>
              <a:t>dexamethazon</a:t>
            </a:r>
            <a:r>
              <a:rPr lang="cs-CZ" dirty="0">
                <a:effectLst/>
                <a:latin typeface="Helvetica" pitchFamily="2" charset="0"/>
              </a:rPr>
              <a:t> 0.6 mg /kg (</a:t>
            </a:r>
            <a:r>
              <a:rPr lang="cs-CZ" dirty="0" err="1">
                <a:effectLst/>
                <a:latin typeface="Helvetica" pitchFamily="2" charset="0"/>
              </a:rPr>
              <a:t>p.o</a:t>
            </a:r>
            <a:r>
              <a:rPr lang="cs-CZ" dirty="0">
                <a:effectLst/>
                <a:latin typeface="Helvetica" pitchFamily="2" charset="0"/>
              </a:rPr>
              <a:t>. / </a:t>
            </a:r>
            <a:r>
              <a:rPr lang="cs-CZ" dirty="0" err="1">
                <a:effectLst/>
                <a:latin typeface="Helvetica" pitchFamily="2" charset="0"/>
              </a:rPr>
              <a:t>i.m</a:t>
            </a:r>
            <a:r>
              <a:rPr lang="cs-CZ" dirty="0">
                <a:effectLst/>
                <a:latin typeface="Helvetica" pitchFamily="2" charset="0"/>
              </a:rPr>
              <a:t>. / </a:t>
            </a:r>
            <a:r>
              <a:rPr lang="cs-CZ" dirty="0" err="1">
                <a:effectLst/>
                <a:latin typeface="Helvetica" pitchFamily="2" charset="0"/>
              </a:rPr>
              <a:t>i.v</a:t>
            </a:r>
            <a:r>
              <a:rPr lang="cs-CZ" dirty="0">
                <a:effectLst/>
                <a:latin typeface="Helvetica" pitchFamily="2" charset="0"/>
              </a:rPr>
              <a:t>.)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- při nezlepšení stavu (hodnotit již po 30 min)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- pacient se závažnou předchozí atakou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4. inhalační </a:t>
            </a:r>
            <a:r>
              <a:rPr lang="cs-CZ" dirty="0" err="1">
                <a:effectLst/>
                <a:latin typeface="Helvetica" pitchFamily="2" charset="0"/>
              </a:rPr>
              <a:t>anticholinergikum</a:t>
            </a:r>
            <a:r>
              <a:rPr lang="cs-CZ" dirty="0">
                <a:effectLst/>
                <a:latin typeface="Helvetica" pitchFamily="2" charset="0"/>
              </a:rPr>
              <a:t>: </a:t>
            </a:r>
            <a:r>
              <a:rPr lang="cs-CZ" dirty="0" err="1">
                <a:effectLst/>
                <a:latin typeface="Helvetica" pitchFamily="2" charset="0"/>
              </a:rPr>
              <a:t>ipratropium</a:t>
            </a:r>
            <a:endParaRPr lang="cs-CZ" dirty="0">
              <a:effectLst/>
              <a:latin typeface="Helvetica" pitchFamily="2" charset="0"/>
            </a:endParaRPr>
          </a:p>
          <a:p>
            <a:r>
              <a:rPr lang="cs-CZ" dirty="0">
                <a:effectLst/>
                <a:latin typeface="Helvetica" pitchFamily="2" charset="0"/>
              </a:rPr>
              <a:t>5. bronchiolitida?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31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8617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205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Častý akutní stav u dětí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Je to symptom!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Většina spontánně odezní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Parciální (fokální) </a:t>
            </a:r>
            <a:r>
              <a:rPr lang="cs-CZ" dirty="0" err="1">
                <a:effectLst/>
                <a:latin typeface="Helvetica" pitchFamily="2" charset="0"/>
              </a:rPr>
              <a:t>x</a:t>
            </a:r>
            <a:r>
              <a:rPr lang="cs-CZ" dirty="0">
                <a:effectLst/>
                <a:latin typeface="Helvetica" pitchFamily="2" charset="0"/>
              </a:rPr>
              <a:t> generalizované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Status </a:t>
            </a:r>
            <a:r>
              <a:rPr lang="cs-CZ" dirty="0" err="1">
                <a:effectLst/>
                <a:latin typeface="Helvetica" pitchFamily="2" charset="0"/>
              </a:rPr>
              <a:t>epilepticus</a:t>
            </a:r>
            <a:r>
              <a:rPr lang="cs-CZ" dirty="0">
                <a:effectLst/>
                <a:latin typeface="Helvetica" pitchFamily="2" charset="0"/>
              </a:rPr>
              <a:t> – křeče trvající více než 5 minut nebo opakované křeče bez návratu vědomí mezi nimi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</a:t>
            </a:r>
          </a:p>
          <a:p>
            <a:r>
              <a:rPr lang="cs-CZ" dirty="0">
                <a:effectLst/>
                <a:latin typeface="Helvetica" pitchFamily="2" charset="0"/>
              </a:rPr>
              <a:t>• </a:t>
            </a:r>
            <a:r>
              <a:rPr lang="cs-CZ" dirty="0" err="1">
                <a:effectLst/>
                <a:latin typeface="Helvetica" pitchFamily="2" charset="0"/>
              </a:rPr>
              <a:t>Cave</a:t>
            </a:r>
            <a:r>
              <a:rPr lang="cs-CZ" dirty="0">
                <a:effectLst/>
                <a:latin typeface="Helvetica" pitchFamily="2" charset="0"/>
              </a:rPr>
              <a:t> – non-</a:t>
            </a:r>
            <a:r>
              <a:rPr lang="cs-CZ" dirty="0" err="1">
                <a:effectLst/>
                <a:latin typeface="Helvetica" pitchFamily="2" charset="0"/>
              </a:rPr>
              <a:t>convulsivní</a:t>
            </a:r>
            <a:r>
              <a:rPr lang="cs-CZ" dirty="0">
                <a:effectLst/>
                <a:latin typeface="Helvetica" pitchFamily="2" charset="0"/>
              </a:rPr>
              <a:t> status </a:t>
            </a:r>
            <a:r>
              <a:rPr lang="cs-CZ" dirty="0" err="1">
                <a:effectLst/>
                <a:latin typeface="Helvetica" pitchFamily="2" charset="0"/>
              </a:rPr>
              <a:t>epilepticus</a:t>
            </a:r>
            <a:endParaRPr lang="cs-CZ" dirty="0">
              <a:effectLst/>
              <a:latin typeface="Helvetica" pitchFamily="2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481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Febrilní křeče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Meningitis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</a:t>
            </a:r>
            <a:r>
              <a:rPr lang="cs-CZ" dirty="0" err="1">
                <a:effectLst/>
                <a:latin typeface="Helvetica" pitchFamily="2" charset="0"/>
              </a:rPr>
              <a:t>Encephalitis</a:t>
            </a:r>
            <a:r>
              <a:rPr lang="cs-CZ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Epilepsie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Elektrolytová dysbalance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Hypoglykémie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IC krvácení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Trauma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Hypoxie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Metabolické onemocnění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Neužívání antiepileptik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Předávkování </a:t>
            </a:r>
            <a:r>
              <a:rPr lang="cs-CZ" dirty="0" err="1">
                <a:effectLst/>
                <a:latin typeface="Helvetica" pitchFamily="2" charset="0"/>
              </a:rPr>
              <a:t>antiepilep</a:t>
            </a:r>
            <a:r>
              <a:rPr lang="cs-CZ" dirty="0">
                <a:effectLst/>
                <a:latin typeface="Helvetica" pitchFamily="2" charset="0"/>
              </a:rPr>
              <a:t>.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Intoxikace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Tumor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Mozkové malformace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Perinatální poškození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mozku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</a:t>
            </a:r>
            <a:r>
              <a:rPr lang="cs-CZ" dirty="0" err="1">
                <a:effectLst/>
                <a:latin typeface="Helvetica" pitchFamily="2" charset="0"/>
              </a:rPr>
              <a:t>Disociativní</a:t>
            </a:r>
            <a:r>
              <a:rPr lang="cs-CZ" dirty="0">
                <a:effectLst/>
                <a:latin typeface="Helvetica" pitchFamily="2" charset="0"/>
              </a:rPr>
              <a:t> záchvat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</a:t>
            </a:r>
          </a:p>
          <a:p>
            <a:r>
              <a:rPr lang="cs-CZ" dirty="0">
                <a:effectLst/>
                <a:latin typeface="Helvetica" pitchFamily="2" charset="0"/>
              </a:rPr>
              <a:t>S TEPLOTOU 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546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Kdy křeče začaly?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Začátek křečí –fokální nebo hned generalizované?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Úraz?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Jiné předchozí příznaky – zvracení?, teplota?, bolesti hlavy?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V minulosti už dítě mělo křeče? Léčí se s epilepsií?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Jaké užívá léky?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Možná intoxikace?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210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Dostatečná oxygenace – O2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• Prevence aspirace - poloha/intubace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• Vyloučení hypoglykémie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• Zastavení křečí (hypoglykémie..40%glukoza,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bez </a:t>
            </a:r>
            <a:r>
              <a:rPr lang="cs-CZ" dirty="0" err="1">
                <a:effectLst/>
                <a:latin typeface="Helvetica" pitchFamily="2" charset="0"/>
              </a:rPr>
              <a:t>hypoglykémie..benzodiazepiny</a:t>
            </a:r>
            <a:r>
              <a:rPr lang="cs-CZ" dirty="0">
                <a:effectLst/>
                <a:latin typeface="Helvetica" pitchFamily="2" charset="0"/>
              </a:rPr>
              <a:t>)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 Zajištění cévního vstupu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• Změření VF včetně tělesné teploty 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7460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38535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393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effectLst/>
                <a:latin typeface="Helvetica" pitchFamily="2" charset="0"/>
              </a:rPr>
              <a:t>FIRST LOOK“ – OMG PATIENT</a:t>
            </a:r>
          </a:p>
          <a:p>
            <a:r>
              <a:rPr lang="cs-CZ" dirty="0">
                <a:effectLst/>
                <a:latin typeface="Helvetica" pitchFamily="2" charset="0"/>
              </a:rPr>
              <a:t>• IDENTIFIKACE KRITICKY NEMOCNÉHO DÍTĚTE – zásadní odchylky od </a:t>
            </a:r>
          </a:p>
          <a:p>
            <a:r>
              <a:rPr lang="cs-CZ" dirty="0">
                <a:effectLst/>
                <a:latin typeface="Helvetica" pitchFamily="2" charset="0"/>
              </a:rPr>
              <a:t>normy:</a:t>
            </a:r>
          </a:p>
          <a:p>
            <a:r>
              <a:rPr lang="cs-CZ" dirty="0">
                <a:effectLst/>
                <a:latin typeface="Helvetica" pitchFamily="2" charset="0"/>
              </a:rPr>
              <a:t>• Chování – bez spontánních pohybů, kontaktu s okolím, abnormální pohyby, </a:t>
            </a:r>
          </a:p>
          <a:p>
            <a:r>
              <a:rPr lang="cs-CZ" dirty="0">
                <a:effectLst/>
                <a:latin typeface="Helvetica" pitchFamily="2" charset="0"/>
              </a:rPr>
              <a:t>křeče</a:t>
            </a:r>
          </a:p>
          <a:p>
            <a:r>
              <a:rPr lang="cs-CZ" dirty="0">
                <a:effectLst/>
                <a:latin typeface="Helvetica" pitchFamily="2" charset="0"/>
              </a:rPr>
              <a:t>• Vědomí – kvantitativní porucha – AVPU škála</a:t>
            </a:r>
          </a:p>
          <a:p>
            <a:r>
              <a:rPr lang="cs-CZ" dirty="0">
                <a:effectLst/>
                <a:latin typeface="Helvetica" pitchFamily="2" charset="0"/>
              </a:rPr>
              <a:t>• Dýchání – abnormální zvuky, zatahování měkkých částí, rozšiřování nosních </a:t>
            </a:r>
          </a:p>
          <a:p>
            <a:r>
              <a:rPr lang="cs-CZ" dirty="0">
                <a:effectLst/>
                <a:latin typeface="Helvetica" pitchFamily="2" charset="0"/>
              </a:rPr>
              <a:t>křídel při nádechu</a:t>
            </a:r>
          </a:p>
          <a:p>
            <a:r>
              <a:rPr lang="cs-CZ" dirty="0">
                <a:effectLst/>
                <a:latin typeface="Helvetica" pitchFamily="2" charset="0"/>
              </a:rPr>
              <a:t>• Oběh – dítě bledé, mramorovaná kůže, cyanóza, kapilární návrat </a:t>
            </a:r>
          </a:p>
          <a:p>
            <a:r>
              <a:rPr lang="cs-CZ" dirty="0">
                <a:effectLst/>
                <a:latin typeface="Helvetica" pitchFamily="2" charset="0"/>
              </a:rPr>
              <a:t>prodloužený</a:t>
            </a:r>
          </a:p>
          <a:p>
            <a:r>
              <a:rPr lang="cs-CZ" dirty="0">
                <a:effectLst/>
                <a:latin typeface="Helvetica" pitchFamily="2" charset="0"/>
              </a:rPr>
              <a:t>• A-B-C-D-E</a:t>
            </a:r>
          </a:p>
          <a:p>
            <a:r>
              <a:rPr lang="cs-CZ" dirty="0">
                <a:effectLst/>
                <a:latin typeface="Helvetica" pitchFamily="2" charset="0"/>
              </a:rPr>
              <a:t>• selhávají vitální funkce? </a:t>
            </a:r>
          </a:p>
          <a:p>
            <a:r>
              <a:rPr lang="cs-CZ" dirty="0">
                <a:effectLst/>
                <a:latin typeface="Helvetica" pitchFamily="2" charset="0"/>
              </a:rPr>
              <a:t>• Musím znát správné hodnoty vitálních funkcí!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800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48465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B922F-40F0-9F99-100D-91C642604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91E4E4A-C6E9-C98A-CEC4-B82D34C68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C8170E4-86F4-40BD-13D9-4B377AD9A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493A59-D336-921F-809E-ECC7D2C103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11704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7719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kvantitativní - porucha </a:t>
            </a:r>
            <a:r>
              <a:rPr lang="cs-CZ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sensorická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 motorická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kvalitativní - porucha senzorická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(depersonalizace, dezorientace...)</a:t>
            </a:r>
          </a:p>
          <a:p>
            <a:endParaRPr lang="cs-CZ" b="1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cévní onemocnění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cévní anomálie: A-V malformace, aneurysmata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tromboembolické příčiny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vaskulitidy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nitrokomorové</a:t>
            </a: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/parenchymatózní krvácení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trauma karotid nebo vertebrálních arterií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onkologická onemocnění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cs-CZ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Hydrocefalus</a:t>
            </a:r>
          </a:p>
          <a:p>
            <a:endParaRPr lang="cs-CZ" b="1" i="1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Toxicko-metabolické inzulty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hypoxie – ischémie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šokové stavy</a:t>
            </a: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stavy po KPR</a:t>
            </a: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tonutí, škrcení</a:t>
            </a: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intoxikace CO</a:t>
            </a: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oběhové selhání</a:t>
            </a:r>
          </a:p>
          <a:p>
            <a:pPr>
              <a:buNone/>
            </a:pPr>
            <a:r>
              <a:rPr lang="cs-CZ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srdeční synkopa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nedostatečná </a:t>
            </a:r>
            <a:r>
              <a:rPr lang="cs-CZ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perfúze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CNS </a:t>
            </a: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(AS, AI)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dysrytmie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A-V blokáda, IM</a:t>
            </a: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mechanická obstrukce </a:t>
            </a: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(např. trombem)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hypoxické záchvaty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cyanotické srdeční vady s obstrukcí</a:t>
            </a: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výtokového traktu RV</a:t>
            </a:r>
          </a:p>
          <a:p>
            <a:pPr>
              <a:buNone/>
            </a:pPr>
            <a:r>
              <a:rPr lang="cs-CZ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mdloby 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cs-CZ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vazovagální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synkopa</a:t>
            </a:r>
          </a:p>
          <a:p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respirační selhání</a:t>
            </a:r>
          </a:p>
          <a:p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vodní a </a:t>
            </a:r>
            <a:r>
              <a:rPr lang="cs-CZ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elektolytová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dysbalance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dehydratace</a:t>
            </a:r>
          </a:p>
          <a:p>
            <a:pPr>
              <a:buNone/>
            </a:pPr>
            <a:r>
              <a:rPr lang="cs-CZ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hyponatrémie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dysbalance Ca, Mg</a:t>
            </a:r>
          </a:p>
          <a:p>
            <a:pPr>
              <a:buNone/>
            </a:pP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metabolická onemocnění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hypoglykémie (hyperpyrexie, protrahované křeče)</a:t>
            </a: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acidóza (šokové stavy, dehydratace)</a:t>
            </a: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diabetická </a:t>
            </a:r>
            <a:r>
              <a:rPr lang="cs-CZ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ketoacidóza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DPM – poruchy cyklu močoviny, </a:t>
            </a:r>
            <a:r>
              <a:rPr lang="cs-CZ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aminoacidémie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….</a:t>
            </a: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poruchy energetického metabolizmu</a:t>
            </a:r>
          </a:p>
          <a:p>
            <a:pPr>
              <a:buNone/>
            </a:pPr>
            <a:r>
              <a:rPr lang="cs-CZ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hyperamonémie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jaterní encefalopatie</a:t>
            </a:r>
          </a:p>
          <a:p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Urémie</a:t>
            </a:r>
          </a:p>
          <a:p>
            <a:pPr>
              <a:buNone/>
            </a:pP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endokrinopatie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adrenální insuficience, poruchy štítné žlázy</a:t>
            </a:r>
          </a:p>
          <a:p>
            <a:pPr>
              <a:buNone/>
            </a:pP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exogenní </a:t>
            </a:r>
            <a:r>
              <a:rPr lang="cs-CZ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toxíny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intoxikace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léky, alkohol, chemické přípravky</a:t>
            </a:r>
          </a:p>
          <a:p>
            <a:pPr>
              <a:buNone/>
            </a:pP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epilepsie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migréna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 Hypertenzní encefalopatie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8020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Laboratorní vyšetření</a:t>
            </a:r>
            <a:endParaRPr lang="cs-CZ" dirty="0">
              <a:solidFill>
                <a:srgbClr val="000087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Wingdings" pitchFamily="2" charset="2"/>
              </a:rPr>
              <a:t>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krevní obraz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+ </a:t>
            </a:r>
            <a:r>
              <a:rPr lang="cs-CZ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dif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rozpočet, hemokoagulační vyšetření,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krevní skupina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Wingdings" pitchFamily="2" charset="2"/>
              </a:rPr>
              <a:t>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biochemie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cs-CZ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ionogram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glykemie, urea, kreatinin, jaterní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testy, amoniak, CRP)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Wingdings" pitchFamily="2" charset="2"/>
              </a:rPr>
              <a:t>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ABR,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laktát, metabolické vyšetření, </a:t>
            </a:r>
            <a:r>
              <a:rPr lang="cs-CZ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aminogram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Wingdings" pitchFamily="2" charset="2"/>
              </a:rPr>
              <a:t>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mikrobiologie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hemokultura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Wingdings" pitchFamily="2" charset="2"/>
              </a:rPr>
              <a:t>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toxikologické vyšetření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(krev, moč) - výplach žaludku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pouze u </a:t>
            </a:r>
            <a:r>
              <a:rPr lang="cs-CZ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zaintubovaného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pacienta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Wingdings" pitchFamily="2" charset="2"/>
              </a:rPr>
              <a:t>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osmolalita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moče, </a:t>
            </a:r>
            <a:r>
              <a:rPr lang="cs-CZ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séra</a:t>
            </a:r>
            <a:r>
              <a:rPr lang="cs-CZ" b="1" dirty="0" err="1">
                <a:solidFill>
                  <a:srgbClr val="852302"/>
                </a:solidFill>
                <a:effectLst/>
                <a:latin typeface="Times New Roman" panose="02020603050405020304" pitchFamily="18" charset="0"/>
              </a:rPr>
              <a:t>Porucha</a:t>
            </a:r>
            <a:r>
              <a:rPr lang="cs-CZ" b="1" dirty="0">
                <a:solidFill>
                  <a:srgbClr val="852302"/>
                </a:solidFill>
                <a:effectLst/>
                <a:latin typeface="Times New Roman" panose="02020603050405020304" pitchFamily="18" charset="0"/>
              </a:rPr>
              <a:t> vědomí</a:t>
            </a:r>
            <a:r>
              <a:rPr lang="cs-CZ" dirty="0">
                <a:solidFill>
                  <a:srgbClr val="852302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cs-CZ" b="1" dirty="0">
                <a:solidFill>
                  <a:srgbClr val="852302"/>
                </a:solidFill>
                <a:effectLst/>
                <a:latin typeface="Times New Roman" panose="02020603050405020304" pitchFamily="18" charset="0"/>
              </a:rPr>
              <a:t>vyšetření</a:t>
            </a:r>
            <a:endParaRPr lang="cs-CZ" dirty="0">
              <a:solidFill>
                <a:srgbClr val="852302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5. EKG, kardiologické vyšetření</a:t>
            </a:r>
            <a:r>
              <a:rPr lang="cs-CZ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vč.echokardiografie</a:t>
            </a:r>
            <a:endParaRPr lang="cs-CZ" dirty="0">
              <a:solidFill>
                <a:srgbClr val="000087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6. Neurologické vyšetření </a:t>
            </a: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dětský neurolog</a:t>
            </a:r>
            <a:endParaRPr lang="cs-CZ" dirty="0">
              <a:solidFill>
                <a:srgbClr val="000087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7. Zobrazovací metody CNS </a:t>
            </a: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CT, MRI, sonografie</a:t>
            </a:r>
            <a:endParaRPr lang="cs-CZ" dirty="0">
              <a:solidFill>
                <a:srgbClr val="000087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8. Lumbální punkce</a:t>
            </a:r>
            <a:r>
              <a:rPr lang="cs-CZ" i="1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vyšetření </a:t>
            </a:r>
            <a:r>
              <a:rPr lang="cs-CZ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mozkom</a:t>
            </a: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moku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cs-CZ" b="1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9. EEG </a:t>
            </a: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3/16 kanálové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cs-CZ" b="1" dirty="0">
                <a:solidFill>
                  <a:srgbClr val="000087"/>
                </a:solidFill>
                <a:effectLst/>
                <a:latin typeface="Times New Roman" panose="02020603050405020304" pitchFamily="18" charset="0"/>
              </a:rPr>
              <a:t>10. Oftalmologické vyšetření</a:t>
            </a:r>
            <a:endParaRPr lang="cs-CZ" dirty="0">
              <a:solidFill>
                <a:srgbClr val="000087"/>
              </a:solidFill>
              <a:effectLst/>
              <a:latin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70107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24633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Záklon hlavy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Zjisti, zda normálně dýchá, volej 155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– Dýchá normálně - udržuj záklon hlavy až do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příjezdu záchranky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– Nedýchá – zahaj resuscitaci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Kontroluj dýchání až do příjezdu záchranky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Zabraň podchlazení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Poloha při bezvědomí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Na zádech se zakloněnou hlavou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• Zotavovací poloha u </a:t>
            </a:r>
          </a:p>
          <a:p>
            <a:pPr>
              <a:buNone/>
            </a:pPr>
            <a:r>
              <a:rPr lang="cs-CZ" dirty="0" err="1">
                <a:effectLst/>
                <a:latin typeface="Helvetica" pitchFamily="2" charset="0"/>
              </a:rPr>
              <a:t>bezvědomí+norm.dýchání</a:t>
            </a:r>
            <a:r>
              <a:rPr lang="cs-CZ" dirty="0">
                <a:effectLst/>
                <a:latin typeface="Helvetica" pitchFamily="2" charset="0"/>
              </a:rPr>
              <a:t>: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– Postižený zvrací nebo krvácí z úst a z nosu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– Bezvědomí je z důvodu otravy, opilosti či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bezvědomí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– Musíme ho na chvíli opustit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</a:t>
            </a:r>
          </a:p>
          <a:p>
            <a:r>
              <a:rPr lang="cs-CZ" dirty="0">
                <a:effectLst/>
                <a:latin typeface="Helvetica" pitchFamily="2" charset="0"/>
              </a:rPr>
              <a:t> 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9514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95937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2267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Kdy s dítětem k lékaři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dítětem mladším 3 měsíců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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když horečka 3. den neklesá 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opakované zvracení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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apatie, spavost dítěte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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ztuhlá šíje – dítě nemůže předklonit hlavu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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mramorová kůže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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krvavé skvrnky na kůži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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teplota přes 39,5 °C trvající 24 hodin 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když dítě odmítá tekutiny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dušnost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9704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7202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5045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3118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0063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konzultace </a:t>
            </a:r>
            <a:r>
              <a:rPr lang="cs-CZ" dirty="0" err="1">
                <a:effectLst/>
                <a:latin typeface="Helvetica" pitchFamily="2" charset="0"/>
              </a:rPr>
              <a:t>sToxikologickým</a:t>
            </a:r>
            <a:r>
              <a:rPr lang="cs-CZ" dirty="0">
                <a:effectLst/>
                <a:latin typeface="Helvetica" pitchFamily="2" charset="0"/>
              </a:rPr>
              <a:t> informačním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střediskem – tzv. TIS – tel. 224 91 92 93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 dle doporučení TIS odběr biolog. materiálu –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krev – hladina látky, ABR včetně </a:t>
            </a:r>
            <a:r>
              <a:rPr lang="cs-CZ" dirty="0" err="1">
                <a:effectLst/>
                <a:latin typeface="Helvetica" pitchFamily="2" charset="0"/>
              </a:rPr>
              <a:t>COHb</a:t>
            </a:r>
            <a:r>
              <a:rPr lang="cs-CZ" dirty="0">
                <a:effectLst/>
                <a:latin typeface="Helvetica" pitchFamily="2" charset="0"/>
              </a:rPr>
              <a:t>,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koagulace, biochemie včetně iontů, JT, glykémie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 moč – metabolity </a:t>
            </a:r>
          </a:p>
          <a:p>
            <a:r>
              <a:rPr lang="cs-CZ" dirty="0">
                <a:effectLst/>
                <a:latin typeface="Helvetica" pitchFamily="2" charset="0"/>
              </a:rPr>
              <a:t> žaludeční obsah – zbytky požitých látek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4471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8358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5749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0497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3551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9551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822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ROZDĚLENÍ DĚTSKÉHO VĚKU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 novorozenec– od narození do 28. dne života /aspirace,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sepse, apnoické pauzy/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 kojenec – od 2. do 12.měsíce /respirační onemocnění,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alergie, teploty, křeče/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 batole – 2. až 3. rok života /</a:t>
            </a:r>
            <a:r>
              <a:rPr lang="cs-CZ" dirty="0" err="1">
                <a:effectLst/>
                <a:latin typeface="Helvetica" pitchFamily="2" charset="0"/>
              </a:rPr>
              <a:t>febrilie</a:t>
            </a:r>
            <a:r>
              <a:rPr lang="cs-CZ" dirty="0">
                <a:effectLst/>
                <a:latin typeface="Helvetica" pitchFamily="2" charset="0"/>
              </a:rPr>
              <a:t>, febrilní křeče,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respirační onemocnění, intoxikace, úrazy/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 předškolák – 4. až 6. rok života /respirační infekty,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úrazy/ </a:t>
            </a:r>
          </a:p>
          <a:p>
            <a:pPr>
              <a:buNone/>
            </a:pPr>
            <a:r>
              <a:rPr lang="cs-CZ" dirty="0">
                <a:effectLst/>
                <a:latin typeface="Helvetica" pitchFamily="2" charset="0"/>
              </a:rPr>
              <a:t> školák – 7.- 15.rok / úrazy/ </a:t>
            </a:r>
          </a:p>
          <a:p>
            <a:r>
              <a:rPr lang="cs-CZ" dirty="0">
                <a:effectLst/>
                <a:latin typeface="Helvetica" pitchFamily="2" charset="0"/>
              </a:rPr>
              <a:t> adolescent – 12.- 18.rok /úrazy, intoxikace/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5543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07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7273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73072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8521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9363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3795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105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77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malý otok dýchacích cest může způsobit obstrukci a následné dechové selhání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316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Plíce</a:t>
            </a:r>
          </a:p>
          <a:p>
            <a:pPr algn="l"/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3" tooltip="Plíce (SFLT)"/>
              </a:rPr>
              <a:t>Plíce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se provzdušňují. Během vývoje plodu v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4" tooltip="Děloha"/>
              </a:rPr>
              <a:t>děloze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je bronchoalveolární prostor vyplněn tekutinou a v plicním řečišti je permanentní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5" tooltip="Vazokonstrikce"/>
              </a:rPr>
              <a:t>vazokonstrikce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, aby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6" tooltip="Plíce"/>
              </a:rPr>
              <a:t>plíce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nemohly být využívány. Při průchodu porodním kanálem je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7" tooltip="Hrudní koš"/>
              </a:rPr>
              <a:t>hrudník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dítěte stlačován a tekutina se dostává pomalu ven z dýchacích cest. Po přerušení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8" tooltip="Pupečník"/>
              </a:rPr>
              <a:t>pupeční šňůry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dochází ke snížení parciálního tlaku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9" tooltip="Kyslík"/>
              </a:rPr>
              <a:t>kyslíku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v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10" tooltip="Krev"/>
              </a:rPr>
              <a:t>krvi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11" tooltip="Plod"/>
              </a:rPr>
              <a:t>plodu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a zároveň k nárůstu parciálního tlaku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12" tooltip="Oxidy uhlíku"/>
              </a:rPr>
              <a:t>oxidu uhličitého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, což aktivuje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13" tooltip="Dýchání (rozcestník)"/>
              </a:rPr>
              <a:t>dýchací centrum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v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14" tooltip="Mozkový kmen"/>
              </a:rPr>
              <a:t>mozkovém kmeni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, které následně stimuluje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15" tooltip="Sval"/>
              </a:rPr>
              <a:t>dýchací svaly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k prvnímu nádechu. Po prvním nádechu se snižuje </a:t>
            </a:r>
            <a:r>
              <a:rPr lang="cs-CZ" b="0" i="0" u="none" strike="noStrike" dirty="0" err="1">
                <a:solidFill>
                  <a:srgbClr val="212529"/>
                </a:solidFill>
                <a:effectLst/>
                <a:latin typeface="system-ui"/>
              </a:rPr>
              <a:t>interpleurální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 tlak až na - 75 </a:t>
            </a:r>
            <a:r>
              <a:rPr lang="cs-CZ" b="0" i="0" u="none" strike="noStrike" dirty="0" err="1">
                <a:solidFill>
                  <a:srgbClr val="212529"/>
                </a:solidFill>
                <a:effectLst/>
                <a:latin typeface="system-ui"/>
              </a:rPr>
              <a:t>mmHg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 a díky tomu dochází k nasátí asi 40 ml vzduchu do plic. Následuje aktivní výdech, který je většinou doprovázen křikem. Tím se zvyšuje tlak v hrudníku a kontrahují se hlasivky, což podporuje resorpci tekutiny. Do 90 sekund by měl novorozenec pravidelně dýchat. Dechový objem novorozence je přibližně </a:t>
            </a:r>
            <a:r>
              <a:rPr lang="cs-CZ" b="1" i="0" u="none" strike="noStrike" dirty="0">
                <a:solidFill>
                  <a:srgbClr val="212529"/>
                </a:solidFill>
                <a:effectLst/>
                <a:latin typeface="system-ui"/>
              </a:rPr>
              <a:t>20 ml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 a dechová frekvence </a:t>
            </a:r>
            <a:r>
              <a:rPr lang="cs-CZ" b="1" i="0" u="none" strike="noStrike" dirty="0">
                <a:solidFill>
                  <a:srgbClr val="212529"/>
                </a:solidFill>
                <a:effectLst/>
                <a:latin typeface="system-ui"/>
              </a:rPr>
              <a:t>40 až 60 dechů za minutu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. Přibližně od 20. týdne vývoje plodu se produkuje </a:t>
            </a:r>
            <a:r>
              <a:rPr lang="cs-CZ" b="1" i="0" u="none" strike="noStrike" dirty="0">
                <a:solidFill>
                  <a:srgbClr val="007BFF"/>
                </a:solidFill>
                <a:effectLst/>
                <a:latin typeface="system-ui"/>
                <a:hlinkClick r:id="rId16" tooltip="Surfaktant"/>
              </a:rPr>
              <a:t>surfaktant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, který je nezbytný pro správné dýchání, jelikož snižuje povrchové napětí v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system-ui"/>
                <a:hlinkClick r:id="rId17" tooltip="Plíce (preparát)"/>
              </a:rPr>
              <a:t>alveolech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</a:rPr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087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dirty="0">
                <a:effectLst/>
              </a:rPr>
              <a:t>Krevní oběh a srdce</a:t>
            </a:r>
          </a:p>
          <a:p>
            <a:r>
              <a:rPr lang="cs-CZ" dirty="0">
                <a:effectLst/>
              </a:rPr>
              <a:t>Fetální oběh obsahuje 3 zkraty: </a:t>
            </a:r>
            <a:r>
              <a:rPr lang="cs-CZ" b="1" u="none" strike="noStrike" dirty="0">
                <a:solidFill>
                  <a:srgbClr val="007BFF"/>
                </a:solidFill>
                <a:effectLst/>
                <a:hlinkClick r:id="rId3" tooltip="Foramen ovale patens"/>
              </a:rPr>
              <a:t>foramen ovale</a:t>
            </a:r>
            <a:r>
              <a:rPr lang="cs-CZ" b="1" dirty="0">
                <a:effectLst/>
              </a:rPr>
              <a:t>, </a:t>
            </a:r>
            <a:r>
              <a:rPr lang="cs-CZ" b="1" u="none" strike="noStrike" dirty="0">
                <a:solidFill>
                  <a:srgbClr val="007BFF"/>
                </a:solidFill>
                <a:effectLst/>
                <a:hlinkClick r:id="rId4" tooltip="Ductus arteriosus Botalli"/>
              </a:rPr>
              <a:t>ductus arteriosus Botalli</a:t>
            </a:r>
            <a:r>
              <a:rPr lang="cs-CZ" b="1" dirty="0">
                <a:effectLst/>
              </a:rPr>
              <a:t>, </a:t>
            </a:r>
            <a:r>
              <a:rPr lang="cs-CZ" b="1" dirty="0" err="1">
                <a:effectLst/>
              </a:rPr>
              <a:t>ductus</a:t>
            </a:r>
            <a:r>
              <a:rPr lang="cs-CZ" b="1" dirty="0">
                <a:effectLst/>
              </a:rPr>
              <a:t> </a:t>
            </a:r>
            <a:r>
              <a:rPr lang="cs-CZ" b="1" dirty="0" err="1">
                <a:effectLst/>
              </a:rPr>
              <a:t>venosus</a:t>
            </a:r>
            <a:r>
              <a:rPr lang="cs-CZ" b="1" dirty="0">
                <a:effectLst/>
              </a:rPr>
              <a:t>.</a:t>
            </a:r>
            <a:r>
              <a:rPr lang="cs-CZ" dirty="0">
                <a:effectLst/>
              </a:rPr>
              <a:t> V plicním řečišti je trvalá vazokonstrikce a tedy vysoký odpor. Po přerušení </a:t>
            </a:r>
            <a:r>
              <a:rPr lang="cs-CZ" u="none" strike="noStrike" dirty="0">
                <a:solidFill>
                  <a:srgbClr val="007BFF"/>
                </a:solidFill>
                <a:effectLst/>
                <a:hlinkClick r:id="rId5" tooltip="Pupečník"/>
              </a:rPr>
              <a:t>pupečníku</a:t>
            </a:r>
            <a:r>
              <a:rPr lang="cs-CZ" dirty="0">
                <a:effectLst/>
              </a:rPr>
              <a:t> zůstane asi třetina krve v placentě a to vede k výraznému snížení velikosti </a:t>
            </a:r>
            <a:r>
              <a:rPr lang="cs-CZ" u="none" strike="noStrike" dirty="0">
                <a:solidFill>
                  <a:srgbClr val="007BFF"/>
                </a:solidFill>
                <a:effectLst/>
                <a:hlinkClick r:id="rId6" tooltip="Žilní návrat, změny tlaku v kapacitním řečišti"/>
              </a:rPr>
              <a:t>žilního návratu</a:t>
            </a:r>
            <a:r>
              <a:rPr lang="cs-CZ" dirty="0">
                <a:effectLst/>
              </a:rPr>
              <a:t> do </a:t>
            </a:r>
            <a:r>
              <a:rPr lang="cs-CZ" u="none" strike="noStrike" dirty="0">
                <a:solidFill>
                  <a:srgbClr val="007BFF"/>
                </a:solidFill>
                <a:effectLst/>
                <a:hlinkClick r:id="rId7" tooltip="Srdce"/>
              </a:rPr>
              <a:t>srdce</a:t>
            </a:r>
            <a:r>
              <a:rPr lang="cs-CZ" dirty="0">
                <a:effectLst/>
              </a:rPr>
              <a:t>. Tím se sníží náplň srdce a začne klesat odpor v plicním řečišti. Klesající tlak v pravé síni napomáhá uzavření </a:t>
            </a:r>
            <a:r>
              <a:rPr lang="cs-CZ" dirty="0" err="1">
                <a:effectLst/>
              </a:rPr>
              <a:t>foramen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ovale</a:t>
            </a:r>
            <a:r>
              <a:rPr lang="cs-CZ" dirty="0">
                <a:effectLst/>
              </a:rPr>
              <a:t>, které sloužilo k propojení pravé a levé síně. Do 15 hodin po porodu se také uzavírá </a:t>
            </a:r>
            <a:r>
              <a:rPr lang="cs-CZ" dirty="0" err="1">
                <a:effectLst/>
              </a:rPr>
              <a:t>ductus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arteriosus</a:t>
            </a:r>
            <a:r>
              <a:rPr lang="cs-CZ" dirty="0">
                <a:effectLst/>
              </a:rPr>
              <a:t>, který sloužil k obcházení nefunkčních plic během těhotenství. </a:t>
            </a:r>
          </a:p>
          <a:p>
            <a:endParaRPr lang="cs-CZ" dirty="0">
              <a:effectLst/>
            </a:endParaRPr>
          </a:p>
          <a:p>
            <a:r>
              <a:rPr lang="cs-CZ" dirty="0" err="1">
                <a:effectLst/>
              </a:rPr>
              <a:t>Ductus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arteriosus</a:t>
            </a:r>
            <a:r>
              <a:rPr lang="cs-CZ" dirty="0">
                <a:effectLst/>
              </a:rPr>
              <a:t> se uzavře pomocí vazokonstrikce svaloviny stěny </a:t>
            </a:r>
            <a:r>
              <a:rPr lang="cs-CZ" u="none" strike="noStrike" dirty="0">
                <a:solidFill>
                  <a:srgbClr val="007BFF"/>
                </a:solidFill>
                <a:effectLst/>
                <a:hlinkClick r:id="rId8" tooltip="Cévy"/>
              </a:rPr>
              <a:t>cévy</a:t>
            </a:r>
            <a:r>
              <a:rPr lang="cs-CZ" dirty="0">
                <a:effectLst/>
              </a:rPr>
              <a:t>, která je způsobená zvýšenou </a:t>
            </a:r>
            <a:r>
              <a:rPr lang="cs-CZ" u="none" strike="noStrike" dirty="0">
                <a:solidFill>
                  <a:srgbClr val="007BFF"/>
                </a:solidFill>
                <a:effectLst/>
                <a:hlinkClick r:id="rId9" tooltip="Saturace hemoglobinu"/>
              </a:rPr>
              <a:t>saturací</a:t>
            </a:r>
            <a:r>
              <a:rPr lang="cs-CZ" dirty="0">
                <a:effectLst/>
              </a:rPr>
              <a:t> </a:t>
            </a:r>
            <a:r>
              <a:rPr lang="cs-CZ" u="none" strike="noStrike" dirty="0">
                <a:solidFill>
                  <a:srgbClr val="007BFF"/>
                </a:solidFill>
                <a:effectLst/>
                <a:hlinkClick r:id="rId10" tooltip="Hemoglobin"/>
              </a:rPr>
              <a:t>hemoglobinu</a:t>
            </a:r>
            <a:r>
              <a:rPr lang="cs-CZ" dirty="0">
                <a:effectLst/>
              </a:rPr>
              <a:t> kyslíkem </a:t>
            </a:r>
            <a:r>
              <a:rPr lang="cs-CZ" b="1" dirty="0">
                <a:effectLst/>
              </a:rPr>
              <a:t>z cca 58 % na 99 %</a:t>
            </a:r>
            <a:r>
              <a:rPr lang="cs-CZ" dirty="0">
                <a:effectLst/>
              </a:rPr>
              <a:t>. </a:t>
            </a:r>
            <a:r>
              <a:rPr lang="cs-CZ" dirty="0" err="1">
                <a:effectLst/>
              </a:rPr>
              <a:t>Ductus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venosus</a:t>
            </a:r>
            <a:r>
              <a:rPr lang="cs-CZ" dirty="0">
                <a:effectLst/>
              </a:rPr>
              <a:t>, který obchází játra, se </a:t>
            </a:r>
            <a:r>
              <a:rPr lang="cs-CZ" dirty="0" err="1">
                <a:effectLst/>
              </a:rPr>
              <a:t>uzavířá</a:t>
            </a:r>
            <a:r>
              <a:rPr lang="cs-CZ" dirty="0">
                <a:effectLst/>
              </a:rPr>
              <a:t> též kontrakcí svaloviny.</a:t>
            </a:r>
          </a:p>
          <a:p>
            <a:endParaRPr lang="cs-CZ" u="none" strike="noStrike" dirty="0">
              <a:solidFill>
                <a:srgbClr val="007BFF"/>
              </a:solidFill>
              <a:effectLst/>
              <a:hlinkClick r:id="rId11" tooltip="Tepová frekvence"/>
            </a:endParaRPr>
          </a:p>
          <a:p>
            <a:r>
              <a:rPr lang="cs-CZ" u="none" strike="noStrike" dirty="0">
                <a:solidFill>
                  <a:srgbClr val="007BFF"/>
                </a:solidFill>
                <a:effectLst/>
                <a:hlinkClick r:id="rId11" tooltip="Tepová frekvence"/>
              </a:rPr>
              <a:t>Tepová frekvence</a:t>
            </a:r>
            <a:r>
              <a:rPr lang="cs-CZ" dirty="0">
                <a:effectLst/>
              </a:rPr>
              <a:t> novorozence je přibližně </a:t>
            </a:r>
            <a:r>
              <a:rPr lang="cs-CZ" b="1" dirty="0">
                <a:effectLst/>
              </a:rPr>
              <a:t>150 tepů za minutu</a:t>
            </a:r>
            <a:r>
              <a:rPr lang="cs-CZ" dirty="0">
                <a:effectLst/>
              </a:rPr>
              <a:t> (s věkem postupně klesá díky zvyšující se aktivitě </a:t>
            </a:r>
            <a:r>
              <a:rPr lang="cs-CZ" u="none" strike="noStrike" dirty="0">
                <a:solidFill>
                  <a:srgbClr val="007BFF"/>
                </a:solidFill>
                <a:effectLst/>
                <a:hlinkClick r:id="rId12" tooltip="Parasympatikus (rozcestník)"/>
              </a:rPr>
              <a:t>parasympatiku</a:t>
            </a:r>
            <a:r>
              <a:rPr lang="cs-CZ" dirty="0">
                <a:effectLst/>
              </a:rPr>
              <a:t>). Tlak krve po narození je extrémní díky poporodnímu stresu. Po prvním dni se </a:t>
            </a:r>
            <a:r>
              <a:rPr lang="cs-CZ" u="none" strike="noStrike" dirty="0">
                <a:solidFill>
                  <a:srgbClr val="007BFF"/>
                </a:solidFill>
                <a:effectLst/>
                <a:hlinkClick r:id="rId13" tooltip="Tlak arteriální a žilní"/>
              </a:rPr>
              <a:t>tlak</a:t>
            </a:r>
            <a:r>
              <a:rPr lang="cs-CZ" dirty="0">
                <a:effectLst/>
              </a:rPr>
              <a:t> ustálí přibližně na </a:t>
            </a:r>
            <a:r>
              <a:rPr lang="cs-CZ" b="1" dirty="0">
                <a:effectLst/>
              </a:rPr>
              <a:t>70/50</a:t>
            </a:r>
            <a:r>
              <a:rPr lang="cs-CZ" dirty="0">
                <a:effectLst/>
              </a:rPr>
              <a:t>. </a:t>
            </a:r>
          </a:p>
          <a:p>
            <a:endParaRPr lang="cs-CZ" dirty="0">
              <a:effectLst/>
            </a:endParaRPr>
          </a:p>
          <a:p>
            <a:r>
              <a:rPr lang="cs-CZ" dirty="0">
                <a:effectLst/>
              </a:rPr>
              <a:t>Krevní řečiště v placentě je </a:t>
            </a:r>
            <a:r>
              <a:rPr lang="cs-CZ" i="1" dirty="0" err="1">
                <a:effectLst/>
              </a:rPr>
              <a:t>nízkoodporové</a:t>
            </a:r>
            <a:r>
              <a:rPr lang="cs-CZ" dirty="0">
                <a:effectLst/>
              </a:rPr>
              <a:t> a odkysličená krev je přiváděna do placenty pomocí dvou umbilikálních </a:t>
            </a:r>
            <a:r>
              <a:rPr lang="cs-CZ" u="none" strike="noStrike" dirty="0">
                <a:solidFill>
                  <a:srgbClr val="007BFF"/>
                </a:solidFill>
                <a:effectLst/>
                <a:hlinkClick r:id="rId14" tooltip="Arterie"/>
              </a:rPr>
              <a:t>arterií</a:t>
            </a:r>
            <a:r>
              <a:rPr lang="cs-CZ" dirty="0">
                <a:effectLst/>
              </a:rPr>
              <a:t> a následně je okysličená </a:t>
            </a:r>
            <a:r>
              <a:rPr lang="cs-CZ" u="none" strike="noStrike" dirty="0">
                <a:solidFill>
                  <a:srgbClr val="007BFF"/>
                </a:solidFill>
                <a:effectLst/>
                <a:hlinkClick r:id="rId15" tooltip="Krevní řečiště"/>
              </a:rPr>
              <a:t>krev</a:t>
            </a:r>
            <a:r>
              <a:rPr lang="cs-CZ" dirty="0">
                <a:effectLst/>
              </a:rPr>
              <a:t> odváděna jednou umbilikální vénou zpět do plodu (žíla, protože jde do srdce). </a:t>
            </a:r>
          </a:p>
          <a:p>
            <a:endParaRPr lang="cs-CZ" u="none" strike="noStrike" dirty="0">
              <a:solidFill>
                <a:srgbClr val="007BFF"/>
              </a:solidFill>
              <a:effectLst/>
              <a:hlinkClick r:id="rId16" tooltip="Placenta (SFLT)"/>
            </a:endParaRPr>
          </a:p>
          <a:p>
            <a:r>
              <a:rPr lang="cs-CZ" u="none" strike="noStrike" dirty="0">
                <a:solidFill>
                  <a:srgbClr val="007BFF"/>
                </a:solidFill>
                <a:effectLst/>
                <a:hlinkClick r:id="rId16" tooltip="Placenta (SFLT)"/>
              </a:rPr>
              <a:t>Placenta</a:t>
            </a:r>
            <a:r>
              <a:rPr lang="cs-CZ" dirty="0">
                <a:effectLst/>
              </a:rPr>
              <a:t> má nutriční, respirační, sekreční, ochrannou, hormonální a zásobní funkci. Přes placentu prochází pouze </a:t>
            </a:r>
            <a:r>
              <a:rPr lang="cs-CZ" u="none" strike="noStrike" dirty="0">
                <a:solidFill>
                  <a:srgbClr val="007BFF"/>
                </a:solidFill>
                <a:effectLst/>
                <a:hlinkClick r:id="rId17" tooltip="Protilátka"/>
              </a:rPr>
              <a:t>protilátky</a:t>
            </a:r>
            <a:r>
              <a:rPr lang="cs-CZ" dirty="0">
                <a:effectLst/>
              </a:rPr>
              <a:t> </a:t>
            </a:r>
            <a:r>
              <a:rPr lang="cs-CZ" b="1" u="none" strike="noStrike" dirty="0">
                <a:solidFill>
                  <a:srgbClr val="007BFF"/>
                </a:solidFill>
                <a:effectLst/>
                <a:hlinkClick r:id="rId18" tooltip="IgG"/>
              </a:rPr>
              <a:t>IgG</a:t>
            </a:r>
            <a:r>
              <a:rPr lang="cs-CZ" dirty="0">
                <a:effectLst/>
              </a:rPr>
              <a:t>.</a:t>
            </a:r>
          </a:p>
          <a:p>
            <a:r>
              <a:rPr lang="cs-CZ" dirty="0">
                <a:effectLst/>
              </a:rPr>
              <a:t>Plod má vysoký počet </a:t>
            </a:r>
            <a:r>
              <a:rPr lang="cs-CZ" u="none" strike="noStrike" dirty="0">
                <a:solidFill>
                  <a:srgbClr val="007BFF"/>
                </a:solidFill>
                <a:effectLst/>
                <a:hlinkClick r:id="rId19" tooltip="Červené krvinky"/>
              </a:rPr>
              <a:t>erytrocytů</a:t>
            </a:r>
            <a:r>
              <a:rPr lang="cs-CZ" dirty="0">
                <a:effectLst/>
              </a:rPr>
              <a:t>, fungují jako náhrada za sníženou saturaci krve kyslíkem. Po narození dochází k velké </a:t>
            </a:r>
            <a:r>
              <a:rPr lang="cs-CZ" u="none" strike="noStrike" dirty="0">
                <a:solidFill>
                  <a:srgbClr val="007BFF"/>
                </a:solidFill>
                <a:effectLst/>
                <a:hlinkClick r:id="rId20" tooltip="Hemolýza"/>
              </a:rPr>
              <a:t>hemolýze krvinek</a:t>
            </a:r>
            <a:r>
              <a:rPr lang="cs-CZ" dirty="0">
                <a:effectLst/>
              </a:rPr>
              <a:t>, a tím vzniká velké množství </a:t>
            </a:r>
            <a:r>
              <a:rPr lang="cs-CZ" u="none" strike="noStrike" dirty="0">
                <a:solidFill>
                  <a:srgbClr val="007BFF"/>
                </a:solidFill>
                <a:effectLst/>
                <a:hlinkClick r:id="rId21" tooltip="Bilirubin"/>
              </a:rPr>
              <a:t>bilirubinu</a:t>
            </a:r>
            <a:r>
              <a:rPr lang="cs-CZ" dirty="0">
                <a:effectLst/>
              </a:rPr>
              <a:t>, vzniká tzv. </a:t>
            </a:r>
            <a:r>
              <a:rPr lang="cs-CZ" b="1" u="none" strike="noStrike" dirty="0">
                <a:solidFill>
                  <a:srgbClr val="007BFF"/>
                </a:solidFill>
                <a:effectLst/>
                <a:hlinkClick r:id="rId22" tooltip="Novorozenecká žloutenka"/>
              </a:rPr>
              <a:t>fyziologická novorozenecká žloutenka</a:t>
            </a:r>
            <a:r>
              <a:rPr lang="cs-CZ" dirty="0">
                <a:effectLst/>
              </a:rPr>
              <a:t> - objevuje se 3. až 5. den po narození. </a:t>
            </a:r>
          </a:p>
          <a:p>
            <a:br>
              <a:rPr lang="cs-CZ" dirty="0"/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BC8D7-C564-004D-8F52-9DF6CE57E9B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382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6403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889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16412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3858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36318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0824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4554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9654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4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2418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0052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856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9785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7635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290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7303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45AC6-C491-4585-A584-9CE2AF7D5500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V_hoIe6RI" TargetMode="External"/><Relationship Id="rId2" Type="http://schemas.openxmlformats.org/officeDocument/2006/relationships/hyperlink" Target="https://www.youtube.com/shorts/69UvHc5c4vc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A296B5-58E2-3343-D71E-F05C0087D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8060" y="1939065"/>
            <a:ext cx="3632858" cy="2459052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chemeClr val="tx1"/>
                </a:solidFill>
              </a:rPr>
              <a:t>Akutní stavy u dětí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404E72B-322E-979B-1A35-A5DE1EFB6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2720" y="4817744"/>
            <a:ext cx="4998301" cy="1492585"/>
          </a:xfrm>
        </p:spPr>
        <p:txBody>
          <a:bodyPr>
            <a:normAutofit/>
          </a:bodyPr>
          <a:lstStyle/>
          <a:p>
            <a:pPr algn="r"/>
            <a:r>
              <a:rPr lang="cs-CZ" sz="2000" dirty="0"/>
              <a:t>MUDr. Eva Sosnová</a:t>
            </a:r>
          </a:p>
          <a:p>
            <a:pPr algn="r"/>
            <a:r>
              <a:rPr lang="cs-CZ" sz="2000" dirty="0"/>
              <a:t>ZZS SK</a:t>
            </a:r>
          </a:p>
        </p:txBody>
      </p:sp>
      <p:pic>
        <p:nvPicPr>
          <p:cNvPr id="5" name="Picture 2" descr="Vtipy o dětech | Vtipy">
            <a:extLst>
              <a:ext uri="{FF2B5EF4-FFF2-40B4-BE49-F238E27FC236}">
                <a16:creationId xmlns:a16="http://schemas.microsoft.com/office/drawing/2014/main" id="{3FDD42A6-1A0E-59FD-AF57-711639102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"/>
          <a:stretch/>
        </p:blipFill>
        <p:spPr bwMode="auto">
          <a:xfrm>
            <a:off x="1134211" y="336431"/>
            <a:ext cx="4793849" cy="607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6852459-FBC3-BE9A-CB70-28EC377D4050}"/>
              </a:ext>
            </a:extLst>
          </p:cNvPr>
          <p:cNvSpPr txBox="1"/>
          <p:nvPr/>
        </p:nvSpPr>
        <p:spPr>
          <a:xfrm>
            <a:off x="857251" y="6000750"/>
            <a:ext cx="542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FFFF00"/>
                </a:highlight>
              </a:rPr>
              <a:t>Pane doktore, Vendulka má asi zaražený </a:t>
            </a:r>
            <a:r>
              <a:rPr lang="cs-CZ" dirty="0" err="1">
                <a:highlight>
                  <a:srgbClr val="FFFF00"/>
                </a:highlight>
              </a:rPr>
              <a:t>prdíky</a:t>
            </a:r>
            <a:endParaRPr lang="cs-CZ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34483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atent Ductus Arteriosus (PDA): Symptoms and Treatment">
            <a:extLst>
              <a:ext uri="{FF2B5EF4-FFF2-40B4-BE49-F238E27FC236}">
                <a16:creationId xmlns:a16="http://schemas.microsoft.com/office/drawing/2014/main" id="{C59E9E65-4964-083B-D7A2-0B48FD7C4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990" y="0"/>
            <a:ext cx="6464635" cy="710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24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02D0E0-9FCD-19FD-7033-3EFA9C7E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64DEAA-CA09-86B4-DDF6-2AE43A5E4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6742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95A34-215C-C736-9752-D0DD8FA97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03D2AC-8107-2C1C-831D-3305AFC4E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5683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D536DE-8C6C-10E1-51DA-106A819A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B9415D-76F8-7EBE-2C21-C4B038AC0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895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06FD4-EDF3-EA77-6505-C7555B20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36B007-E38A-A9E5-F9C4-DBBE7B34E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3257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8E40F3-2CFC-648D-163B-C0C8747F4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330201"/>
            <a:ext cx="4318000" cy="6019798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sz="28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ptimální teplota prostředí – termogeneze</a:t>
            </a:r>
          </a:p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Velké tepelné ztráty hlavou</a:t>
            </a:r>
          </a:p>
          <a:p>
            <a:r>
              <a:rPr lang="cs-CZ" sz="2800" b="0" i="0" u="none" strike="noStrike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Játra jsou u dětí velká</a:t>
            </a:r>
          </a:p>
          <a:p>
            <a:r>
              <a:rPr lang="cs-CZ" sz="2800" dirty="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2800" b="0" i="0" u="none" strike="noStrike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otřebují více energie, přibližně 3-4x více než dospělí. </a:t>
            </a:r>
          </a:p>
          <a:p>
            <a:r>
              <a:rPr lang="cs-CZ" sz="2800" dirty="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800" b="0" i="0" u="none" strike="noStrike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potřebují více kyslíku než dospělí a to asi 2x.</a:t>
            </a:r>
          </a:p>
          <a:p>
            <a:r>
              <a:rPr lang="cs-CZ" sz="2800" b="0" i="0" u="none" strike="noStrike" dirty="0"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Voda tvoří 70-80% hmotnosti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opografická anatomie dítěte">
            <a:extLst>
              <a:ext uri="{FF2B5EF4-FFF2-40B4-BE49-F238E27FC236}">
                <a16:creationId xmlns:a16="http://schemas.microsoft.com/office/drawing/2014/main" id="{3992B0B4-AB10-C8A9-475E-1EF4BFBBB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9188" y="1930400"/>
            <a:ext cx="7365999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514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F0917F-4248-F5C7-4DEB-5CF3A87DF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886045"/>
            <a:ext cx="10197494" cy="109945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3200" dirty="0">
                <a:latin typeface="Helvetica" pitchFamily="2" charset="0"/>
              </a:rPr>
              <a:t>NEJČASTĚJŠÍ AKUTNÍ STAVY U DĚTÍ </a:t>
            </a:r>
            <a:br>
              <a:rPr lang="cs-CZ" sz="3200" dirty="0">
                <a:latin typeface="Helvetica" pitchFamily="2" charset="0"/>
              </a:rPr>
            </a:br>
            <a:br>
              <a:rPr lang="cs-CZ" sz="3200" dirty="0">
                <a:latin typeface="Helvetica" pitchFamily="2" charset="0"/>
              </a:rPr>
            </a:br>
            <a:endParaRPr lang="cs-CZ" sz="320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8F503B7-D492-E6CC-D956-EAE49CA7F2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806205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517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1" name="Group 3090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92" name="Straight Connector 3091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3" name="Straight Connector 3092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94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95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96" name="Isosceles Triangle 3095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97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98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99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00" name="Isosceles Triangle 3099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01" name="Isosceles Triangle 3100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107E9F3-8455-446B-948A-1B61CE07B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Dušnost u dětí</a:t>
            </a:r>
          </a:p>
        </p:txBody>
      </p:sp>
      <p:sp>
        <p:nvSpPr>
          <p:cNvPr id="3103" name="Rectangle 3102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076" name="Picture 4" descr="Astma u dětí: Příznaky, příčina a léčba – Maminka.cz">
            <a:extLst>
              <a:ext uri="{FF2B5EF4-FFF2-40B4-BE49-F238E27FC236}">
                <a16:creationId xmlns:a16="http://schemas.microsoft.com/office/drawing/2014/main" id="{90FB2D08-3EEE-DD33-944C-20924263F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r="6008" b="1"/>
          <a:stretch/>
        </p:blipFill>
        <p:spPr bwMode="auto">
          <a:xfrm>
            <a:off x="20" y="3"/>
            <a:ext cx="6050260" cy="40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vouletý syn má astma. Co nás čeká dál? - iDNES.cz">
            <a:extLst>
              <a:ext uri="{FF2B5EF4-FFF2-40B4-BE49-F238E27FC236}">
                <a16:creationId xmlns:a16="http://schemas.microsoft.com/office/drawing/2014/main" id="{458BF65A-76D8-5DDF-D3B0-43F9E7FD7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" b="2"/>
          <a:stretch/>
        </p:blipFill>
        <p:spPr bwMode="auto">
          <a:xfrm>
            <a:off x="6141719" y="-683"/>
            <a:ext cx="6050280" cy="40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975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F8D375-542B-B5AB-7A30-F3BE250C7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cs-CZ" dirty="0"/>
              <a:t>Dušnost - etiologie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F860AF0-1B94-643D-4BC8-344DB2194B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726082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185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D8FAA90-21FA-44E7-EE04-BF6ED399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70" y="273203"/>
            <a:ext cx="8596668" cy="662462"/>
          </a:xfrm>
        </p:spPr>
        <p:txBody>
          <a:bodyPr>
            <a:normAutofit/>
          </a:bodyPr>
          <a:lstStyle/>
          <a:p>
            <a:r>
              <a:rPr lang="cs-CZ" dirty="0"/>
              <a:t>Známky dušnosti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28C2C2-02BE-6F14-3EA3-42403088D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31" y="935668"/>
            <a:ext cx="11679593" cy="433940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tachypnoe, tachykardie 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distanční fenomény </a:t>
            </a:r>
          </a:p>
          <a:p>
            <a:pPr>
              <a:lnSpc>
                <a:spcPct val="90000"/>
              </a:lnSpc>
            </a:pPr>
            <a:r>
              <a:rPr lang="cs-CZ" sz="2800" dirty="0" err="1">
                <a:effectLst/>
                <a:latin typeface="Helvetica" pitchFamily="2" charset="0"/>
              </a:rPr>
              <a:t>alární</a:t>
            </a:r>
            <a:r>
              <a:rPr lang="cs-CZ" sz="2800" dirty="0">
                <a:effectLst/>
                <a:latin typeface="Helvetica" pitchFamily="2" charset="0"/>
              </a:rPr>
              <a:t> souhyb 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“</a:t>
            </a:r>
            <a:r>
              <a:rPr lang="cs-CZ" sz="2800" dirty="0" err="1">
                <a:effectLst/>
                <a:latin typeface="Helvetica" pitchFamily="2" charset="0"/>
              </a:rPr>
              <a:t>head</a:t>
            </a:r>
            <a:r>
              <a:rPr lang="cs-CZ" sz="2800" dirty="0">
                <a:effectLst/>
                <a:latin typeface="Helvetica" pitchFamily="2" charset="0"/>
              </a:rPr>
              <a:t> </a:t>
            </a:r>
            <a:r>
              <a:rPr lang="cs-CZ" sz="2800" dirty="0" err="1">
                <a:effectLst/>
                <a:latin typeface="Helvetica" pitchFamily="2" charset="0"/>
              </a:rPr>
              <a:t>bobbing</a:t>
            </a:r>
            <a:r>
              <a:rPr lang="cs-CZ" sz="2800" dirty="0">
                <a:effectLst/>
                <a:latin typeface="Helvetica" pitchFamily="2" charset="0"/>
              </a:rPr>
              <a:t>” 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zatahování mezižebří, podžebří, </a:t>
            </a:r>
            <a:r>
              <a:rPr lang="cs-CZ" sz="2800" dirty="0" err="1">
                <a:effectLst/>
                <a:latin typeface="Helvetica" pitchFamily="2" charset="0"/>
              </a:rPr>
              <a:t>jugula</a:t>
            </a:r>
            <a:endParaRPr lang="cs-CZ" sz="2800" dirty="0">
              <a:effectLst/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endParaRPr lang="cs-CZ" sz="2800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!! </a:t>
            </a:r>
            <a:r>
              <a:rPr lang="cs-CZ" sz="2800" dirty="0" err="1">
                <a:effectLst/>
                <a:latin typeface="Helvetica" pitchFamily="2" charset="0"/>
              </a:rPr>
              <a:t>Dig</a:t>
            </a:r>
            <a:r>
              <a:rPr lang="cs-CZ" sz="2800" dirty="0">
                <a:effectLst/>
                <a:latin typeface="Helvetica" pitchFamily="2" charset="0"/>
              </a:rPr>
              <a:t>. Dg. Tachypnoe!!</a:t>
            </a:r>
          </a:p>
          <a:p>
            <a:pPr>
              <a:lnSpc>
                <a:spcPct val="90000"/>
              </a:lnSpc>
            </a:pPr>
            <a:r>
              <a:rPr lang="cs-CZ" sz="2800" dirty="0" err="1">
                <a:effectLst/>
                <a:latin typeface="Helvetica" pitchFamily="2" charset="0"/>
              </a:rPr>
              <a:t>Anamnésa</a:t>
            </a:r>
            <a:r>
              <a:rPr lang="cs-CZ" sz="2800" dirty="0">
                <a:effectLst/>
                <a:latin typeface="Helvetica" pitchFamily="2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Detailní popi</a:t>
            </a:r>
            <a:r>
              <a:rPr lang="cs-CZ" sz="2800" dirty="0">
                <a:latin typeface="Helvetica" pitchFamily="2" charset="0"/>
              </a:rPr>
              <a:t>s obtíží, čas vzniku, aktivity, charakter, denní doba, infekt?</a:t>
            </a:r>
          </a:p>
          <a:p>
            <a:pPr lvl="1">
              <a:lnSpc>
                <a:spcPct val="90000"/>
              </a:lnSpc>
            </a:pPr>
            <a:r>
              <a:rPr lang="cs-CZ" sz="2800" dirty="0">
                <a:latin typeface="Helvetica" pitchFamily="2" charset="0"/>
              </a:rPr>
              <a:t>Rizikové faktory – </a:t>
            </a:r>
            <a:r>
              <a:rPr lang="cs-CZ" sz="2800" dirty="0" err="1">
                <a:latin typeface="Helvetica" pitchFamily="2" charset="0"/>
              </a:rPr>
              <a:t>prematurita</a:t>
            </a:r>
            <a:r>
              <a:rPr lang="cs-CZ" sz="2800" dirty="0">
                <a:latin typeface="Helvetica" pitchFamily="2" charset="0"/>
              </a:rPr>
              <a:t>, </a:t>
            </a:r>
            <a:r>
              <a:rPr lang="cs-CZ" sz="2800" dirty="0" err="1">
                <a:latin typeface="Helvetica" pitchFamily="2" charset="0"/>
              </a:rPr>
              <a:t>chr</a:t>
            </a:r>
            <a:r>
              <a:rPr lang="cs-CZ" sz="2800" dirty="0">
                <a:latin typeface="Helvetica" pitchFamily="2" charset="0"/>
              </a:rPr>
              <a:t>. Onemocnění, předchozí ataky, hospitalizace</a:t>
            </a:r>
            <a:endParaRPr lang="cs-CZ" sz="2800" dirty="0"/>
          </a:p>
        </p:txBody>
      </p:sp>
      <p:pic>
        <p:nvPicPr>
          <p:cNvPr id="3074" name="Picture 2" descr="Vtip od Jan Tatarka č. 32396 |">
            <a:extLst>
              <a:ext uri="{FF2B5EF4-FFF2-40B4-BE49-F238E27FC236}">
                <a16:creationId xmlns:a16="http://schemas.microsoft.com/office/drawing/2014/main" id="{FE4FC740-4BF9-695D-3D01-161DA5182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293" y="0"/>
            <a:ext cx="5100811" cy="43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751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09B8868D-7640-3A22-65CA-2714C46BA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092" y="165764"/>
            <a:ext cx="11734767" cy="6518004"/>
          </a:xfrm>
          <a:prstGeom prst="rect">
            <a:avLst/>
          </a:prstGeom>
        </p:spPr>
      </p:pic>
      <p:sp>
        <p:nvSpPr>
          <p:cNvPr id="6" name="Prstenec 5">
            <a:extLst>
              <a:ext uri="{FF2B5EF4-FFF2-40B4-BE49-F238E27FC236}">
                <a16:creationId xmlns:a16="http://schemas.microsoft.com/office/drawing/2014/main" id="{1AA4C390-25F6-28B0-42C3-20D3F0142572}"/>
              </a:ext>
            </a:extLst>
          </p:cNvPr>
          <p:cNvSpPr/>
          <p:nvPr/>
        </p:nvSpPr>
        <p:spPr>
          <a:xfrm>
            <a:off x="8297133" y="1467292"/>
            <a:ext cx="1219200" cy="425303"/>
          </a:xfrm>
          <a:prstGeom prst="donut">
            <a:avLst>
              <a:gd name="adj" fmla="val 725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6" name="Prstenec 45">
            <a:extLst>
              <a:ext uri="{FF2B5EF4-FFF2-40B4-BE49-F238E27FC236}">
                <a16:creationId xmlns:a16="http://schemas.microsoft.com/office/drawing/2014/main" id="{938B660E-0309-0CE6-4234-1004138433C7}"/>
              </a:ext>
            </a:extLst>
          </p:cNvPr>
          <p:cNvSpPr/>
          <p:nvPr/>
        </p:nvSpPr>
        <p:spPr>
          <a:xfrm>
            <a:off x="2975574" y="1467292"/>
            <a:ext cx="1219200" cy="425303"/>
          </a:xfrm>
          <a:prstGeom prst="donut">
            <a:avLst>
              <a:gd name="adj" fmla="val 725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7" name="Prstenec 46">
            <a:extLst>
              <a:ext uri="{FF2B5EF4-FFF2-40B4-BE49-F238E27FC236}">
                <a16:creationId xmlns:a16="http://schemas.microsoft.com/office/drawing/2014/main" id="{D70CF30F-BBC3-3A0C-F286-5C15711D6EB8}"/>
              </a:ext>
            </a:extLst>
          </p:cNvPr>
          <p:cNvSpPr/>
          <p:nvPr/>
        </p:nvSpPr>
        <p:spPr>
          <a:xfrm>
            <a:off x="2975574" y="2020186"/>
            <a:ext cx="1219200" cy="425303"/>
          </a:xfrm>
          <a:prstGeom prst="donut">
            <a:avLst>
              <a:gd name="adj" fmla="val 725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8" name="Prstenec 47">
            <a:extLst>
              <a:ext uri="{FF2B5EF4-FFF2-40B4-BE49-F238E27FC236}">
                <a16:creationId xmlns:a16="http://schemas.microsoft.com/office/drawing/2014/main" id="{C98D4290-1833-2916-7256-E54F79AC6BA0}"/>
              </a:ext>
            </a:extLst>
          </p:cNvPr>
          <p:cNvSpPr/>
          <p:nvPr/>
        </p:nvSpPr>
        <p:spPr>
          <a:xfrm>
            <a:off x="7276164" y="2020185"/>
            <a:ext cx="1219200" cy="425303"/>
          </a:xfrm>
          <a:prstGeom prst="donut">
            <a:avLst>
              <a:gd name="adj" fmla="val 725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9" name="Prstenec 48">
            <a:extLst>
              <a:ext uri="{FF2B5EF4-FFF2-40B4-BE49-F238E27FC236}">
                <a16:creationId xmlns:a16="http://schemas.microsoft.com/office/drawing/2014/main" id="{15F091A3-A13D-8428-891C-25725EB10B3D}"/>
              </a:ext>
            </a:extLst>
          </p:cNvPr>
          <p:cNvSpPr/>
          <p:nvPr/>
        </p:nvSpPr>
        <p:spPr>
          <a:xfrm>
            <a:off x="3610044" y="3164564"/>
            <a:ext cx="1219200" cy="425303"/>
          </a:xfrm>
          <a:prstGeom prst="donut">
            <a:avLst>
              <a:gd name="adj" fmla="val 725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0" name="Prstenec 49">
            <a:extLst>
              <a:ext uri="{FF2B5EF4-FFF2-40B4-BE49-F238E27FC236}">
                <a16:creationId xmlns:a16="http://schemas.microsoft.com/office/drawing/2014/main" id="{9EF50BE1-58DD-B467-E7A2-320AA0AB7D5A}"/>
              </a:ext>
            </a:extLst>
          </p:cNvPr>
          <p:cNvSpPr/>
          <p:nvPr/>
        </p:nvSpPr>
        <p:spPr>
          <a:xfrm>
            <a:off x="10490507" y="3124828"/>
            <a:ext cx="1219200" cy="425303"/>
          </a:xfrm>
          <a:prstGeom prst="donut">
            <a:avLst>
              <a:gd name="adj" fmla="val 725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1" name="Prstenec 50">
            <a:extLst>
              <a:ext uri="{FF2B5EF4-FFF2-40B4-BE49-F238E27FC236}">
                <a16:creationId xmlns:a16="http://schemas.microsoft.com/office/drawing/2014/main" id="{B343036C-B030-443F-D754-BAC0A7664041}"/>
              </a:ext>
            </a:extLst>
          </p:cNvPr>
          <p:cNvSpPr/>
          <p:nvPr/>
        </p:nvSpPr>
        <p:spPr>
          <a:xfrm>
            <a:off x="2868264" y="5178056"/>
            <a:ext cx="1219200" cy="425303"/>
          </a:xfrm>
          <a:prstGeom prst="donut">
            <a:avLst>
              <a:gd name="adj" fmla="val 725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2" name="Prstenec 51">
            <a:extLst>
              <a:ext uri="{FF2B5EF4-FFF2-40B4-BE49-F238E27FC236}">
                <a16:creationId xmlns:a16="http://schemas.microsoft.com/office/drawing/2014/main" id="{1F0B07C6-F091-1796-26F0-600F8DA8E84A}"/>
              </a:ext>
            </a:extLst>
          </p:cNvPr>
          <p:cNvSpPr/>
          <p:nvPr/>
        </p:nvSpPr>
        <p:spPr>
          <a:xfrm>
            <a:off x="7422219" y="5178055"/>
            <a:ext cx="1219200" cy="425303"/>
          </a:xfrm>
          <a:prstGeom prst="donut">
            <a:avLst>
              <a:gd name="adj" fmla="val 725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3" name="Prstenec 52">
            <a:extLst>
              <a:ext uri="{FF2B5EF4-FFF2-40B4-BE49-F238E27FC236}">
                <a16:creationId xmlns:a16="http://schemas.microsoft.com/office/drawing/2014/main" id="{24EC8EFF-D88A-A0EE-30E1-F07AC4444D39}"/>
              </a:ext>
            </a:extLst>
          </p:cNvPr>
          <p:cNvSpPr/>
          <p:nvPr/>
        </p:nvSpPr>
        <p:spPr>
          <a:xfrm>
            <a:off x="6051808" y="6039753"/>
            <a:ext cx="5069848" cy="425303"/>
          </a:xfrm>
          <a:prstGeom prst="donut">
            <a:avLst>
              <a:gd name="adj" fmla="val 725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0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5C35C-C494-CE7B-E45C-D737E9E8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anchor="ctr">
            <a:normAutofit/>
          </a:bodyPr>
          <a:lstStyle/>
          <a:p>
            <a:r>
              <a:rPr lang="cs-CZ" dirty="0"/>
              <a:t>Akutní laryngitida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8F1E8C-5BFD-2656-99E7-C4BD6C5EF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0" y="2160589"/>
            <a:ext cx="5091041" cy="3880773"/>
          </a:xfrm>
        </p:spPr>
        <p:txBody>
          <a:bodyPr>
            <a:normAutofit/>
          </a:bodyPr>
          <a:lstStyle/>
          <a:p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system-ui"/>
              </a:rPr>
              <a:t>Začíná náhle z plného zdraví nebo katar </a:t>
            </a:r>
            <a:r>
              <a:rPr lang="cs-CZ" sz="2400" b="0" i="0" strike="noStrike" dirty="0">
                <a:solidFill>
                  <a:schemeClr val="tx1"/>
                </a:solidFill>
                <a:effectLst/>
                <a:latin typeface="system-ui"/>
              </a:rPr>
              <a:t> </a:t>
            </a:r>
            <a:r>
              <a:rPr lang="cs-CZ" sz="2400" dirty="0">
                <a:solidFill>
                  <a:srgbClr val="212529"/>
                </a:solidFill>
                <a:latin typeface="system-ui"/>
              </a:rPr>
              <a:t>HCD</a:t>
            </a:r>
          </a:p>
          <a:p>
            <a:r>
              <a:rPr lang="cs-CZ" sz="2400" dirty="0">
                <a:solidFill>
                  <a:srgbClr val="212529"/>
                </a:solidFill>
                <a:latin typeface="system-ui"/>
              </a:rPr>
              <a:t>Většinou v noci</a:t>
            </a:r>
          </a:p>
          <a:p>
            <a:r>
              <a:rPr lang="cs-CZ" sz="2400" dirty="0">
                <a:solidFill>
                  <a:srgbClr val="212529"/>
                </a:solidFill>
                <a:latin typeface="system-ui"/>
              </a:rPr>
              <a:t>Inspirační stridor</a:t>
            </a:r>
          </a:p>
          <a:p>
            <a:r>
              <a:rPr lang="cs-CZ" sz="2400" dirty="0">
                <a:solidFill>
                  <a:srgbClr val="212529"/>
                </a:solidFill>
                <a:latin typeface="system-ui"/>
              </a:rPr>
              <a:t>Chrapot </a:t>
            </a:r>
          </a:p>
          <a:p>
            <a:r>
              <a:rPr lang="cs-CZ" sz="2400" dirty="0">
                <a:solidFill>
                  <a:srgbClr val="212529"/>
                </a:solidFill>
                <a:latin typeface="system-ui"/>
              </a:rPr>
              <a:t>Štěkavý kašel</a:t>
            </a:r>
          </a:p>
          <a:p>
            <a:r>
              <a:rPr lang="cs-CZ" sz="2400" dirty="0">
                <a:solidFill>
                  <a:srgbClr val="212529"/>
                </a:solidFill>
                <a:latin typeface="system-ui"/>
              </a:rPr>
              <a:t>Zvýšená dechová práce</a:t>
            </a:r>
          </a:p>
          <a:p>
            <a:endParaRPr lang="cs-CZ" sz="2400" dirty="0">
              <a:solidFill>
                <a:srgbClr val="212529"/>
              </a:solidFill>
              <a:latin typeface="system-ui"/>
            </a:endParaRPr>
          </a:p>
        </p:txBody>
      </p:sp>
      <p:pic>
        <p:nvPicPr>
          <p:cNvPr id="4098" name="Picture 2" descr="AKUTNÍ LARYNGITIDA | Léčím Děti">
            <a:extLst>
              <a:ext uri="{FF2B5EF4-FFF2-40B4-BE49-F238E27FC236}">
                <a16:creationId xmlns:a16="http://schemas.microsoft.com/office/drawing/2014/main" id="{00D9769B-8233-2827-6178-1FA8C204C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410" y="565875"/>
            <a:ext cx="5882218" cy="574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155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2" name="Group 5141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143" name="Straight Connector 5142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4" name="Straight Connector 5143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45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5146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5147" name="Isosceles Triangle 5146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5148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5149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5150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5151" name="Isosceles Triangle 5150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5152" name="Isosceles Triangle 5151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211F62D-4281-1027-67BD-F2ED9FA6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Akutní</a:t>
            </a:r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laryngitida</a:t>
            </a:r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hodnocení</a:t>
            </a:r>
            <a:endParaRPr lang="en-US" sz="4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Zástupný obsah 5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28CB896D-C56C-175A-C397-051DA7951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88824" cy="423367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C841E1D-CF6E-3A8A-9557-20F516DA5247}"/>
              </a:ext>
            </a:extLst>
          </p:cNvPr>
          <p:cNvSpPr txBox="1"/>
          <p:nvPr/>
        </p:nvSpPr>
        <p:spPr>
          <a:xfrm>
            <a:off x="1582540" y="5970069"/>
            <a:ext cx="685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https://</a:t>
            </a:r>
            <a:r>
              <a:rPr lang="cs-CZ" sz="2400" dirty="0" err="1"/>
              <a:t>www.youtube.com</a:t>
            </a:r>
            <a:r>
              <a:rPr lang="cs-CZ" sz="2400" dirty="0"/>
              <a:t>/</a:t>
            </a:r>
            <a:r>
              <a:rPr lang="cs-CZ" sz="2400" dirty="0" err="1"/>
              <a:t>shorts</a:t>
            </a:r>
            <a:r>
              <a:rPr lang="cs-CZ" sz="2400" dirty="0"/>
              <a:t>/69UvHc5c4vc</a:t>
            </a:r>
          </a:p>
        </p:txBody>
      </p:sp>
    </p:spTree>
    <p:extLst>
      <p:ext uri="{BB962C8B-B14F-4D97-AF65-F5344CB8AC3E}">
        <p14:creationId xmlns:p14="http://schemas.microsoft.com/office/powerpoint/2010/main" val="341075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FE033D-7B3D-1056-659C-CC336C13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/>
              <a:t>Akutní laryngitida - terapie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04C7261-6BE3-9CD6-14B0-97A41D8AF6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105547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9608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104F3734-EBEA-91F7-269D-07F9F6061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75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678BB7-BD49-C91F-5E6A-9B2F304EC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cs-CZ"/>
              <a:t>Akutní epiglotitida</a:t>
            </a:r>
            <a:endParaRPr lang="cs-CZ" dirty="0"/>
          </a:p>
        </p:txBody>
      </p:sp>
      <p:pic>
        <p:nvPicPr>
          <p:cNvPr id="6146" name="Picture 2" descr="Epiglottitis acuta return">
            <a:extLst>
              <a:ext uri="{FF2B5EF4-FFF2-40B4-BE49-F238E27FC236}">
                <a16:creationId xmlns:a16="http://schemas.microsoft.com/office/drawing/2014/main" id="{3A76C3BD-ADFE-8053-E0DC-80A18B393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474" y="2159331"/>
            <a:ext cx="5283289" cy="288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C73F98-A0B4-79A7-35BE-8D3076763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3630" y="609600"/>
            <a:ext cx="4830896" cy="3880773"/>
          </a:xfrm>
        </p:spPr>
        <p:txBody>
          <a:bodyPr>
            <a:noAutofit/>
          </a:bodyPr>
          <a:lstStyle/>
          <a:p>
            <a:r>
              <a:rPr lang="cs-CZ" sz="2800" b="0" i="0" u="none" strike="noStrike" dirty="0">
                <a:effectLst/>
                <a:latin typeface="system-ui"/>
              </a:rPr>
              <a:t>náhlý začátek</a:t>
            </a:r>
          </a:p>
          <a:p>
            <a:r>
              <a:rPr lang="cs-CZ" sz="2800" b="0" i="0" u="none" strike="noStrike" dirty="0">
                <a:effectLst/>
                <a:latin typeface="system-ui"/>
              </a:rPr>
              <a:t>vysoká horečka</a:t>
            </a:r>
          </a:p>
          <a:p>
            <a:r>
              <a:rPr lang="cs-CZ" sz="2800" b="0" i="0" u="none" strike="noStrike" dirty="0">
                <a:effectLst/>
                <a:latin typeface="system-ui"/>
              </a:rPr>
              <a:t>edém epiglottis </a:t>
            </a:r>
          </a:p>
          <a:p>
            <a:r>
              <a:rPr lang="cs-CZ" sz="2800" dirty="0">
                <a:latin typeface="system-ui"/>
              </a:rPr>
              <a:t>d</a:t>
            </a:r>
            <a:r>
              <a:rPr lang="cs-CZ" sz="2800" b="0" i="0" u="none" strike="noStrike" dirty="0">
                <a:effectLst/>
                <a:latin typeface="system-ui"/>
              </a:rPr>
              <a:t>ysfagie</a:t>
            </a:r>
          </a:p>
          <a:p>
            <a:r>
              <a:rPr lang="cs-CZ" sz="2800" b="0" i="0" u="none" strike="noStrike" dirty="0">
                <a:effectLst/>
                <a:latin typeface="system-ui"/>
              </a:rPr>
              <a:t>odmítání jídla a pití, tichý hlas,</a:t>
            </a:r>
          </a:p>
          <a:p>
            <a:r>
              <a:rPr lang="cs-CZ" sz="2800" b="0" i="0" u="none" strike="noStrike" dirty="0">
                <a:effectLst/>
                <a:latin typeface="system-ui"/>
              </a:rPr>
              <a:t>úlevová poloha v sedu s předklonem </a:t>
            </a:r>
          </a:p>
          <a:p>
            <a:r>
              <a:rPr lang="cs-CZ" sz="2800" b="0" i="0" u="none" strike="noStrike" dirty="0">
                <a:effectLst/>
                <a:latin typeface="system-ui"/>
              </a:rPr>
              <a:t>dítě obvykle klidné (pláč je bolestivý) </a:t>
            </a:r>
          </a:p>
          <a:p>
            <a:r>
              <a:rPr lang="cs-CZ" sz="2800" b="0" i="0" u="none" strike="noStrike" dirty="0">
                <a:effectLst/>
                <a:latin typeface="system-ui"/>
              </a:rPr>
              <a:t>polykací obtíže, slinění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81548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8E4BBB-8DAE-E44A-D9C9-080D4C823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Akutní </a:t>
            </a:r>
            <a:r>
              <a:rPr lang="cs-CZ" dirty="0" err="1"/>
              <a:t>epiglotitida</a:t>
            </a:r>
            <a:r>
              <a:rPr lang="cs-CZ" dirty="0"/>
              <a:t> - 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7BE114-D648-4E81-9873-84F0DA545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9721308" cy="3880773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141413"/>
                </a:solidFill>
                <a:latin typeface="Helvetica" pitchFamily="2" charset="0"/>
              </a:rPr>
              <a:t>P</a:t>
            </a:r>
            <a:r>
              <a:rPr lang="cs-CZ" sz="2800" dirty="0">
                <a:solidFill>
                  <a:srgbClr val="141413"/>
                </a:solidFill>
                <a:effectLst/>
                <a:latin typeface="Helvetica" pitchFamily="2" charset="0"/>
              </a:rPr>
              <a:t>řísně respektujeme polohu, kterou dítě vyžaduje</a:t>
            </a:r>
          </a:p>
          <a:p>
            <a:r>
              <a:rPr lang="cs-CZ" sz="2800" dirty="0"/>
              <a:t>ATB</a:t>
            </a:r>
          </a:p>
          <a:p>
            <a:r>
              <a:rPr lang="cs-CZ" sz="2800" dirty="0"/>
              <a:t>O2 s SpO2 94-98%</a:t>
            </a:r>
          </a:p>
          <a:p>
            <a:r>
              <a:rPr lang="cs-CZ" sz="2800" dirty="0"/>
              <a:t>Antipyretika</a:t>
            </a:r>
          </a:p>
          <a:p>
            <a:r>
              <a:rPr lang="cs-CZ" sz="2800" dirty="0"/>
              <a:t>Co nejrychlejší transport do CPALP</a:t>
            </a:r>
          </a:p>
          <a:p>
            <a:r>
              <a:rPr lang="cs-CZ" sz="2800" dirty="0" err="1">
                <a:solidFill>
                  <a:srgbClr val="141413"/>
                </a:solidFill>
                <a:effectLst/>
                <a:latin typeface="Helvetica" pitchFamily="2" charset="0"/>
              </a:rPr>
              <a:t>Intubujeme</a:t>
            </a:r>
            <a:r>
              <a:rPr lang="cs-CZ" sz="2800" dirty="0">
                <a:solidFill>
                  <a:srgbClr val="141413"/>
                </a:solidFill>
                <a:effectLst/>
                <a:latin typeface="Helvetica" pitchFamily="2" charset="0"/>
              </a:rPr>
              <a:t> NEAPNOICKOU TECHNIKOU</a:t>
            </a:r>
          </a:p>
          <a:p>
            <a:pPr lvl="1"/>
            <a:r>
              <a:rPr lang="cs-CZ" sz="2800" dirty="0" err="1">
                <a:solidFill>
                  <a:srgbClr val="141413"/>
                </a:solidFill>
                <a:effectLst/>
                <a:latin typeface="Helvetica" pitchFamily="2" charset="0"/>
              </a:rPr>
              <a:t>Ketamim</a:t>
            </a:r>
            <a:r>
              <a:rPr lang="cs-CZ" sz="2800" dirty="0">
                <a:solidFill>
                  <a:srgbClr val="141413"/>
                </a:solidFill>
                <a:effectLst/>
                <a:latin typeface="Helvetica" pitchFamily="2" charset="0"/>
              </a:rPr>
              <a:t> 1 mg/kg </a:t>
            </a:r>
            <a:r>
              <a:rPr lang="cs-CZ" sz="2800" dirty="0" err="1">
                <a:solidFill>
                  <a:srgbClr val="141413"/>
                </a:solidFill>
                <a:effectLst/>
                <a:latin typeface="Helvetica" pitchFamily="2" charset="0"/>
              </a:rPr>
              <a:t>i.v</a:t>
            </a:r>
            <a:r>
              <a:rPr lang="cs-CZ" sz="2800" dirty="0">
                <a:solidFill>
                  <a:srgbClr val="141413"/>
                </a:solidFill>
                <a:effectLst/>
                <a:latin typeface="Helvetica" pitchFamily="2" charset="0"/>
              </a:rPr>
              <a:t>. (ne více než 50 mg/pro dosi) spolu s midazolamem 0,15 mg</a:t>
            </a:r>
          </a:p>
          <a:p>
            <a:pPr lvl="1"/>
            <a:endParaRPr lang="cs-CZ" sz="2800" dirty="0">
              <a:solidFill>
                <a:srgbClr val="141413"/>
              </a:solidFill>
              <a:effectLst/>
              <a:latin typeface="Helvetica" pitchFamily="2" charset="0"/>
            </a:endParaRP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4792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396253D6-3C31-084F-C672-C1329A18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cs-CZ" dirty="0"/>
              <a:t>Bronchiolitida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9CD15F-51EE-A12A-60C1-98BAC2256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816638"/>
            <a:ext cx="4872463" cy="5224724"/>
          </a:xfrm>
        </p:spPr>
        <p:txBody>
          <a:bodyPr anchor="ctr">
            <a:normAutofit/>
          </a:bodyPr>
          <a:lstStyle/>
          <a:p>
            <a:r>
              <a:rPr lang="cs-CZ" sz="2800" dirty="0"/>
              <a:t>Edém sliznice malých bronchů a bronchiolů</a:t>
            </a:r>
          </a:p>
          <a:p>
            <a:r>
              <a:rPr lang="cs-CZ" sz="2800" dirty="0"/>
              <a:t>RSV</a:t>
            </a:r>
          </a:p>
          <a:p>
            <a:r>
              <a:rPr lang="cs-CZ" sz="2800" dirty="0"/>
              <a:t>Akutní dechová tíseň</a:t>
            </a:r>
          </a:p>
          <a:p>
            <a:r>
              <a:rPr lang="cs-CZ" sz="2800" dirty="0"/>
              <a:t>Děti do 3 let</a:t>
            </a:r>
          </a:p>
          <a:p>
            <a:r>
              <a:rPr lang="cs-CZ" sz="2800" dirty="0" err="1"/>
              <a:t>Desaturace</a:t>
            </a:r>
            <a:endParaRPr lang="cs-CZ" sz="2800" dirty="0"/>
          </a:p>
          <a:p>
            <a:r>
              <a:rPr lang="cs-CZ" sz="2800" dirty="0"/>
              <a:t>Inspirační pískoty</a:t>
            </a:r>
          </a:p>
        </p:txBody>
      </p:sp>
    </p:spTree>
    <p:extLst>
      <p:ext uri="{BB962C8B-B14F-4D97-AF65-F5344CB8AC3E}">
        <p14:creationId xmlns:p14="http://schemas.microsoft.com/office/powerpoint/2010/main" val="27848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E684D-464D-A8D2-EDA2-1C6293B3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39" y="151717"/>
            <a:ext cx="8596668" cy="831705"/>
          </a:xfrm>
        </p:spPr>
        <p:txBody>
          <a:bodyPr/>
          <a:lstStyle/>
          <a:p>
            <a:r>
              <a:rPr lang="en-US" sz="36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Akutní</a:t>
            </a:r>
            <a:r>
              <a:rPr lang="en-US" sz="3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bronchiolitida</a:t>
            </a:r>
            <a:r>
              <a:rPr lang="en-US" sz="3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36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terapie</a:t>
            </a:r>
            <a:endParaRPr lang="cs-CZ" dirty="0"/>
          </a:p>
        </p:txBody>
      </p:sp>
      <p:pic>
        <p:nvPicPr>
          <p:cNvPr id="5" name="Zástupný obsah 4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E903CEC3-FE86-2ECD-49F0-A4ECE7124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703" y="940892"/>
            <a:ext cx="5180589" cy="3205810"/>
          </a:xfrm>
        </p:spPr>
      </p:pic>
      <p:pic>
        <p:nvPicPr>
          <p:cNvPr id="7" name="Obrázek 6" descr="Obsah obrázku text, snímek obrazovky, Písmo&#10;&#10;Obsah vygenerovaný umělou inteligencí může být nesprávný.">
            <a:extLst>
              <a:ext uri="{FF2B5EF4-FFF2-40B4-BE49-F238E27FC236}">
                <a16:creationId xmlns:a16="http://schemas.microsoft.com/office/drawing/2014/main" id="{67D4AF36-128E-BD28-5070-136C3CDC3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128" y="940892"/>
            <a:ext cx="5223535" cy="3205810"/>
          </a:xfrm>
          <a:prstGeom prst="rect">
            <a:avLst/>
          </a:prstGeom>
        </p:spPr>
      </p:pic>
      <p:pic>
        <p:nvPicPr>
          <p:cNvPr id="9" name="Obrázek 8" descr="Obsah obrázku text, snímek obrazovky, Písmo&#10;&#10;Obsah vygenerovaný umělou inteligencí může být nesprávný.">
            <a:extLst>
              <a:ext uri="{FF2B5EF4-FFF2-40B4-BE49-F238E27FC236}">
                <a16:creationId xmlns:a16="http://schemas.microsoft.com/office/drawing/2014/main" id="{D5FE332F-8AB8-C256-0D7E-676E5A254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03" y="4110073"/>
            <a:ext cx="5180589" cy="2747927"/>
          </a:xfrm>
          <a:prstGeom prst="rect">
            <a:avLst/>
          </a:prstGeom>
        </p:spPr>
      </p:pic>
      <p:pic>
        <p:nvPicPr>
          <p:cNvPr id="11" name="Obrázek 10" descr="Obsah obrázku text, Písm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5D29F878-D7FA-917C-C1AC-FD7278D93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128" y="4110073"/>
            <a:ext cx="5223535" cy="27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9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6620199-7E94-6189-3093-2DB5B437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35" y="0"/>
            <a:ext cx="2352128" cy="1331139"/>
          </a:xfrm>
        </p:spPr>
        <p:txBody>
          <a:bodyPr anchor="ctr">
            <a:normAutofit/>
          </a:bodyPr>
          <a:lstStyle/>
          <a:p>
            <a:r>
              <a:rPr lang="cs-CZ" dirty="0"/>
              <a:t>Astma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78DA8F-25B6-CBDC-B1F3-2C4C2FFED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05" y="0"/>
            <a:ext cx="7624130" cy="6858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2400" dirty="0">
                <a:effectLst/>
                <a:latin typeface="Helvetica" pitchFamily="2" charset="0"/>
              </a:rPr>
              <a:t>Klinika 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effectLst/>
                <a:latin typeface="Helvetica" pitchFamily="2" charset="0"/>
              </a:rPr>
              <a:t>Pískoty, spastické fenomény </a:t>
            </a:r>
          </a:p>
          <a:p>
            <a:pPr>
              <a:lnSpc>
                <a:spcPct val="90000"/>
              </a:lnSpc>
            </a:pPr>
            <a:endParaRPr lang="cs-CZ" sz="2400" dirty="0">
              <a:latin typeface="Helvetica" pitchFamily="2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>
                <a:effectLst/>
                <a:latin typeface="Helvetica" pitchFamily="2" charset="0"/>
              </a:rPr>
              <a:t>Terapie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effectLst/>
                <a:latin typeface="Helvetica" pitchFamily="2" charset="0"/>
              </a:rPr>
              <a:t>4-8 dávek </a:t>
            </a:r>
            <a:r>
              <a:rPr lang="cs-CZ" sz="2400" dirty="0" err="1">
                <a:effectLst/>
                <a:latin typeface="Helvetica" pitchFamily="2" charset="0"/>
              </a:rPr>
              <a:t>salbutamolu</a:t>
            </a:r>
            <a:r>
              <a:rPr lang="cs-CZ" sz="2400" dirty="0">
                <a:effectLst/>
                <a:latin typeface="Helvetica" pitchFamily="2" charset="0"/>
              </a:rPr>
              <a:t> (</a:t>
            </a:r>
            <a:r>
              <a:rPr lang="cs-CZ" sz="2400" dirty="0" err="1">
                <a:effectLst/>
                <a:latin typeface="Helvetica" pitchFamily="2" charset="0"/>
              </a:rPr>
              <a:t>Ventolin</a:t>
            </a:r>
            <a:r>
              <a:rPr lang="cs-CZ" sz="2400" dirty="0">
                <a:effectLst/>
                <a:latin typeface="Helvetica" pitchFamily="2" charset="0"/>
              </a:rPr>
              <a:t>) – </a:t>
            </a:r>
            <a:r>
              <a:rPr lang="cs-CZ" sz="2400" dirty="0" err="1">
                <a:effectLst/>
                <a:latin typeface="Helvetica" pitchFamily="2" charset="0"/>
              </a:rPr>
              <a:t>spacer</a:t>
            </a:r>
            <a:r>
              <a:rPr lang="cs-CZ" sz="2400" dirty="0">
                <a:effectLst/>
                <a:latin typeface="Helvetica" pitchFamily="2" charset="0"/>
              </a:rPr>
              <a:t> nebo nebulizace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effectLst/>
                <a:latin typeface="Helvetica" pitchFamily="2" charset="0"/>
              </a:rPr>
              <a:t>O2 při </a:t>
            </a:r>
            <a:r>
              <a:rPr lang="cs-CZ" sz="2400" dirty="0" err="1">
                <a:effectLst/>
                <a:latin typeface="Helvetica" pitchFamily="2" charset="0"/>
              </a:rPr>
              <a:t>desaturaci</a:t>
            </a:r>
            <a:r>
              <a:rPr lang="cs-CZ" sz="2400" dirty="0">
                <a:effectLst/>
                <a:latin typeface="Helvetica" pitchFamily="2" charset="0"/>
              </a:rPr>
              <a:t> – vysoký průtok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effectLst/>
                <a:latin typeface="Helvetica" pitchFamily="2" charset="0"/>
              </a:rPr>
              <a:t>Opakuje se až 3 </a:t>
            </a:r>
            <a:r>
              <a:rPr lang="cs-CZ" sz="2400" dirty="0" err="1">
                <a:effectLst/>
                <a:latin typeface="Helvetica" pitchFamily="2" charset="0"/>
              </a:rPr>
              <a:t>x</a:t>
            </a:r>
            <a:r>
              <a:rPr lang="cs-CZ" sz="2400" dirty="0">
                <a:effectLst/>
                <a:latin typeface="Helvetica" pitchFamily="2" charset="0"/>
              </a:rPr>
              <a:t> v intervalu 20 min.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effectLst/>
                <a:latin typeface="Helvetica" pitchFamily="2" charset="0"/>
              </a:rPr>
              <a:t>Další léky – </a:t>
            </a:r>
            <a:r>
              <a:rPr lang="cs-CZ" sz="2400" dirty="0" err="1">
                <a:effectLst/>
                <a:latin typeface="Helvetica" pitchFamily="2" charset="0"/>
              </a:rPr>
              <a:t>ipratropium</a:t>
            </a:r>
            <a:r>
              <a:rPr lang="cs-CZ" sz="2400" dirty="0">
                <a:effectLst/>
                <a:latin typeface="Helvetica" pitchFamily="2" charset="0"/>
              </a:rPr>
              <a:t> (</a:t>
            </a:r>
            <a:r>
              <a:rPr lang="cs-CZ" sz="2400" dirty="0" err="1">
                <a:effectLst/>
                <a:latin typeface="Helvetica" pitchFamily="2" charset="0"/>
              </a:rPr>
              <a:t>Atrovent</a:t>
            </a:r>
            <a:r>
              <a:rPr lang="cs-CZ" sz="2400" dirty="0">
                <a:effectLst/>
                <a:latin typeface="Helvetica" pitchFamily="2" charset="0"/>
              </a:rPr>
              <a:t>), kombinace (</a:t>
            </a:r>
            <a:r>
              <a:rPr lang="cs-CZ" sz="2400" dirty="0" err="1">
                <a:effectLst/>
                <a:latin typeface="Helvetica" pitchFamily="2" charset="0"/>
              </a:rPr>
              <a:t>Berodual</a:t>
            </a:r>
            <a:r>
              <a:rPr lang="cs-CZ" sz="2400" dirty="0">
                <a:effectLst/>
                <a:latin typeface="Helvetica" pitchFamily="2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effectLst/>
                <a:latin typeface="Helvetica" pitchFamily="2" charset="0"/>
              </a:rPr>
              <a:t>Kortikoidy – </a:t>
            </a:r>
            <a:r>
              <a:rPr lang="cs-CZ" sz="2400" dirty="0" err="1">
                <a:effectLst/>
                <a:latin typeface="Helvetica" pitchFamily="2" charset="0"/>
              </a:rPr>
              <a:t>methylprednison</a:t>
            </a:r>
            <a:r>
              <a:rPr lang="cs-CZ" sz="2400" dirty="0">
                <a:effectLst/>
                <a:latin typeface="Helvetica" pitchFamily="2" charset="0"/>
              </a:rPr>
              <a:t> (</a:t>
            </a:r>
            <a:r>
              <a:rPr lang="cs-CZ" sz="2400" dirty="0" err="1">
                <a:effectLst/>
                <a:latin typeface="Helvetica" pitchFamily="2" charset="0"/>
              </a:rPr>
              <a:t>Solu-Medrol</a:t>
            </a:r>
            <a:r>
              <a:rPr lang="cs-CZ" sz="2400" dirty="0">
                <a:effectLst/>
                <a:latin typeface="Helvetica" pitchFamily="2" charset="0"/>
              </a:rPr>
              <a:t> 1 mg/kg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>
                <a:latin typeface="Helvetica" pitchFamily="2" charset="0"/>
              </a:rPr>
              <a:t>                         </a:t>
            </a:r>
            <a:r>
              <a:rPr lang="cs-CZ" sz="2400" dirty="0">
                <a:effectLst/>
                <a:latin typeface="Helvetica" pitchFamily="2" charset="0"/>
              </a:rPr>
              <a:t>do 5 let, nad 5 let 0,5mg/kg)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cs-CZ" sz="2400" dirty="0">
                <a:effectLst/>
                <a:latin typeface="Helvetica" pitchFamily="2" charset="0"/>
              </a:rPr>
              <a:t>                    - </a:t>
            </a:r>
            <a:r>
              <a:rPr lang="cs-CZ" sz="2400" dirty="0" err="1">
                <a:effectLst/>
                <a:latin typeface="Helvetica" pitchFamily="2" charset="0"/>
              </a:rPr>
              <a:t>dexamethazone</a:t>
            </a:r>
            <a:r>
              <a:rPr lang="cs-CZ" sz="2400" dirty="0">
                <a:effectLst/>
                <a:latin typeface="Helvetica" pitchFamily="2" charset="0"/>
              </a:rPr>
              <a:t> (</a:t>
            </a:r>
            <a:r>
              <a:rPr lang="cs-CZ" sz="2400" dirty="0" err="1">
                <a:effectLst/>
                <a:latin typeface="Helvetica" pitchFamily="2" charset="0"/>
              </a:rPr>
              <a:t>Dexamed</a:t>
            </a:r>
            <a:r>
              <a:rPr lang="cs-CZ" sz="2400" dirty="0">
                <a:effectLst/>
                <a:latin typeface="Helvetica" pitchFamily="2" charset="0"/>
              </a:rPr>
              <a:t>) – 8-16mg </a:t>
            </a:r>
            <a:r>
              <a:rPr lang="cs-CZ" sz="2400" dirty="0" err="1">
                <a:effectLst/>
                <a:latin typeface="Helvetica" pitchFamily="2" charset="0"/>
              </a:rPr>
              <a:t>iv</a:t>
            </a:r>
            <a:r>
              <a:rPr lang="cs-CZ" sz="2400" dirty="0">
                <a:effectLst/>
                <a:latin typeface="Helvetica" pitchFamily="2" charset="0"/>
              </a:rPr>
              <a:t>                 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cs-CZ" sz="2400" dirty="0">
                <a:latin typeface="Helvetica" pitchFamily="2" charset="0"/>
              </a:rPr>
              <a:t>                       </a:t>
            </a:r>
            <a:r>
              <a:rPr lang="cs-CZ" sz="2400" dirty="0">
                <a:effectLst/>
                <a:latin typeface="Helvetica" pitchFamily="2" charset="0"/>
              </a:rPr>
              <a:t>dle tíže</a:t>
            </a:r>
          </a:p>
        </p:txBody>
      </p:sp>
      <p:pic>
        <p:nvPicPr>
          <p:cNvPr id="7" name="Obrázek 6" descr="Obsah obrázku Písmo&#10;&#10;Obsah vygenerovaný umělou inteligencí může být nesprávný.">
            <a:extLst>
              <a:ext uri="{FF2B5EF4-FFF2-40B4-BE49-F238E27FC236}">
                <a16:creationId xmlns:a16="http://schemas.microsoft.com/office/drawing/2014/main" id="{BD260FFD-51C1-79CB-E5B4-91B22CFD2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91" y="1596507"/>
            <a:ext cx="3597942" cy="366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C6531B-D602-745D-9660-CF8D3C3FB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57EBD7-72F3-F28B-DAF5-A9C32949F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278868D-15A3-D0F0-FC2F-00B7EE890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03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909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1F1E71F-B62D-EE53-8F2C-2694C1961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130" y="80127"/>
            <a:ext cx="4509956" cy="1320800"/>
          </a:xfrm>
        </p:spPr>
        <p:txBody>
          <a:bodyPr>
            <a:normAutofit/>
          </a:bodyPr>
          <a:lstStyle/>
          <a:p>
            <a:r>
              <a:rPr lang="cs-CZ" dirty="0"/>
              <a:t>Astma - 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567876-13C4-0874-22D3-FBC013E89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35" y="744760"/>
            <a:ext cx="11188602" cy="6009276"/>
          </a:xfrm>
        </p:spPr>
        <p:txBody>
          <a:bodyPr>
            <a:noAutofit/>
          </a:bodyPr>
          <a:lstStyle/>
          <a:p>
            <a:r>
              <a:rPr lang="cs-CZ" sz="2600" dirty="0"/>
              <a:t>O2 s cílem nad 90%</a:t>
            </a:r>
          </a:p>
          <a:p>
            <a:r>
              <a:rPr lang="cs-CZ" sz="2600" dirty="0"/>
              <a:t>Inhalační </a:t>
            </a:r>
            <a:r>
              <a:rPr lang="cs-CZ" sz="2600" dirty="0" err="1"/>
              <a:t>bronchodilatancia</a:t>
            </a:r>
            <a:endParaRPr lang="cs-CZ" sz="2600" dirty="0"/>
          </a:p>
          <a:p>
            <a:pPr lvl="1"/>
            <a:r>
              <a:rPr lang="cs-CZ" sz="2600" dirty="0" err="1"/>
              <a:t>Spacer</a:t>
            </a:r>
            <a:r>
              <a:rPr lang="cs-CZ" sz="2600" dirty="0"/>
              <a:t> – 4-8vdechů, opakovat 3x po 20min</a:t>
            </a:r>
          </a:p>
          <a:p>
            <a:pPr lvl="2"/>
            <a:r>
              <a:rPr lang="cs-CZ" sz="2600" dirty="0"/>
              <a:t>Beta 2-sympatomimetika – </a:t>
            </a:r>
            <a:r>
              <a:rPr lang="cs-CZ" sz="2600" dirty="0" err="1"/>
              <a:t>Salbutamol</a:t>
            </a:r>
            <a:r>
              <a:rPr lang="cs-CZ" sz="2600" dirty="0"/>
              <a:t> (</a:t>
            </a:r>
            <a:r>
              <a:rPr lang="cs-CZ" sz="2600" dirty="0" err="1"/>
              <a:t>Ventolin</a:t>
            </a:r>
            <a:r>
              <a:rPr lang="cs-CZ" sz="2600" dirty="0"/>
              <a:t>)</a:t>
            </a:r>
          </a:p>
          <a:p>
            <a:pPr lvl="1"/>
            <a:r>
              <a:rPr lang="cs-CZ" sz="2600" dirty="0"/>
              <a:t>Nebulizace – 0,1-0,15mg/kg, max 5mg</a:t>
            </a:r>
          </a:p>
          <a:p>
            <a:r>
              <a:rPr lang="cs-CZ" sz="2600" dirty="0"/>
              <a:t>Kortikosteroidy</a:t>
            </a:r>
          </a:p>
          <a:p>
            <a:pPr lvl="1"/>
            <a:r>
              <a:rPr lang="cs-CZ" sz="2600" dirty="0" err="1"/>
              <a:t>Dexamethazon</a:t>
            </a:r>
            <a:r>
              <a:rPr lang="cs-CZ" sz="2600" dirty="0"/>
              <a:t> 0,6mg/kg (po, </a:t>
            </a:r>
            <a:r>
              <a:rPr lang="cs-CZ" sz="2600" dirty="0" err="1"/>
              <a:t>im</a:t>
            </a:r>
            <a:r>
              <a:rPr lang="cs-CZ" sz="2600" dirty="0"/>
              <a:t>, </a:t>
            </a:r>
            <a:r>
              <a:rPr lang="cs-CZ" sz="2600" dirty="0" err="1"/>
              <a:t>iv</a:t>
            </a:r>
            <a:r>
              <a:rPr lang="cs-CZ" sz="2600" dirty="0"/>
              <a:t>)</a:t>
            </a:r>
          </a:p>
          <a:p>
            <a:pPr lvl="1"/>
            <a:r>
              <a:rPr lang="cs-CZ" sz="2600" dirty="0" err="1"/>
              <a:t>Prednison</a:t>
            </a:r>
            <a:r>
              <a:rPr lang="cs-CZ" sz="2600" dirty="0"/>
              <a:t> 1-2mg/kg</a:t>
            </a:r>
          </a:p>
          <a:p>
            <a:r>
              <a:rPr lang="cs-CZ" sz="2600" dirty="0"/>
              <a:t>Inhalační </a:t>
            </a:r>
            <a:r>
              <a:rPr lang="cs-CZ" sz="2600" dirty="0" err="1"/>
              <a:t>anticholinergika</a:t>
            </a:r>
            <a:endParaRPr lang="cs-CZ" sz="2600" dirty="0"/>
          </a:p>
          <a:p>
            <a:pPr lvl="1"/>
            <a:r>
              <a:rPr lang="cs-CZ" sz="2600" dirty="0" err="1"/>
              <a:t>Ipratropium</a:t>
            </a:r>
            <a:r>
              <a:rPr lang="cs-CZ" sz="2600" dirty="0"/>
              <a:t> (</a:t>
            </a:r>
            <a:r>
              <a:rPr lang="cs-CZ" sz="2600" dirty="0" err="1"/>
              <a:t>Atrovent</a:t>
            </a:r>
            <a:r>
              <a:rPr lang="cs-CZ" sz="2600" dirty="0"/>
              <a:t>) - nebulizace: &lt;6let 0,4-1ml, &gt;6l 1ml</a:t>
            </a:r>
          </a:p>
          <a:p>
            <a:r>
              <a:rPr lang="cs-CZ" sz="2600" dirty="0"/>
              <a:t>Magnesium – 50mg/kg </a:t>
            </a:r>
            <a:r>
              <a:rPr lang="cs-CZ" sz="2600" dirty="0" err="1"/>
              <a:t>iv</a:t>
            </a:r>
            <a:r>
              <a:rPr lang="cs-CZ" sz="2600" dirty="0"/>
              <a:t> během 20min </a:t>
            </a:r>
          </a:p>
        </p:txBody>
      </p:sp>
    </p:spTree>
    <p:extLst>
      <p:ext uri="{BB962C8B-B14F-4D97-AF65-F5344CB8AC3E}">
        <p14:creationId xmlns:p14="http://schemas.microsoft.com/office/powerpoint/2010/main" val="291791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A2E7A6F-80EE-0E01-4DF7-22B7FA20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626" y="1261331"/>
            <a:ext cx="3179146" cy="27864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 err="1"/>
              <a:t>Aspirace</a:t>
            </a:r>
            <a:r>
              <a:rPr lang="en-US" sz="5400" dirty="0"/>
              <a:t> </a:t>
            </a:r>
            <a:r>
              <a:rPr lang="en-US" sz="5400" dirty="0" err="1"/>
              <a:t>cizího</a:t>
            </a:r>
            <a:r>
              <a:rPr lang="en-US" sz="5400" dirty="0"/>
              <a:t> </a:t>
            </a:r>
            <a:r>
              <a:rPr lang="en-US" sz="5400" dirty="0" err="1"/>
              <a:t>tělesa</a:t>
            </a:r>
            <a:endParaRPr lang="en-US" sz="5400" dirty="0"/>
          </a:p>
        </p:txBody>
      </p:sp>
      <p:pic>
        <p:nvPicPr>
          <p:cNvPr id="4" name="Picture 2" descr="RESUSCITACE. - ppt stáhnout">
            <a:extLst>
              <a:ext uri="{FF2B5EF4-FFF2-40B4-BE49-F238E27FC236}">
                <a16:creationId xmlns:a16="http://schemas.microsoft.com/office/drawing/2014/main" id="{23D34188-5276-6046-F971-0EA816FBE1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r="7918" b="-1"/>
          <a:stretch/>
        </p:blipFill>
        <p:spPr bwMode="auto">
          <a:xfrm>
            <a:off x="466234" y="893135"/>
            <a:ext cx="5977095" cy="521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757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4847CE4-83BE-0EA9-B660-6FDD09C1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66" y="1261331"/>
            <a:ext cx="3179146" cy="27864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 err="1"/>
              <a:t>Aspirace</a:t>
            </a:r>
            <a:r>
              <a:rPr lang="en-US" sz="5400" dirty="0"/>
              <a:t> </a:t>
            </a:r>
            <a:r>
              <a:rPr lang="en-US" sz="5400" dirty="0" err="1"/>
              <a:t>cizího</a:t>
            </a:r>
            <a:r>
              <a:rPr lang="en-US" sz="5400" dirty="0"/>
              <a:t> </a:t>
            </a:r>
            <a:r>
              <a:rPr lang="en-US" sz="5400" dirty="0" err="1"/>
              <a:t>tělesa</a:t>
            </a:r>
            <a:endParaRPr lang="en-US" sz="5400" dirty="0"/>
          </a:p>
        </p:txBody>
      </p:sp>
      <p:pic>
        <p:nvPicPr>
          <p:cNvPr id="5" name="Picture 2" descr="RESUSCITACE. - ppt stáhnout">
            <a:extLst>
              <a:ext uri="{FF2B5EF4-FFF2-40B4-BE49-F238E27FC236}">
                <a16:creationId xmlns:a16="http://schemas.microsoft.com/office/drawing/2014/main" id="{0969C145-081E-B63A-7410-4E2E316ECB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" r="8712" b="-1"/>
          <a:stretch/>
        </p:blipFill>
        <p:spPr bwMode="auto">
          <a:xfrm>
            <a:off x="515022" y="935665"/>
            <a:ext cx="5970838" cy="520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741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íce než 3 obrázků na téma Heimlich Maneuver a Heimlichův ...">
            <a:extLst>
              <a:ext uri="{FF2B5EF4-FFF2-40B4-BE49-F238E27FC236}">
                <a16:creationId xmlns:a16="http://schemas.microsoft.com/office/drawing/2014/main" id="{337DCEA0-2DD4-9274-37B4-8D116766C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64" y="0"/>
            <a:ext cx="6257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63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6D4E0-327C-FC4F-D8CE-95EF25C9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8640"/>
            <a:ext cx="9160475" cy="1132258"/>
          </a:xfrm>
        </p:spPr>
        <p:txBody>
          <a:bodyPr anchor="ctr">
            <a:normAutofit/>
          </a:bodyPr>
          <a:lstStyle/>
          <a:p>
            <a:pPr algn="ctr"/>
            <a:r>
              <a:rPr lang="cs-CZ"/>
              <a:t>„FIRST LOOK“ 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EA7EFE6A-B235-5518-BD3A-79DD574F0D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843398"/>
              </p:ext>
            </p:extLst>
          </p:nvPr>
        </p:nvGraphicFramePr>
        <p:xfrm>
          <a:off x="0" y="1876926"/>
          <a:ext cx="12192000" cy="4764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875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04" name="Straight Connector 4103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5" name="Straight Connector 4104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06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07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08" name="Isosceles Triangle 4107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09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10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11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12" name="Isosceles Triangle 4111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13" name="Isosceles Triangle 4112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4115" name="Rectangle 4114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17" name="Group 4116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18" name="Straight Connector 4117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19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20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21" name="Isosceles Triangle 4120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22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23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24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25" name="Isosceles Triangle 4124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26" name="Isosceles Triangle 4125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4128" name="Rectangle 4127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vtipnymeda on Instagram: “😁😂🤣 #dockyn #vtip #vtipy #sranda #srandicky  #zabava #zábava #cernyhumor #černýhumor #napiču #humor #parodie #prča  #politickyhumor …">
            <a:extLst>
              <a:ext uri="{FF2B5EF4-FFF2-40B4-BE49-F238E27FC236}">
                <a16:creationId xmlns:a16="http://schemas.microsoft.com/office/drawing/2014/main" id="{A1E772EC-8C6E-9783-F2B8-FD09E56D53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8" r="1" b="17339"/>
          <a:stretch/>
        </p:blipFill>
        <p:spPr bwMode="auto">
          <a:xfrm>
            <a:off x="568452" y="662940"/>
            <a:ext cx="1105509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717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4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38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40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55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F7A2A6-1725-9880-89E0-232F6CC98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0359" y="2310901"/>
            <a:ext cx="2302519" cy="2227730"/>
          </a:xfrm>
        </p:spPr>
        <p:txBody>
          <a:bodyPr anchor="ctr">
            <a:normAutofit/>
          </a:bodyPr>
          <a:lstStyle/>
          <a:p>
            <a:r>
              <a:rPr lang="cs-CZ" sz="5400" dirty="0">
                <a:solidFill>
                  <a:srgbClr val="FFFFFF"/>
                </a:solidFill>
              </a:rPr>
              <a:t>Křeče</a:t>
            </a:r>
          </a:p>
        </p:txBody>
      </p:sp>
      <p:pic>
        <p:nvPicPr>
          <p:cNvPr id="5" name="Zástupný obsah 4" descr="Obsah obrázku Končetina, kloub, kreslené, koleno&#10;&#10;Obsah vygenerovaný umělou inteligencí může být nesprávný.">
            <a:extLst>
              <a:ext uri="{FF2B5EF4-FFF2-40B4-BE49-F238E27FC236}">
                <a16:creationId xmlns:a16="http://schemas.microsoft.com/office/drawing/2014/main" id="{AA110F3A-A566-2F7E-4DAA-065B7915B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68" y="1573619"/>
            <a:ext cx="4632793" cy="408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11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6F1459-BC25-180E-14A4-98C36C607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18437"/>
            <a:ext cx="8596668" cy="4722926"/>
          </a:xfrm>
        </p:spPr>
        <p:txBody>
          <a:bodyPr>
            <a:normAutofit/>
          </a:bodyPr>
          <a:lstStyle/>
          <a:p>
            <a:r>
              <a:rPr lang="cs-CZ" sz="3200" dirty="0"/>
              <a:t>Relativně časté u dětí</a:t>
            </a:r>
          </a:p>
          <a:p>
            <a:r>
              <a:rPr lang="cs-CZ" sz="3200" dirty="0"/>
              <a:t>Většina spontánně odezní</a:t>
            </a:r>
          </a:p>
          <a:p>
            <a:endParaRPr lang="cs-CZ" sz="3200" dirty="0"/>
          </a:p>
          <a:p>
            <a:r>
              <a:rPr lang="cs-CZ" sz="3200" dirty="0"/>
              <a:t>Parciální </a:t>
            </a:r>
            <a:r>
              <a:rPr lang="cs-CZ" sz="3200" dirty="0" err="1"/>
              <a:t>x</a:t>
            </a:r>
            <a:r>
              <a:rPr lang="cs-CZ" sz="3200" dirty="0"/>
              <a:t> generalizované</a:t>
            </a:r>
          </a:p>
          <a:p>
            <a:endParaRPr lang="cs-CZ" sz="3200" dirty="0"/>
          </a:p>
          <a:p>
            <a:r>
              <a:rPr lang="cs-CZ" sz="3200" dirty="0"/>
              <a:t>Status </a:t>
            </a:r>
            <a:r>
              <a:rPr lang="cs-CZ" sz="3200" dirty="0" err="1"/>
              <a:t>epilepticus</a:t>
            </a:r>
            <a:endParaRPr lang="cs-CZ" sz="3200" dirty="0"/>
          </a:p>
          <a:p>
            <a:r>
              <a:rPr lang="cs-CZ" sz="3200" dirty="0"/>
              <a:t>Non-</a:t>
            </a:r>
            <a:r>
              <a:rPr lang="cs-CZ" sz="3200" dirty="0" err="1"/>
              <a:t>convulsivní</a:t>
            </a:r>
            <a:r>
              <a:rPr lang="cs-CZ" sz="3200" dirty="0"/>
              <a:t> status </a:t>
            </a:r>
            <a:r>
              <a:rPr lang="cs-CZ" sz="3200" dirty="0" err="1"/>
              <a:t>epilepticus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542085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264B5-CC76-E1AF-693E-68303C13C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Dif</a:t>
            </a:r>
            <a:r>
              <a:rPr lang="cs-CZ" dirty="0"/>
              <a:t>. Dg křečí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894EA4-70BA-2CD5-DED4-0DAEB26E6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4894127" cy="3880773"/>
          </a:xfrm>
        </p:spPr>
        <p:txBody>
          <a:bodyPr>
            <a:noAutofit/>
          </a:bodyPr>
          <a:lstStyle/>
          <a:p>
            <a:r>
              <a:rPr lang="cs-CZ" sz="2400" dirty="0">
                <a:effectLst/>
                <a:latin typeface="Helvetica" pitchFamily="2" charset="0"/>
              </a:rPr>
              <a:t>Febrilní křeče </a:t>
            </a:r>
          </a:p>
          <a:p>
            <a:r>
              <a:rPr lang="cs-CZ" sz="2400" dirty="0">
                <a:effectLst/>
                <a:latin typeface="Helvetica" pitchFamily="2" charset="0"/>
              </a:rPr>
              <a:t>Meningitis </a:t>
            </a:r>
          </a:p>
          <a:p>
            <a:r>
              <a:rPr lang="cs-CZ" sz="2400" dirty="0" err="1">
                <a:effectLst/>
                <a:latin typeface="Helvetica" pitchFamily="2" charset="0"/>
              </a:rPr>
              <a:t>Encephalitis</a:t>
            </a:r>
            <a:r>
              <a:rPr lang="cs-CZ" sz="2400" dirty="0">
                <a:effectLst/>
                <a:latin typeface="Helvetica" pitchFamily="2" charset="0"/>
              </a:rPr>
              <a:t> </a:t>
            </a:r>
          </a:p>
          <a:p>
            <a:endParaRPr lang="cs-CZ" sz="2400" dirty="0"/>
          </a:p>
          <a:p>
            <a:r>
              <a:rPr lang="cs-CZ" sz="2400" dirty="0">
                <a:effectLst/>
                <a:latin typeface="Helvetica" pitchFamily="2" charset="0"/>
              </a:rPr>
              <a:t>Epilepsie </a:t>
            </a:r>
          </a:p>
          <a:p>
            <a:r>
              <a:rPr lang="cs-CZ" sz="2400" dirty="0">
                <a:effectLst/>
                <a:latin typeface="Helvetica" pitchFamily="2" charset="0"/>
              </a:rPr>
              <a:t>Elektrolytová dysbalance </a:t>
            </a:r>
          </a:p>
          <a:p>
            <a:r>
              <a:rPr lang="cs-CZ" sz="2400" dirty="0">
                <a:effectLst/>
                <a:latin typeface="Helvetica" pitchFamily="2" charset="0"/>
              </a:rPr>
              <a:t>Hypoglykémie </a:t>
            </a:r>
          </a:p>
          <a:p>
            <a:r>
              <a:rPr lang="cs-CZ" sz="2400" dirty="0">
                <a:effectLst/>
                <a:latin typeface="Helvetica" pitchFamily="2" charset="0"/>
              </a:rPr>
              <a:t>IC krvácení </a:t>
            </a:r>
          </a:p>
          <a:p>
            <a:r>
              <a:rPr lang="cs-CZ" sz="2400" dirty="0">
                <a:effectLst/>
                <a:latin typeface="Helvetica" pitchFamily="2" charset="0"/>
              </a:rPr>
              <a:t>Trauma </a:t>
            </a:r>
          </a:p>
          <a:p>
            <a:r>
              <a:rPr lang="cs-CZ" sz="2400" dirty="0">
                <a:effectLst/>
                <a:latin typeface="Helvetica" pitchFamily="2" charset="0"/>
              </a:rPr>
              <a:t>Hypoxie </a:t>
            </a:r>
          </a:p>
          <a:p>
            <a:endParaRPr lang="cs-CZ" sz="2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51F3DEC-AF02-8D8B-CB87-A84A32D290C9}"/>
              </a:ext>
            </a:extLst>
          </p:cNvPr>
          <p:cNvSpPr txBox="1"/>
          <p:nvPr/>
        </p:nvSpPr>
        <p:spPr>
          <a:xfrm>
            <a:off x="5338751" y="1376380"/>
            <a:ext cx="5230012" cy="5024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effectLst/>
                <a:latin typeface="Helvetica" pitchFamily="2" charset="0"/>
              </a:rPr>
              <a:t>Metabolické onemocnění 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effectLst/>
                <a:latin typeface="Helvetica" pitchFamily="2" charset="0"/>
              </a:rPr>
              <a:t>Neužívání antiepileptik 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effectLst/>
                <a:latin typeface="Helvetica" pitchFamily="2" charset="0"/>
              </a:rPr>
              <a:t>Předávkování </a:t>
            </a:r>
            <a:r>
              <a:rPr lang="cs-CZ" sz="2400" dirty="0" err="1">
                <a:effectLst/>
                <a:latin typeface="Helvetica" pitchFamily="2" charset="0"/>
              </a:rPr>
              <a:t>antiepilep</a:t>
            </a:r>
            <a:r>
              <a:rPr lang="cs-CZ" sz="2400" dirty="0">
                <a:effectLst/>
                <a:latin typeface="Helvetica" pitchFamily="2" charset="0"/>
              </a:rPr>
              <a:t>. 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effectLst/>
                <a:latin typeface="Helvetica" pitchFamily="2" charset="0"/>
              </a:rPr>
              <a:t>Intoxikace 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effectLst/>
                <a:latin typeface="Helvetica" pitchFamily="2" charset="0"/>
              </a:rPr>
              <a:t>Tumor 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effectLst/>
                <a:latin typeface="Helvetica" pitchFamily="2" charset="0"/>
              </a:rPr>
              <a:t>Mozkové malformace 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effectLst/>
                <a:latin typeface="Helvetica" pitchFamily="2" charset="0"/>
              </a:rPr>
              <a:t>Perinatální poškození mozku 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 err="1">
                <a:effectLst/>
                <a:latin typeface="Helvetica" pitchFamily="2" charset="0"/>
              </a:rPr>
              <a:t>Disociativní</a:t>
            </a:r>
            <a:r>
              <a:rPr lang="cs-CZ" sz="2400" dirty="0">
                <a:effectLst/>
                <a:latin typeface="Helvetica" pitchFamily="2" charset="0"/>
              </a:rPr>
              <a:t> záchvat </a:t>
            </a:r>
          </a:p>
          <a:p>
            <a:pPr>
              <a:lnSpc>
                <a:spcPct val="150000"/>
              </a:lnSpc>
              <a:buNone/>
            </a:pPr>
            <a:r>
              <a:rPr lang="cs-CZ" sz="2400" dirty="0">
                <a:effectLst/>
                <a:latin typeface="Helvetica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9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F9132C-2A0E-6793-CC2F-C313B5A7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Video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CF6C24-7DCF-3DA8-3EF6-AB90BD0A8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4631" y="609601"/>
            <a:ext cx="8302749" cy="5175624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https://</a:t>
            </a:r>
            <a:r>
              <a:rPr lang="cs-CZ" sz="2800" dirty="0" err="1">
                <a:solidFill>
                  <a:srgbClr val="FFFFFF"/>
                </a:solidFill>
                <a:effectLst/>
                <a:latin typeface="Helvetica" pitchFamily="2" charset="0"/>
              </a:rPr>
              <a:t>www.youtube.com</a:t>
            </a: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/</a:t>
            </a:r>
            <a:r>
              <a:rPr lang="cs-CZ" sz="2800" dirty="0" err="1">
                <a:solidFill>
                  <a:srgbClr val="FFFFFF"/>
                </a:solidFill>
                <a:effectLst/>
                <a:latin typeface="Helvetica" pitchFamily="2" charset="0"/>
              </a:rPr>
              <a:t>watch?v</a:t>
            </a: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=m4iWcTJW3tU </a:t>
            </a:r>
          </a:p>
          <a:p>
            <a:r>
              <a:rPr lang="cs-CZ" sz="2800" dirty="0">
                <a:solidFill>
                  <a:srgbClr val="FFFFFF"/>
                </a:solidFill>
              </a:rPr>
              <a:t>Křeče</a:t>
            </a:r>
          </a:p>
          <a:p>
            <a:endParaRPr lang="cs-CZ" sz="2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https://</a:t>
            </a:r>
            <a:r>
              <a:rPr lang="cs-CZ" sz="2800" dirty="0" err="1">
                <a:solidFill>
                  <a:srgbClr val="FFFFFF"/>
                </a:solidFill>
                <a:effectLst/>
                <a:latin typeface="Helvetica" pitchFamily="2" charset="0"/>
              </a:rPr>
              <a:t>www.youtube.com</a:t>
            </a: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/</a:t>
            </a:r>
            <a:r>
              <a:rPr lang="cs-CZ" sz="2800" dirty="0" err="1">
                <a:solidFill>
                  <a:srgbClr val="FFFFFF"/>
                </a:solidFill>
                <a:effectLst/>
                <a:latin typeface="Helvetica" pitchFamily="2" charset="0"/>
              </a:rPr>
              <a:t>watch?v</a:t>
            </a: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=xV_hoIe6RI</a:t>
            </a:r>
          </a:p>
          <a:p>
            <a:r>
              <a:rPr lang="cs-CZ" sz="2800" dirty="0">
                <a:solidFill>
                  <a:srgbClr val="FFFFFF"/>
                </a:solidFill>
              </a:rPr>
              <a:t>Febrilní křeče</a:t>
            </a:r>
          </a:p>
        </p:txBody>
      </p:sp>
    </p:spTree>
    <p:extLst>
      <p:ext uri="{BB962C8B-B14F-4D97-AF65-F5344CB8AC3E}">
        <p14:creationId xmlns:p14="http://schemas.microsoft.com/office/powerpoint/2010/main" val="150764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CFB369-BCA5-8FF8-BC0F-57AC9A07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cs-CZ" dirty="0"/>
              <a:t>Anamnéza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D5AA80B-7F45-2466-D483-B9DF64146B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566753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930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8DBFDE-2115-EAD9-B28C-2A5B97F74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/>
              <a:t>Křeče v PNP - cíle</a:t>
            </a:r>
          </a:p>
        </p:txBody>
      </p:sp>
      <p:grpSp>
        <p:nvGrpSpPr>
          <p:cNvPr id="23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Zástupný obsah 2">
            <a:extLst>
              <a:ext uri="{FF2B5EF4-FFF2-40B4-BE49-F238E27FC236}">
                <a16:creationId xmlns:a16="http://schemas.microsoft.com/office/drawing/2014/main" id="{35378557-0D11-03ED-715F-FFC5907CB6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5404940"/>
              </p:ext>
            </p:extLst>
          </p:nvPr>
        </p:nvGraphicFramePr>
        <p:xfrm>
          <a:off x="4968286" y="340242"/>
          <a:ext cx="7223713" cy="6209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09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3ED6B7D-BC3E-7C00-B9FB-9E961A27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1713911"/>
          </a:xfrm>
        </p:spPr>
        <p:txBody>
          <a:bodyPr anchor="ctr">
            <a:normAutofit/>
          </a:bodyPr>
          <a:lstStyle/>
          <a:p>
            <a:r>
              <a:rPr lang="cs-CZ" dirty="0"/>
              <a:t>Terapie - </a:t>
            </a:r>
            <a:br>
              <a:rPr lang="cs-CZ" dirty="0"/>
            </a:br>
            <a:r>
              <a:rPr lang="cs-CZ" dirty="0"/>
              <a:t>první volba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216108-A7AA-92FE-7663-DD415E43A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783" y="1135615"/>
            <a:ext cx="6190909" cy="5224724"/>
          </a:xfrm>
        </p:spPr>
        <p:txBody>
          <a:bodyPr anchor="ctr">
            <a:noAutofit/>
          </a:bodyPr>
          <a:lstStyle/>
          <a:p>
            <a:pPr>
              <a:buNone/>
            </a:pPr>
            <a:r>
              <a:rPr lang="cs-CZ" sz="2400" dirty="0">
                <a:effectLst/>
                <a:latin typeface="Helvetica" pitchFamily="2" charset="0"/>
              </a:rPr>
              <a:t>DIAZEPAM (=</a:t>
            </a:r>
            <a:r>
              <a:rPr lang="cs-CZ" sz="2400" dirty="0" err="1">
                <a:effectLst/>
                <a:latin typeface="Helvetica" pitchFamily="2" charset="0"/>
              </a:rPr>
              <a:t>Apaurin</a:t>
            </a:r>
            <a:r>
              <a:rPr lang="cs-CZ" sz="2400" dirty="0">
                <a:effectLst/>
                <a:latin typeface="Helvetica" pitchFamily="2" charset="0"/>
              </a:rPr>
              <a:t>) </a:t>
            </a:r>
          </a:p>
          <a:p>
            <a:pPr>
              <a:buNone/>
            </a:pPr>
            <a:r>
              <a:rPr lang="cs-CZ" sz="2400" dirty="0" err="1">
                <a:effectLst/>
                <a:latin typeface="Helvetica" pitchFamily="2" charset="0"/>
              </a:rPr>
              <a:t>i.v</a:t>
            </a:r>
            <a:r>
              <a:rPr lang="cs-CZ" sz="2400" dirty="0">
                <a:effectLst/>
                <a:latin typeface="Helvetica" pitchFamily="2" charset="0"/>
              </a:rPr>
              <a:t>. - </a:t>
            </a:r>
            <a:r>
              <a:rPr lang="cs-CZ" sz="2400" dirty="0">
                <a:solidFill>
                  <a:srgbClr val="FF0000"/>
                </a:solidFill>
                <a:effectLst/>
                <a:latin typeface="Helvetica" pitchFamily="2" charset="0"/>
              </a:rPr>
              <a:t>0,4mg/kg </a:t>
            </a:r>
            <a:r>
              <a:rPr lang="cs-CZ" sz="2400" dirty="0">
                <a:effectLst/>
                <a:latin typeface="Helvetica" pitchFamily="2" charset="0"/>
              </a:rPr>
              <a:t>u dětí &lt; 3 roky</a:t>
            </a:r>
          </a:p>
          <a:p>
            <a:pPr>
              <a:buNone/>
            </a:pPr>
            <a:r>
              <a:rPr lang="cs-CZ" sz="2400" dirty="0">
                <a:latin typeface="Helvetica" pitchFamily="2" charset="0"/>
              </a:rPr>
              <a:t>     - </a:t>
            </a:r>
            <a:r>
              <a:rPr lang="cs-CZ" sz="2400" dirty="0">
                <a:solidFill>
                  <a:srgbClr val="FF0000"/>
                </a:solidFill>
                <a:latin typeface="Helvetica" pitchFamily="2" charset="0"/>
              </a:rPr>
              <a:t>0,2mg/kg </a:t>
            </a:r>
            <a:r>
              <a:rPr lang="cs-CZ" sz="2400" dirty="0">
                <a:latin typeface="Helvetica" pitchFamily="2" charset="0"/>
              </a:rPr>
              <a:t>&gt; </a:t>
            </a:r>
            <a:r>
              <a:rPr lang="cs-CZ" sz="2400" dirty="0">
                <a:effectLst/>
                <a:latin typeface="Helvetica" pitchFamily="2" charset="0"/>
              </a:rPr>
              <a:t>3roky, max.10mg </a:t>
            </a:r>
          </a:p>
          <a:p>
            <a:pPr>
              <a:buNone/>
            </a:pPr>
            <a:r>
              <a:rPr lang="cs-CZ" sz="2400" dirty="0" err="1">
                <a:latin typeface="Helvetica" pitchFamily="2" charset="0"/>
              </a:rPr>
              <a:t>p.r</a:t>
            </a:r>
            <a:r>
              <a:rPr lang="cs-CZ" sz="2400" dirty="0">
                <a:latin typeface="Helvetica" pitchFamily="2" charset="0"/>
              </a:rPr>
              <a:t>.</a:t>
            </a:r>
            <a:r>
              <a:rPr lang="cs-CZ" sz="2400" dirty="0">
                <a:effectLst/>
                <a:latin typeface="Helvetica" pitchFamily="2" charset="0"/>
              </a:rPr>
              <a:t> Diazepam </a:t>
            </a:r>
            <a:r>
              <a:rPr lang="cs-CZ" sz="2400" dirty="0" err="1">
                <a:effectLst/>
                <a:latin typeface="Helvetica" pitchFamily="2" charset="0"/>
              </a:rPr>
              <a:t>p.r</a:t>
            </a:r>
            <a:r>
              <a:rPr lang="cs-CZ" sz="2400" dirty="0">
                <a:effectLst/>
                <a:latin typeface="Helvetica" pitchFamily="2" charset="0"/>
              </a:rPr>
              <a:t>. </a:t>
            </a:r>
          </a:p>
          <a:p>
            <a:pPr>
              <a:buNone/>
            </a:pPr>
            <a:r>
              <a:rPr lang="cs-CZ" sz="2400" dirty="0">
                <a:effectLst/>
                <a:latin typeface="Helvetica" pitchFamily="2" charset="0"/>
              </a:rPr>
              <a:t>    - </a:t>
            </a:r>
            <a:r>
              <a:rPr lang="cs-CZ" sz="2400" dirty="0">
                <a:solidFill>
                  <a:srgbClr val="FF0000"/>
                </a:solidFill>
                <a:effectLst/>
                <a:latin typeface="Helvetica" pitchFamily="2" charset="0"/>
              </a:rPr>
              <a:t>do 15kg - 5mg, nad 15kg - 10mg</a:t>
            </a:r>
          </a:p>
          <a:p>
            <a:pPr>
              <a:buNone/>
            </a:pPr>
            <a:r>
              <a:rPr lang="cs-CZ" sz="2400" dirty="0">
                <a:effectLst/>
                <a:latin typeface="Helvetica" pitchFamily="2" charset="0"/>
              </a:rPr>
              <a:t>  </a:t>
            </a:r>
          </a:p>
          <a:p>
            <a:pPr>
              <a:buNone/>
            </a:pPr>
            <a:r>
              <a:rPr lang="cs-CZ" sz="2400" dirty="0">
                <a:effectLst/>
                <a:latin typeface="Helvetica" pitchFamily="2" charset="0"/>
              </a:rPr>
              <a:t>MIDAZOLAM (MDZ) </a:t>
            </a:r>
          </a:p>
          <a:p>
            <a:pPr>
              <a:buNone/>
            </a:pPr>
            <a:r>
              <a:rPr lang="cs-CZ" sz="2400" dirty="0" err="1">
                <a:effectLst/>
                <a:latin typeface="Helvetica" pitchFamily="2" charset="0"/>
              </a:rPr>
              <a:t>i.v</a:t>
            </a:r>
            <a:r>
              <a:rPr lang="cs-CZ" sz="2400" dirty="0">
                <a:effectLst/>
                <a:latin typeface="Helvetica" pitchFamily="2" charset="0"/>
              </a:rPr>
              <a:t>. - </a:t>
            </a:r>
            <a:r>
              <a:rPr lang="cs-CZ" sz="2400" dirty="0">
                <a:solidFill>
                  <a:srgbClr val="FF0000"/>
                </a:solidFill>
                <a:effectLst/>
                <a:latin typeface="Helvetica" pitchFamily="2" charset="0"/>
              </a:rPr>
              <a:t>0,2mg/kg </a:t>
            </a:r>
            <a:r>
              <a:rPr lang="cs-CZ" sz="2400" dirty="0">
                <a:effectLst/>
                <a:latin typeface="Helvetica" pitchFamily="2" charset="0"/>
              </a:rPr>
              <a:t>&lt;</a:t>
            </a:r>
            <a:r>
              <a:rPr lang="cs-CZ" sz="2400" dirty="0">
                <a:latin typeface="Helvetica" pitchFamily="2" charset="0"/>
              </a:rPr>
              <a:t>3 roky</a:t>
            </a:r>
            <a:endParaRPr lang="cs-CZ" sz="2400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cs-CZ" sz="2400" dirty="0">
                <a:latin typeface="Helvetica" pitchFamily="2" charset="0"/>
              </a:rPr>
              <a:t>      - </a:t>
            </a:r>
            <a:r>
              <a:rPr lang="cs-CZ" sz="2400" dirty="0">
                <a:solidFill>
                  <a:srgbClr val="FF0000"/>
                </a:solidFill>
                <a:latin typeface="Helvetica" pitchFamily="2" charset="0"/>
              </a:rPr>
              <a:t>0,1mg/kg </a:t>
            </a:r>
            <a:r>
              <a:rPr lang="cs-CZ" sz="2400" dirty="0">
                <a:latin typeface="Helvetica" pitchFamily="2" charset="0"/>
              </a:rPr>
              <a:t>&gt;</a:t>
            </a:r>
            <a:r>
              <a:rPr lang="cs-CZ" sz="2400" dirty="0">
                <a:effectLst/>
                <a:latin typeface="Helvetica" pitchFamily="2" charset="0"/>
              </a:rPr>
              <a:t>3 roky, max. 5mg </a:t>
            </a:r>
          </a:p>
          <a:p>
            <a:pPr>
              <a:buNone/>
            </a:pPr>
            <a:r>
              <a:rPr lang="cs-CZ" sz="2400" dirty="0" err="1">
                <a:latin typeface="Helvetica" pitchFamily="2" charset="0"/>
              </a:rPr>
              <a:t>i.m</a:t>
            </a:r>
            <a:r>
              <a:rPr lang="cs-CZ" sz="2400" dirty="0">
                <a:latin typeface="Helvetica" pitchFamily="2" charset="0"/>
              </a:rPr>
              <a:t>. </a:t>
            </a:r>
            <a:r>
              <a:rPr lang="cs-CZ" sz="2400" dirty="0">
                <a:solidFill>
                  <a:srgbClr val="FF0000"/>
                </a:solidFill>
                <a:effectLst/>
                <a:latin typeface="Helvetica" pitchFamily="2" charset="0"/>
              </a:rPr>
              <a:t>0,2 mg/kg</a:t>
            </a:r>
          </a:p>
          <a:p>
            <a:pPr>
              <a:buNone/>
            </a:pPr>
            <a:r>
              <a:rPr lang="cs-CZ" sz="2400" dirty="0">
                <a:effectLst/>
                <a:latin typeface="Helvetica" pitchFamily="2" charset="0"/>
              </a:rPr>
              <a:t>bukálně - </a:t>
            </a:r>
            <a:r>
              <a:rPr lang="cs-CZ" sz="2400" dirty="0">
                <a:solidFill>
                  <a:srgbClr val="FF0000"/>
                </a:solidFill>
                <a:effectLst/>
                <a:latin typeface="Helvetica" pitchFamily="2" charset="0"/>
              </a:rPr>
              <a:t>0,3 mg/kg</a:t>
            </a:r>
          </a:p>
          <a:p>
            <a:pPr marL="0" indent="0">
              <a:buNone/>
            </a:pPr>
            <a:r>
              <a:rPr lang="cs-CZ" sz="2400" dirty="0" err="1">
                <a:effectLst/>
                <a:latin typeface="Helvetica" pitchFamily="2" charset="0"/>
              </a:rPr>
              <a:t>i.n</a:t>
            </a:r>
            <a:r>
              <a:rPr lang="cs-CZ" sz="2400" dirty="0">
                <a:effectLst/>
                <a:latin typeface="Helvetica" pitchFamily="2" charset="0"/>
              </a:rPr>
              <a:t>. </a:t>
            </a:r>
            <a:r>
              <a:rPr lang="cs-CZ" sz="2400" dirty="0">
                <a:solidFill>
                  <a:srgbClr val="FF0000"/>
                </a:solidFill>
                <a:effectLst/>
                <a:latin typeface="Helvetica" pitchFamily="2" charset="0"/>
              </a:rPr>
              <a:t>0,2 mg/kg</a:t>
            </a:r>
            <a:r>
              <a:rPr lang="cs-CZ" sz="2400" dirty="0">
                <a:effectLst/>
                <a:latin typeface="Helvetica" pitchFamily="2" charset="0"/>
              </a:rPr>
              <a:t>, max.10mg </a:t>
            </a:r>
          </a:p>
          <a:p>
            <a:endParaRPr lang="cs-CZ" sz="2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DB11E4B-7C9D-8FE5-C046-DBFD85BC4312}"/>
              </a:ext>
            </a:extLst>
          </p:cNvPr>
          <p:cNvSpPr txBox="1"/>
          <p:nvPr/>
        </p:nvSpPr>
        <p:spPr>
          <a:xfrm>
            <a:off x="999459" y="3244334"/>
            <a:ext cx="2536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Možno opakovat po 5min 2. dávku</a:t>
            </a:r>
          </a:p>
        </p:txBody>
      </p:sp>
      <p:sp>
        <p:nvSpPr>
          <p:cNvPr id="6" name="Rámeček 5">
            <a:extLst>
              <a:ext uri="{FF2B5EF4-FFF2-40B4-BE49-F238E27FC236}">
                <a16:creationId xmlns:a16="http://schemas.microsoft.com/office/drawing/2014/main" id="{4271944B-AE5A-9343-A5EB-6D97C3EEDE45}"/>
              </a:ext>
            </a:extLst>
          </p:cNvPr>
          <p:cNvSpPr/>
          <p:nvPr/>
        </p:nvSpPr>
        <p:spPr>
          <a:xfrm>
            <a:off x="537141" y="3040912"/>
            <a:ext cx="2998367" cy="1713911"/>
          </a:xfrm>
          <a:prstGeom prst="frame">
            <a:avLst>
              <a:gd name="adj1" fmla="val 629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30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D85C9A-166D-4C32-C677-965FD8C4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64" y="439479"/>
            <a:ext cx="8596668" cy="1320800"/>
          </a:xfrm>
        </p:spPr>
        <p:txBody>
          <a:bodyPr>
            <a:normAutofit/>
          </a:bodyPr>
          <a:lstStyle/>
          <a:p>
            <a:r>
              <a:rPr lang="cs-CZ" sz="2800" dirty="0"/>
              <a:t>Terapie - druhá volba</a:t>
            </a: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C67FE0D7-0254-93A0-2AF0-8A2B4B278F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7025578"/>
              </p:ext>
            </p:extLst>
          </p:nvPr>
        </p:nvGraphicFramePr>
        <p:xfrm>
          <a:off x="719864" y="1990468"/>
          <a:ext cx="7552266" cy="4218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E5E4028-B02B-9972-5F3F-74DC8683A661}"/>
              </a:ext>
            </a:extLst>
          </p:cNvPr>
          <p:cNvSpPr txBox="1"/>
          <p:nvPr/>
        </p:nvSpPr>
        <p:spPr>
          <a:xfrm>
            <a:off x="5592725" y="439479"/>
            <a:ext cx="5635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Po 20 minutách, kdy křeče stále probíhají podáváme léky 2. volby</a:t>
            </a:r>
          </a:p>
        </p:txBody>
      </p:sp>
      <p:sp>
        <p:nvSpPr>
          <p:cNvPr id="5" name="Rámeček 4">
            <a:extLst>
              <a:ext uri="{FF2B5EF4-FFF2-40B4-BE49-F238E27FC236}">
                <a16:creationId xmlns:a16="http://schemas.microsoft.com/office/drawing/2014/main" id="{08E82791-7892-B42E-7B96-43DE80E4848E}"/>
              </a:ext>
            </a:extLst>
          </p:cNvPr>
          <p:cNvSpPr/>
          <p:nvPr/>
        </p:nvSpPr>
        <p:spPr>
          <a:xfrm>
            <a:off x="5401340" y="209290"/>
            <a:ext cx="5826639" cy="1385594"/>
          </a:xfrm>
          <a:prstGeom prst="frame">
            <a:avLst>
              <a:gd name="adj1" fmla="val 636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61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5FA82C-47E1-ED1D-BB73-B7852658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180" y="354419"/>
            <a:ext cx="3937196" cy="660400"/>
          </a:xfrm>
        </p:spPr>
        <p:txBody>
          <a:bodyPr/>
          <a:lstStyle/>
          <a:p>
            <a:r>
              <a:rPr lang="cs-CZ" dirty="0"/>
              <a:t>Febrilní křeče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69AE9E-852F-650A-E7AC-136A9821A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50" y="1014819"/>
            <a:ext cx="10763299" cy="4093427"/>
          </a:xfrm>
        </p:spPr>
        <p:txBody>
          <a:bodyPr>
            <a:noAutofit/>
          </a:bodyPr>
          <a:lstStyle/>
          <a:p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system-ui"/>
              </a:rPr>
              <a:t>mezi 6. měsícem a 5. rokem věku</a:t>
            </a:r>
          </a:p>
          <a:p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system-ui"/>
              </a:rPr>
              <a:t>u 2–5 % dětí</a:t>
            </a:r>
          </a:p>
          <a:p>
            <a:r>
              <a:rPr lang="cs-CZ" sz="2400" dirty="0">
                <a:solidFill>
                  <a:srgbClr val="212529"/>
                </a:solidFill>
                <a:latin typeface="system-ui"/>
              </a:rPr>
              <a:t>recidiva 30%</a:t>
            </a:r>
          </a:p>
          <a:p>
            <a:pPr marL="0" indent="0" algn="l">
              <a:buNone/>
            </a:pPr>
            <a:endParaRPr lang="cs-CZ" sz="2400" b="1" dirty="0"/>
          </a:p>
          <a:p>
            <a:pPr marL="0" indent="0" algn="l">
              <a:buNone/>
            </a:pPr>
            <a:r>
              <a:rPr lang="cs-CZ" sz="2400" b="1" dirty="0"/>
              <a:t>Nekomplikované f. </a:t>
            </a:r>
            <a:r>
              <a:rPr lang="cs-CZ" sz="2400" b="1" dirty="0" err="1"/>
              <a:t>kř</a:t>
            </a:r>
            <a:r>
              <a:rPr lang="cs-CZ" sz="2400" dirty="0"/>
              <a:t>. - </a:t>
            </a: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system-ui"/>
              </a:rPr>
              <a:t>krátké (převážně do 5 minut)</a:t>
            </a:r>
            <a:r>
              <a:rPr lang="cs-CZ" sz="2400" b="0" i="0" u="none" strike="noStrike" baseline="30000" dirty="0">
                <a:solidFill>
                  <a:srgbClr val="007BFF"/>
                </a:solidFill>
                <a:effectLst/>
                <a:latin typeface="system-ui"/>
              </a:rPr>
              <a:t>,</a:t>
            </a: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system-ui"/>
              </a:rPr>
              <a:t> max. do 15 minut</a:t>
            </a:r>
          </a:p>
          <a:p>
            <a:pPr algn="l">
              <a:buFont typeface="Wingdings" pitchFamily="2" charset="2"/>
              <a:buChar char="Ø"/>
            </a:pP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system-ui"/>
              </a:rPr>
              <a:t>generalizované klonické záchvaty (event. tonicko-klonické) </a:t>
            </a:r>
          </a:p>
          <a:p>
            <a:pPr algn="l">
              <a:buFont typeface="Wingdings" pitchFamily="2" charset="2"/>
              <a:buChar char="Ø"/>
            </a:pP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system-ui"/>
              </a:rPr>
              <a:t>většinou s rychlým návratem plného vědomí</a:t>
            </a:r>
          </a:p>
          <a:p>
            <a:pPr marL="0" indent="0">
              <a:buNone/>
            </a:pPr>
            <a:endParaRPr lang="cs-CZ" sz="2400" dirty="0"/>
          </a:p>
          <a:p>
            <a:pPr marL="0" indent="0" algn="l">
              <a:buNone/>
            </a:pPr>
            <a:r>
              <a:rPr lang="cs-CZ" sz="2400" b="1" dirty="0"/>
              <a:t>Komplikované febrilní křeče </a:t>
            </a:r>
          </a:p>
          <a:p>
            <a:pPr lvl="1"/>
            <a:r>
              <a:rPr lang="cs-CZ" sz="2400" dirty="0"/>
              <a:t>(komplexní)</a:t>
            </a: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system-ui"/>
              </a:rPr>
              <a:t>fokální (</a:t>
            </a:r>
            <a:r>
              <a:rPr lang="cs-CZ" sz="2400" b="0" i="0" u="none" strike="noStrike" dirty="0" err="1">
                <a:solidFill>
                  <a:srgbClr val="212529"/>
                </a:solidFill>
                <a:effectLst/>
                <a:latin typeface="system-ui"/>
              </a:rPr>
              <a:t>lateralizované</a:t>
            </a: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system-ui"/>
              </a:rPr>
              <a:t>) záchvaty a/nebo záchvaty trvající déle než 15 min a/nebo</a:t>
            </a:r>
          </a:p>
          <a:p>
            <a:pPr lvl="1">
              <a:buFont typeface="Wingdings" pitchFamily="2" charset="2"/>
              <a:buChar char="Ø"/>
            </a:pP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system-ui"/>
              </a:rPr>
              <a:t>opakované záchvaty během 24 hod.</a:t>
            </a:r>
          </a:p>
          <a:p>
            <a:pPr marL="0" indent="0">
              <a:buNone/>
            </a:pPr>
            <a:r>
              <a:rPr lang="cs-CZ" sz="2400" dirty="0"/>
              <a:t>¨</a:t>
            </a:r>
          </a:p>
        </p:txBody>
      </p:sp>
    </p:spTree>
    <p:extLst>
      <p:ext uri="{BB962C8B-B14F-4D97-AF65-F5344CB8AC3E}">
        <p14:creationId xmlns:p14="http://schemas.microsoft.com/office/powerpoint/2010/main" val="228175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22323EC5-C72D-0E5D-DECD-E69E4C670C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93" b="1"/>
          <a:stretch/>
        </p:blipFill>
        <p:spPr>
          <a:xfrm>
            <a:off x="762810" y="172756"/>
            <a:ext cx="10426558" cy="66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45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Písmo, číslo, účtenka&#10;&#10;Obsah vygenerovaný umělou inteligencí může být nesprávný.">
            <a:extLst>
              <a:ext uri="{FF2B5EF4-FFF2-40B4-BE49-F238E27FC236}">
                <a16:creationId xmlns:a16="http://schemas.microsoft.com/office/drawing/2014/main" id="{35AA2C85-3CA5-1B48-7D20-FCC17441E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5907"/>
            <a:ext cx="12192896" cy="4363639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7F10205-E395-B992-5E77-254328BBB55A}"/>
              </a:ext>
            </a:extLst>
          </p:cNvPr>
          <p:cNvSpPr txBox="1"/>
          <p:nvPr/>
        </p:nvSpPr>
        <p:spPr>
          <a:xfrm>
            <a:off x="6549656" y="2615610"/>
            <a:ext cx="276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highlight>
                  <a:srgbClr val="00FF00"/>
                </a:highlight>
              </a:rPr>
              <a:t>5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9080709-C6F5-1265-392B-CC985561E232}"/>
              </a:ext>
            </a:extLst>
          </p:cNvPr>
          <p:cNvSpPr txBox="1"/>
          <p:nvPr/>
        </p:nvSpPr>
        <p:spPr>
          <a:xfrm>
            <a:off x="1640959" y="2594345"/>
            <a:ext cx="276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highlight>
                  <a:srgbClr val="00FF00"/>
                </a:highligh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04146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0C7208-0B2F-D84E-7E6A-57BAD459D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9EB73-5FBE-4720-0EC9-DB1767DE0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739F3991-FB67-0E85-33BA-9DDB8BAD6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1713911"/>
          </a:xfrm>
        </p:spPr>
        <p:txBody>
          <a:bodyPr anchor="ctr">
            <a:normAutofit/>
          </a:bodyPr>
          <a:lstStyle/>
          <a:p>
            <a:r>
              <a:rPr lang="cs-CZ" dirty="0"/>
              <a:t>Terapie - </a:t>
            </a:r>
            <a:br>
              <a:rPr lang="cs-CZ" dirty="0"/>
            </a:br>
            <a:r>
              <a:rPr lang="cs-CZ" dirty="0"/>
              <a:t>první volba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19F926-444E-6DC9-3E99-AAE38AE57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783" y="1135615"/>
            <a:ext cx="6190909" cy="5224724"/>
          </a:xfrm>
        </p:spPr>
        <p:txBody>
          <a:bodyPr anchor="ctr">
            <a:noAutofit/>
          </a:bodyPr>
          <a:lstStyle/>
          <a:p>
            <a:pPr>
              <a:buNone/>
            </a:pPr>
            <a:r>
              <a:rPr lang="cs-CZ" sz="2400" dirty="0">
                <a:effectLst/>
                <a:latin typeface="Helvetica" pitchFamily="2" charset="0"/>
              </a:rPr>
              <a:t>DIAZEPAM (=</a:t>
            </a:r>
            <a:r>
              <a:rPr lang="cs-CZ" sz="2400" dirty="0" err="1">
                <a:effectLst/>
                <a:latin typeface="Helvetica" pitchFamily="2" charset="0"/>
              </a:rPr>
              <a:t>Apaurin</a:t>
            </a:r>
            <a:r>
              <a:rPr lang="cs-CZ" sz="2400" dirty="0">
                <a:effectLst/>
                <a:latin typeface="Helvetica" pitchFamily="2" charset="0"/>
              </a:rPr>
              <a:t>) </a:t>
            </a:r>
          </a:p>
          <a:p>
            <a:pPr>
              <a:buNone/>
            </a:pPr>
            <a:r>
              <a:rPr lang="cs-CZ" sz="2400" dirty="0" err="1">
                <a:effectLst/>
                <a:latin typeface="Helvetica" pitchFamily="2" charset="0"/>
              </a:rPr>
              <a:t>i.v</a:t>
            </a:r>
            <a:r>
              <a:rPr lang="cs-CZ" sz="2400" dirty="0">
                <a:effectLst/>
                <a:latin typeface="Helvetica" pitchFamily="2" charset="0"/>
              </a:rPr>
              <a:t>. - </a:t>
            </a:r>
            <a:r>
              <a:rPr lang="cs-CZ" sz="2400" dirty="0">
                <a:solidFill>
                  <a:srgbClr val="FF0000"/>
                </a:solidFill>
                <a:effectLst/>
                <a:latin typeface="Helvetica" pitchFamily="2" charset="0"/>
              </a:rPr>
              <a:t>0,4mg/kg </a:t>
            </a:r>
            <a:r>
              <a:rPr lang="cs-CZ" sz="2400" dirty="0">
                <a:effectLst/>
                <a:latin typeface="Helvetica" pitchFamily="2" charset="0"/>
              </a:rPr>
              <a:t>u dětí &lt; 3 roky</a:t>
            </a:r>
          </a:p>
          <a:p>
            <a:pPr>
              <a:buNone/>
            </a:pPr>
            <a:r>
              <a:rPr lang="cs-CZ" sz="2400" dirty="0">
                <a:latin typeface="Helvetica" pitchFamily="2" charset="0"/>
              </a:rPr>
              <a:t>     - </a:t>
            </a:r>
            <a:r>
              <a:rPr lang="cs-CZ" sz="2400" dirty="0">
                <a:solidFill>
                  <a:srgbClr val="FF0000"/>
                </a:solidFill>
                <a:latin typeface="Helvetica" pitchFamily="2" charset="0"/>
              </a:rPr>
              <a:t>0,2mg/kg </a:t>
            </a:r>
            <a:r>
              <a:rPr lang="cs-CZ" sz="2400" dirty="0">
                <a:latin typeface="Helvetica" pitchFamily="2" charset="0"/>
              </a:rPr>
              <a:t>&gt; </a:t>
            </a:r>
            <a:r>
              <a:rPr lang="cs-CZ" sz="2400" dirty="0">
                <a:effectLst/>
                <a:latin typeface="Helvetica" pitchFamily="2" charset="0"/>
              </a:rPr>
              <a:t>3roky, max.10mg </a:t>
            </a:r>
          </a:p>
          <a:p>
            <a:pPr>
              <a:buNone/>
            </a:pPr>
            <a:r>
              <a:rPr lang="cs-CZ" sz="2400" dirty="0" err="1">
                <a:latin typeface="Helvetica" pitchFamily="2" charset="0"/>
              </a:rPr>
              <a:t>p.r</a:t>
            </a:r>
            <a:r>
              <a:rPr lang="cs-CZ" sz="2400" dirty="0">
                <a:latin typeface="Helvetica" pitchFamily="2" charset="0"/>
              </a:rPr>
              <a:t>.</a:t>
            </a:r>
            <a:r>
              <a:rPr lang="cs-CZ" sz="2400" dirty="0">
                <a:effectLst/>
                <a:latin typeface="Helvetica" pitchFamily="2" charset="0"/>
              </a:rPr>
              <a:t> Diazepam </a:t>
            </a:r>
            <a:r>
              <a:rPr lang="cs-CZ" sz="2400" dirty="0" err="1">
                <a:effectLst/>
                <a:latin typeface="Helvetica" pitchFamily="2" charset="0"/>
              </a:rPr>
              <a:t>p.r</a:t>
            </a:r>
            <a:r>
              <a:rPr lang="cs-CZ" sz="2400" dirty="0">
                <a:effectLst/>
                <a:latin typeface="Helvetica" pitchFamily="2" charset="0"/>
              </a:rPr>
              <a:t>. </a:t>
            </a:r>
          </a:p>
          <a:p>
            <a:pPr>
              <a:buNone/>
            </a:pPr>
            <a:r>
              <a:rPr lang="cs-CZ" sz="2400" dirty="0">
                <a:effectLst/>
                <a:latin typeface="Helvetica" pitchFamily="2" charset="0"/>
              </a:rPr>
              <a:t>    - </a:t>
            </a:r>
            <a:r>
              <a:rPr lang="cs-CZ" sz="2400" dirty="0">
                <a:solidFill>
                  <a:srgbClr val="FF0000"/>
                </a:solidFill>
                <a:effectLst/>
                <a:latin typeface="Helvetica" pitchFamily="2" charset="0"/>
              </a:rPr>
              <a:t>do 15kg - 5mg, nad 15kg - 10mg</a:t>
            </a:r>
          </a:p>
          <a:p>
            <a:pPr>
              <a:buNone/>
            </a:pPr>
            <a:r>
              <a:rPr lang="cs-CZ" sz="2400" dirty="0">
                <a:effectLst/>
                <a:latin typeface="Helvetica" pitchFamily="2" charset="0"/>
              </a:rPr>
              <a:t>  </a:t>
            </a:r>
          </a:p>
          <a:p>
            <a:pPr>
              <a:buNone/>
            </a:pPr>
            <a:r>
              <a:rPr lang="cs-CZ" sz="2400" dirty="0">
                <a:effectLst/>
                <a:latin typeface="Helvetica" pitchFamily="2" charset="0"/>
              </a:rPr>
              <a:t>MIDAZOLAM (MDZ) </a:t>
            </a:r>
          </a:p>
          <a:p>
            <a:pPr>
              <a:buNone/>
            </a:pPr>
            <a:r>
              <a:rPr lang="cs-CZ" sz="2400" dirty="0" err="1">
                <a:effectLst/>
                <a:latin typeface="Helvetica" pitchFamily="2" charset="0"/>
              </a:rPr>
              <a:t>i.v</a:t>
            </a:r>
            <a:r>
              <a:rPr lang="cs-CZ" sz="2400" dirty="0">
                <a:effectLst/>
                <a:latin typeface="Helvetica" pitchFamily="2" charset="0"/>
              </a:rPr>
              <a:t>. - </a:t>
            </a:r>
            <a:r>
              <a:rPr lang="cs-CZ" sz="2400" dirty="0">
                <a:solidFill>
                  <a:srgbClr val="FF0000"/>
                </a:solidFill>
                <a:effectLst/>
                <a:latin typeface="Helvetica" pitchFamily="2" charset="0"/>
              </a:rPr>
              <a:t>0,2mg/kg </a:t>
            </a:r>
            <a:r>
              <a:rPr lang="cs-CZ" sz="2400" dirty="0">
                <a:effectLst/>
                <a:latin typeface="Helvetica" pitchFamily="2" charset="0"/>
              </a:rPr>
              <a:t>&lt;</a:t>
            </a:r>
            <a:r>
              <a:rPr lang="cs-CZ" sz="2400" dirty="0">
                <a:latin typeface="Helvetica" pitchFamily="2" charset="0"/>
              </a:rPr>
              <a:t>3 roky</a:t>
            </a:r>
            <a:endParaRPr lang="cs-CZ" sz="2400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cs-CZ" sz="2400" dirty="0">
                <a:latin typeface="Helvetica" pitchFamily="2" charset="0"/>
              </a:rPr>
              <a:t>      - </a:t>
            </a:r>
            <a:r>
              <a:rPr lang="cs-CZ" sz="2400" dirty="0">
                <a:solidFill>
                  <a:srgbClr val="FF0000"/>
                </a:solidFill>
                <a:latin typeface="Helvetica" pitchFamily="2" charset="0"/>
              </a:rPr>
              <a:t>0,1mg/kg </a:t>
            </a:r>
            <a:r>
              <a:rPr lang="cs-CZ" sz="2400" dirty="0">
                <a:latin typeface="Helvetica" pitchFamily="2" charset="0"/>
              </a:rPr>
              <a:t>&gt;</a:t>
            </a:r>
            <a:r>
              <a:rPr lang="cs-CZ" sz="2400" dirty="0">
                <a:effectLst/>
                <a:latin typeface="Helvetica" pitchFamily="2" charset="0"/>
              </a:rPr>
              <a:t>3 roky, max. 5mg </a:t>
            </a:r>
          </a:p>
          <a:p>
            <a:pPr>
              <a:buNone/>
            </a:pPr>
            <a:r>
              <a:rPr lang="cs-CZ" sz="2400" dirty="0" err="1">
                <a:latin typeface="Helvetica" pitchFamily="2" charset="0"/>
              </a:rPr>
              <a:t>i.m</a:t>
            </a:r>
            <a:r>
              <a:rPr lang="cs-CZ" sz="2400" dirty="0">
                <a:latin typeface="Helvetica" pitchFamily="2" charset="0"/>
              </a:rPr>
              <a:t>. </a:t>
            </a:r>
            <a:r>
              <a:rPr lang="cs-CZ" sz="2400" dirty="0">
                <a:solidFill>
                  <a:srgbClr val="FF0000"/>
                </a:solidFill>
                <a:effectLst/>
                <a:latin typeface="Helvetica" pitchFamily="2" charset="0"/>
              </a:rPr>
              <a:t>0,2 mg/kg</a:t>
            </a:r>
          </a:p>
          <a:p>
            <a:pPr>
              <a:buNone/>
            </a:pPr>
            <a:r>
              <a:rPr lang="cs-CZ" sz="2400" dirty="0">
                <a:effectLst/>
                <a:latin typeface="Helvetica" pitchFamily="2" charset="0"/>
              </a:rPr>
              <a:t>bukálně - </a:t>
            </a:r>
            <a:r>
              <a:rPr lang="cs-CZ" sz="2400" dirty="0">
                <a:solidFill>
                  <a:srgbClr val="FF0000"/>
                </a:solidFill>
                <a:effectLst/>
                <a:latin typeface="Helvetica" pitchFamily="2" charset="0"/>
              </a:rPr>
              <a:t>0,3 mg/kg</a:t>
            </a:r>
          </a:p>
          <a:p>
            <a:pPr marL="0" indent="0">
              <a:buNone/>
            </a:pPr>
            <a:r>
              <a:rPr lang="cs-CZ" sz="2400" dirty="0" err="1">
                <a:effectLst/>
                <a:latin typeface="Helvetica" pitchFamily="2" charset="0"/>
              </a:rPr>
              <a:t>i.n</a:t>
            </a:r>
            <a:r>
              <a:rPr lang="cs-CZ" sz="2400" dirty="0">
                <a:effectLst/>
                <a:latin typeface="Helvetica" pitchFamily="2" charset="0"/>
              </a:rPr>
              <a:t>. </a:t>
            </a:r>
            <a:r>
              <a:rPr lang="cs-CZ" sz="2400" dirty="0">
                <a:solidFill>
                  <a:srgbClr val="FF0000"/>
                </a:solidFill>
                <a:effectLst/>
                <a:latin typeface="Helvetica" pitchFamily="2" charset="0"/>
              </a:rPr>
              <a:t>0,2 mg/kg</a:t>
            </a:r>
            <a:r>
              <a:rPr lang="cs-CZ" sz="2400" dirty="0">
                <a:effectLst/>
                <a:latin typeface="Helvetica" pitchFamily="2" charset="0"/>
              </a:rPr>
              <a:t>, max.10mg </a:t>
            </a:r>
          </a:p>
          <a:p>
            <a:endParaRPr lang="cs-CZ" sz="2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4130D2F-8E92-B4D2-D80D-5201674D1EE9}"/>
              </a:ext>
            </a:extLst>
          </p:cNvPr>
          <p:cNvSpPr txBox="1"/>
          <p:nvPr/>
        </p:nvSpPr>
        <p:spPr>
          <a:xfrm>
            <a:off x="999459" y="3244334"/>
            <a:ext cx="2536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Možno opakovat po 5min 2. dávku</a:t>
            </a:r>
          </a:p>
        </p:txBody>
      </p:sp>
      <p:sp>
        <p:nvSpPr>
          <p:cNvPr id="6" name="Rámeček 5">
            <a:extLst>
              <a:ext uri="{FF2B5EF4-FFF2-40B4-BE49-F238E27FC236}">
                <a16:creationId xmlns:a16="http://schemas.microsoft.com/office/drawing/2014/main" id="{29ACE3CF-92DF-C149-AE7E-204F4270ECC8}"/>
              </a:ext>
            </a:extLst>
          </p:cNvPr>
          <p:cNvSpPr/>
          <p:nvPr/>
        </p:nvSpPr>
        <p:spPr>
          <a:xfrm>
            <a:off x="537141" y="3040912"/>
            <a:ext cx="2998367" cy="1713911"/>
          </a:xfrm>
          <a:prstGeom prst="frame">
            <a:avLst>
              <a:gd name="adj1" fmla="val 629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99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61A70-63AC-70BB-AA4F-AD3EFFA48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7EEBD7-A62E-6364-B99A-BCB059D62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64" y="439479"/>
            <a:ext cx="8596668" cy="1320800"/>
          </a:xfrm>
        </p:spPr>
        <p:txBody>
          <a:bodyPr>
            <a:normAutofit/>
          </a:bodyPr>
          <a:lstStyle/>
          <a:p>
            <a:r>
              <a:rPr lang="cs-CZ" sz="2800" dirty="0"/>
              <a:t>Terapie - druhá volba</a:t>
            </a: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8E686045-4BDE-DBF9-A6E6-B2D8E351DB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9864" y="1990468"/>
          <a:ext cx="7552266" cy="4218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F862BEDE-549C-58E4-E28F-22EF872CC388}"/>
              </a:ext>
            </a:extLst>
          </p:cNvPr>
          <p:cNvSpPr txBox="1"/>
          <p:nvPr/>
        </p:nvSpPr>
        <p:spPr>
          <a:xfrm>
            <a:off x="5592725" y="439479"/>
            <a:ext cx="5635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Po 20 minutách, kdy křeče stále probíhají podáváme léky 2. volby</a:t>
            </a:r>
          </a:p>
        </p:txBody>
      </p:sp>
      <p:sp>
        <p:nvSpPr>
          <p:cNvPr id="5" name="Rámeček 4">
            <a:extLst>
              <a:ext uri="{FF2B5EF4-FFF2-40B4-BE49-F238E27FC236}">
                <a16:creationId xmlns:a16="http://schemas.microsoft.com/office/drawing/2014/main" id="{0E8B0586-8877-57C6-AD9B-85278BA19A9F}"/>
              </a:ext>
            </a:extLst>
          </p:cNvPr>
          <p:cNvSpPr/>
          <p:nvPr/>
        </p:nvSpPr>
        <p:spPr>
          <a:xfrm>
            <a:off x="5401340" y="209290"/>
            <a:ext cx="5826639" cy="1385594"/>
          </a:xfrm>
          <a:prstGeom prst="frame">
            <a:avLst>
              <a:gd name="adj1" fmla="val 636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03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FE5F37-2867-1B94-F8CF-1F71A1902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Shrnutí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F0FCE9-ABD7-5AF8-07CD-2387321C8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093601"/>
            <a:ext cx="5511296" cy="5175624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ROZPOZNAT křeče </a:t>
            </a:r>
          </a:p>
          <a:p>
            <a:pPr>
              <a:buNone/>
            </a:pP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ZVÁŽIT </a:t>
            </a:r>
            <a:r>
              <a:rPr lang="cs-CZ" sz="2800" dirty="0" err="1">
                <a:solidFill>
                  <a:srgbClr val="FFFFFF"/>
                </a:solidFill>
                <a:effectLst/>
                <a:latin typeface="Helvetica" pitchFamily="2" charset="0"/>
              </a:rPr>
              <a:t>dif.dg</a:t>
            </a: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. </a:t>
            </a:r>
          </a:p>
          <a:p>
            <a:pPr>
              <a:buNone/>
            </a:pP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Symptomatická léčba - léky, dávkování </a:t>
            </a:r>
          </a:p>
          <a:p>
            <a:pPr>
              <a:buNone/>
            </a:pP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Podpůrná léčebná opatření – oxygenoterapie, prevence aspirace</a:t>
            </a:r>
            <a:r>
              <a:rPr lang="cs-CZ" sz="2800" dirty="0">
                <a:solidFill>
                  <a:srgbClr val="FFFFFF"/>
                </a:solidFill>
                <a:latin typeface="Helvetica" pitchFamily="2" charset="0"/>
              </a:rPr>
              <a:t>, </a:t>
            </a:r>
            <a:r>
              <a:rPr lang="cs-CZ" sz="2800" dirty="0">
                <a:solidFill>
                  <a:srgbClr val="FFFFFF"/>
                </a:solidFill>
                <a:effectLst/>
                <a:latin typeface="Helvetica" pitchFamily="2" charset="0"/>
              </a:rPr>
              <a:t>prevence poranění</a:t>
            </a:r>
          </a:p>
          <a:p>
            <a:endParaRPr lang="cs-CZ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56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5" name="Group 7174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176" name="Straight Connector 7175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7" name="Straight Connector 7176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78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7179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7180" name="Isosceles Triangle 7179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7181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7182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7183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7184" name="Isosceles Triangle 7183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7185" name="Isosceles Triangle 7184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573F2BB-B709-FB55-691C-0BE44373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827" y="1552021"/>
            <a:ext cx="2854327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Poruchy vědomí</a:t>
            </a:r>
          </a:p>
        </p:txBody>
      </p:sp>
      <p:sp>
        <p:nvSpPr>
          <p:cNvPr id="7187" name="Isosceles Triangle 7186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7170" name="Picture 2" descr="Vtipy, vtipné obrázky, videa ** - Stránka 411 - Lampárna - ŠKODA Forum -  SKODAHOME.cz">
            <a:extLst>
              <a:ext uri="{FF2B5EF4-FFF2-40B4-BE49-F238E27FC236}">
                <a16:creationId xmlns:a16="http://schemas.microsoft.com/office/drawing/2014/main" id="{18FE84B7-0B43-9E8E-0F61-AA8B9C5C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281" y="29483"/>
            <a:ext cx="6826488" cy="682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26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E394F-FFC5-DCC6-F57A-964DEEF99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vědomí - etiologie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B0D37E-F158-83AC-40FC-6871E396F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5048"/>
            <a:ext cx="5418666" cy="3880773"/>
          </a:xfr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Strukturální</a:t>
            </a:r>
            <a:r>
              <a:rPr lang="cs-CZ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cs-CZ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rauma 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ifuzní </a:t>
            </a:r>
            <a:r>
              <a:rPr lang="cs-CZ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axonální</a:t>
            </a:r>
            <a:r>
              <a:rPr lang="cs-CZ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poranění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Cévní onemocnění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Onkologická </a:t>
            </a:r>
            <a:r>
              <a:rPr lang="cs-CZ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onem</a:t>
            </a:r>
            <a:r>
              <a:rPr lang="cs-CZ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cs-CZ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Zánět:</a:t>
            </a:r>
          </a:p>
          <a:p>
            <a:pPr lvl="1"/>
            <a:r>
              <a:rPr lang="cs-CZ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meningitis, encefalitis </a:t>
            </a:r>
          </a:p>
          <a:p>
            <a:pPr lvl="1"/>
            <a:r>
              <a:rPr lang="cs-CZ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mozkový absces</a:t>
            </a:r>
            <a:endParaRPr lang="cs-CZ" sz="24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sepse - </a:t>
            </a:r>
            <a:r>
              <a:rPr lang="cs-CZ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septická encefalopatie</a:t>
            </a:r>
          </a:p>
          <a:p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Metabolické inzulty hypoxie</a:t>
            </a:r>
          </a:p>
          <a:p>
            <a:pPr lvl="1"/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DM, </a:t>
            </a:r>
            <a:r>
              <a:rPr lang="cs-CZ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hypogl</a:t>
            </a: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endParaRPr lang="cs-CZ" sz="24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cs-CZ" sz="2400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cs-CZ" sz="24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BF1E20-2B1C-39FD-5E36-300231E34EC8}"/>
              </a:ext>
            </a:extLst>
          </p:cNvPr>
          <p:cNvSpPr txBox="1"/>
          <p:nvPr/>
        </p:nvSpPr>
        <p:spPr>
          <a:xfrm>
            <a:off x="6566658" y="1058533"/>
            <a:ext cx="2707344" cy="6683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Kardiální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Synkopy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Arytmie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KPR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Respirační selhání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Intoxikace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Iontové rozvraty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Migreny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Epilepsie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HTN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10458A-8FBE-2E34-D867-3AC26200E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073" y="191386"/>
            <a:ext cx="2469903" cy="836428"/>
          </a:xfrm>
        </p:spPr>
        <p:txBody>
          <a:bodyPr>
            <a:normAutofit/>
          </a:bodyPr>
          <a:lstStyle/>
          <a:p>
            <a:r>
              <a:rPr lang="cs-CZ" dirty="0"/>
              <a:t>Vyšetření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59D1A1-D398-EF77-BCF7-D749095AE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887" y="820886"/>
            <a:ext cx="9976489" cy="3880773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Anamnéza</a:t>
            </a:r>
          </a:p>
          <a:p>
            <a:r>
              <a:rPr lang="cs-CZ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Fyzikální vyšetření: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pečlivé vyšetření dítěte, zhodnocení vitálních funkcí</a:t>
            </a:r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cs-CZ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(TF, DF, SaO2, TK), trauma</a:t>
            </a:r>
            <a:endParaRPr lang="cs-CZ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lvl="1"/>
            <a:r>
              <a:rPr lang="cs-CZ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svalový tonus</a:t>
            </a:r>
            <a:endParaRPr lang="cs-CZ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lvl="1"/>
            <a:r>
              <a:rPr lang="cs-CZ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zornice, okulomotorické reflexy</a:t>
            </a:r>
          </a:p>
          <a:p>
            <a:r>
              <a:rPr lang="cs-CZ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Klasifikace hloubky poruchy vědomí - GCS</a:t>
            </a:r>
          </a:p>
          <a:p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Laboratorní vyšetření</a:t>
            </a:r>
          </a:p>
          <a:p>
            <a:r>
              <a:rPr lang="cs-CZ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EKG, vč. Kardiologa</a:t>
            </a:r>
          </a:p>
          <a:p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Neurologické vyšetření, EEG, lumbální punkce</a:t>
            </a:r>
          </a:p>
          <a:p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Zobrazovací metody</a:t>
            </a:r>
          </a:p>
          <a:p>
            <a:r>
              <a:rPr lang="cs-CZ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Opftalmologické</a:t>
            </a:r>
            <a:endParaRPr lang="cs-CZ" sz="2400" dirty="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2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7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48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49" name="Isosceles Triangle 1048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50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51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52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53" name="Isosceles Triangle 1052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54" name="Isosceles Triangle 1053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192225-99D8-12AE-D947-61FD8600CF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7" b="1"/>
          <a:stretch/>
        </p:blipFill>
        <p:spPr bwMode="auto">
          <a:xfrm>
            <a:off x="568452" y="571500"/>
            <a:ext cx="1105509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700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82AE9-F00B-CDFA-D111-9A0F5DB77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bezvědomí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AAB42F-B700-D74A-1C9F-C4D855654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600" b="1" dirty="0">
                <a:effectLst/>
                <a:latin typeface="Helvetica" pitchFamily="2" charset="0"/>
              </a:rPr>
              <a:t>Možné komplikace: 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– Zapadnutí kořene jazyka 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– Vdechnutí žaludečního obsahu 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– Zástava ostatních životních funkcí – dýchání, oběh 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– Podchlazení 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– Pád při náhlém vzniku 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99600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EC927E78-CD9E-7E87-BFE7-C5372B79A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cs-CZ" dirty="0"/>
              <a:t>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8A4B01-3505-97CF-C558-547E4E9D9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816638"/>
            <a:ext cx="5425361" cy="5224724"/>
          </a:xfrm>
        </p:spPr>
        <p:txBody>
          <a:bodyPr anchor="ctr">
            <a:normAutofit/>
          </a:bodyPr>
          <a:lstStyle/>
          <a:p>
            <a:r>
              <a:rPr lang="cs-CZ" sz="2800" dirty="0">
                <a:effectLst/>
                <a:latin typeface="Helvetica" pitchFamily="2" charset="0"/>
              </a:rPr>
              <a:t>ABC ….. resuscitace </a:t>
            </a:r>
          </a:p>
          <a:p>
            <a:r>
              <a:rPr lang="cs-CZ" sz="2800" dirty="0">
                <a:effectLst/>
                <a:latin typeface="Helvetica" pitchFamily="2" charset="0"/>
              </a:rPr>
              <a:t>GCS, pediatrické GCS </a:t>
            </a:r>
          </a:p>
          <a:p>
            <a:r>
              <a:rPr lang="cs-CZ" sz="2800" dirty="0">
                <a:effectLst/>
                <a:latin typeface="Helvetica" pitchFamily="2" charset="0"/>
              </a:rPr>
              <a:t>Vitální funkce </a:t>
            </a:r>
          </a:p>
          <a:p>
            <a:r>
              <a:rPr lang="cs-CZ" sz="2800" dirty="0">
                <a:effectLst/>
                <a:latin typeface="Helvetica" pitchFamily="2" charset="0"/>
              </a:rPr>
              <a:t>Kyslík </a:t>
            </a:r>
          </a:p>
          <a:p>
            <a:r>
              <a:rPr lang="cs-CZ" sz="2800" dirty="0" err="1">
                <a:effectLst/>
                <a:latin typeface="Helvetica" pitchFamily="2" charset="0"/>
              </a:rPr>
              <a:t>i.v</a:t>
            </a:r>
            <a:r>
              <a:rPr lang="cs-CZ" sz="2800" dirty="0">
                <a:effectLst/>
                <a:latin typeface="Helvetica" pitchFamily="2" charset="0"/>
              </a:rPr>
              <a:t>. vstup </a:t>
            </a:r>
          </a:p>
          <a:p>
            <a:r>
              <a:rPr lang="cs-CZ" sz="2800" dirty="0">
                <a:effectLst/>
                <a:latin typeface="Helvetica" pitchFamily="2" charset="0"/>
              </a:rPr>
              <a:t>Odběry, zobrazení (CT, MRI) </a:t>
            </a:r>
          </a:p>
          <a:p>
            <a:r>
              <a:rPr lang="cs-CZ" sz="2800" dirty="0">
                <a:effectLst/>
                <a:latin typeface="Helvetica" pitchFamily="2" charset="0"/>
              </a:rPr>
              <a:t>Fyzikální vyšetření 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995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1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Isosceles Triangle 19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9052A89-801A-2E62-16D7-DD05B4F4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dirty="0"/>
              <a:t>Věkové rozdělení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84ADC6-FFEB-631C-2F79-480995AE9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699503" cy="3880773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b="0" i="0" u="none" strike="noStrike" dirty="0">
                <a:effectLst/>
                <a:latin typeface="system-ui"/>
              </a:rPr>
              <a:t>do 1 měsíce - </a:t>
            </a:r>
            <a:r>
              <a:rPr lang="cs-CZ" sz="2800" b="1" i="0" u="none" strike="noStrike" dirty="0">
                <a:effectLst/>
                <a:latin typeface="system-ui"/>
              </a:rPr>
              <a:t>novorozenecké období – aspirace, sepse, apnoe</a:t>
            </a:r>
            <a:endParaRPr lang="cs-CZ" sz="2800" b="0" i="0" u="none" strike="noStrike" dirty="0">
              <a:effectLst/>
              <a:latin typeface="system-u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0" i="0" u="none" strike="noStrike" dirty="0">
                <a:effectLst/>
                <a:latin typeface="system-ui"/>
              </a:rPr>
              <a:t>do 1 roku - </a:t>
            </a:r>
            <a:r>
              <a:rPr lang="cs-CZ" sz="2800" b="1" i="0" u="none" strike="noStrike" dirty="0">
                <a:effectLst/>
                <a:latin typeface="system-ui"/>
              </a:rPr>
              <a:t>kojenecké období – respirační </a:t>
            </a:r>
            <a:r>
              <a:rPr lang="cs-CZ" sz="2800" b="1" i="0" u="none" strike="noStrike" dirty="0" err="1">
                <a:effectLst/>
                <a:latin typeface="system-ui"/>
              </a:rPr>
              <a:t>onem</a:t>
            </a:r>
            <a:r>
              <a:rPr lang="cs-CZ" sz="2800" b="1" i="0" u="none" strike="noStrike" dirty="0">
                <a:effectLst/>
                <a:latin typeface="system-ui"/>
              </a:rPr>
              <a:t>., AA, teploty, křeče</a:t>
            </a:r>
            <a:endParaRPr lang="cs-CZ" sz="2800" b="0" i="0" u="none" strike="noStrike" dirty="0">
              <a:effectLst/>
              <a:latin typeface="system-u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0" i="0" u="none" strike="noStrike" dirty="0">
                <a:effectLst/>
                <a:latin typeface="system-ui"/>
              </a:rPr>
              <a:t>2. - 3. rok - </a:t>
            </a:r>
            <a:r>
              <a:rPr lang="cs-CZ" sz="2800" b="1" i="0" u="none" strike="noStrike" dirty="0">
                <a:effectLst/>
                <a:latin typeface="system-ui"/>
              </a:rPr>
              <a:t>batolecí období – </a:t>
            </a:r>
            <a:r>
              <a:rPr lang="cs-CZ" sz="2800" b="1" i="0" u="none" strike="noStrike" dirty="0" err="1">
                <a:effectLst/>
                <a:latin typeface="system-ui"/>
              </a:rPr>
              <a:t>febrilie</a:t>
            </a:r>
            <a:r>
              <a:rPr lang="cs-CZ" sz="2800" b="1" i="0" u="none" strike="noStrike" dirty="0">
                <a:effectLst/>
                <a:latin typeface="system-ui"/>
              </a:rPr>
              <a:t>, </a:t>
            </a:r>
            <a:r>
              <a:rPr lang="cs-CZ" sz="2800" b="1" i="0" u="none" strike="noStrike" dirty="0" err="1">
                <a:effectLst/>
                <a:latin typeface="system-ui"/>
              </a:rPr>
              <a:t>febr</a:t>
            </a:r>
            <a:r>
              <a:rPr lang="cs-CZ" sz="2800" b="1" i="0" u="none" strike="noStrike" dirty="0">
                <a:effectLst/>
                <a:latin typeface="system-ui"/>
              </a:rPr>
              <a:t>. Křeče, resp. onemocnění,    </a:t>
            </a:r>
          </a:p>
          <a:p>
            <a:pPr marL="0" indent="0">
              <a:buNone/>
            </a:pPr>
            <a:r>
              <a:rPr lang="cs-CZ" sz="2800" b="1" dirty="0">
                <a:latin typeface="system-ui"/>
              </a:rPr>
              <a:t>                                                          </a:t>
            </a:r>
            <a:r>
              <a:rPr lang="cs-CZ" sz="2800" b="1" i="0" u="none" strike="noStrike" dirty="0">
                <a:effectLst/>
                <a:latin typeface="system-ui"/>
              </a:rPr>
              <a:t>intoxikace, úrazy</a:t>
            </a:r>
            <a:endParaRPr lang="cs-CZ" sz="2800" b="0" i="0" u="none" strike="noStrike" dirty="0">
              <a:effectLst/>
              <a:latin typeface="system-u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0" i="0" u="none" strike="noStrike" dirty="0">
                <a:effectLst/>
                <a:latin typeface="system-ui"/>
              </a:rPr>
              <a:t>4. - 5. rok - </a:t>
            </a:r>
            <a:r>
              <a:rPr lang="cs-CZ" sz="2800" b="1" i="0" u="none" strike="noStrike" dirty="0">
                <a:effectLst/>
                <a:latin typeface="system-ui"/>
              </a:rPr>
              <a:t>předškolní období – úrazy, respir. onemocnění</a:t>
            </a:r>
            <a:endParaRPr lang="cs-CZ" sz="2800" b="0" i="0" u="none" strike="noStrike" dirty="0">
              <a:effectLst/>
              <a:latin typeface="system-u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0" i="0" u="none" strike="noStrike" dirty="0">
                <a:effectLst/>
                <a:latin typeface="system-ui"/>
              </a:rPr>
              <a:t>6. - 11. rok - </a:t>
            </a:r>
            <a:r>
              <a:rPr lang="cs-CZ" sz="2800" b="1" i="0" u="none" strike="noStrike" dirty="0">
                <a:effectLst/>
                <a:latin typeface="system-ui"/>
              </a:rPr>
              <a:t>mladší školní věk - úrazy</a:t>
            </a:r>
            <a:endParaRPr lang="cs-CZ" sz="2800" b="0" i="0" u="none" strike="noStrike" dirty="0">
              <a:effectLst/>
              <a:latin typeface="system-u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0" i="0" u="none" strike="noStrike" dirty="0">
                <a:effectLst/>
                <a:latin typeface="system-ui"/>
              </a:rPr>
              <a:t>12. - 15. rok - </a:t>
            </a:r>
            <a:r>
              <a:rPr lang="cs-CZ" sz="2800" b="1" i="0" u="none" strike="noStrike" dirty="0">
                <a:effectLst/>
                <a:latin typeface="system-ui"/>
              </a:rPr>
              <a:t>starší školní věk – úrazy, intoxikace</a:t>
            </a:r>
            <a:endParaRPr lang="cs-CZ" sz="2800" b="0" i="0" u="none" strike="noStrike" dirty="0">
              <a:effectLst/>
              <a:latin typeface="system-u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0" i="0" u="none" strike="noStrike" dirty="0">
                <a:effectLst/>
                <a:latin typeface="system-ui"/>
              </a:rPr>
              <a:t>15. - 19. rok - </a:t>
            </a:r>
            <a:r>
              <a:rPr lang="cs-CZ" sz="2800" b="1" i="0" u="none" strike="noStrike" dirty="0">
                <a:effectLst/>
                <a:latin typeface="system-ui"/>
              </a:rPr>
              <a:t>dorostové období – úrazy, intoxikace</a:t>
            </a:r>
            <a:endParaRPr lang="cs-CZ" sz="2800" b="0" i="0" u="none" strike="noStrike" dirty="0">
              <a:effectLst/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3230575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7655DABB-4BEE-9AE9-CD85-CDE1D44D2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8733" y="365351"/>
            <a:ext cx="11266255" cy="61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205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EDD1D6-1F2B-4FAA-20DE-C9992EBD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r>
              <a:rPr 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Anafylace</a:t>
            </a:r>
            <a:endParaRPr 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87FCD4-577B-F31A-76A8-98C2C136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754" y="190008"/>
            <a:ext cx="5511296" cy="6717611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A – obstrukce DC, otok – 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„knedlík v krku“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B – bronchospasmus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C – hypotenze, šokový stav – 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díky vasodilataci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D – porucha vědomí při 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hypotenzi, hypoxii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E – erytém, bolesti břicha, 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průjem </a:t>
            </a:r>
          </a:p>
          <a:p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52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Anafilaktik Şok – Alerji ile Yaşam Derneği">
            <a:extLst>
              <a:ext uri="{FF2B5EF4-FFF2-40B4-BE49-F238E27FC236}">
                <a16:creationId xmlns:a16="http://schemas.microsoft.com/office/drawing/2014/main" id="{7B0A6384-58B8-041C-582F-D889B9406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3" y="0"/>
            <a:ext cx="6846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6043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191C94-CEC7-5A16-501C-8FAAF79AC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Anafylaxe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C9DB77-4F24-58E5-B051-F7F941FFD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096" y="845045"/>
            <a:ext cx="7109846" cy="517562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Systémové projevy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Adrenalin – EPIPEN JUNIOR 0,3 NEBO 0,15 mg 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i.m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. 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Adrenalin (1 ml= 1mg =1000 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mcg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)</a:t>
            </a:r>
          </a:p>
          <a:p>
            <a:pPr lvl="1">
              <a:buNone/>
            </a:pPr>
            <a:r>
              <a:rPr lang="cs-CZ" sz="2600" dirty="0">
                <a:solidFill>
                  <a:schemeClr val="bg1"/>
                </a:solidFill>
                <a:effectLst/>
                <a:latin typeface="Helvetica" pitchFamily="2" charset="0"/>
              </a:rPr>
              <a:t> 12 let + dospělí </a:t>
            </a:r>
            <a:r>
              <a:rPr lang="cs-CZ" sz="2600" dirty="0">
                <a:solidFill>
                  <a:srgbClr val="FF0000"/>
                </a:solidFill>
                <a:effectLst/>
                <a:latin typeface="Helvetica" pitchFamily="2" charset="0"/>
              </a:rPr>
              <a:t>500 </a:t>
            </a:r>
            <a:r>
              <a:rPr lang="cs-CZ" sz="2600" dirty="0" err="1">
                <a:solidFill>
                  <a:srgbClr val="FF0000"/>
                </a:solidFill>
                <a:effectLst/>
                <a:latin typeface="Helvetica" pitchFamily="2" charset="0"/>
              </a:rPr>
              <a:t>ug</a:t>
            </a:r>
            <a:r>
              <a:rPr lang="cs-CZ" sz="2600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cs-CZ" sz="2600" dirty="0" err="1">
                <a:solidFill>
                  <a:srgbClr val="FF0000"/>
                </a:solidFill>
                <a:effectLst/>
                <a:latin typeface="Helvetica" pitchFamily="2" charset="0"/>
              </a:rPr>
              <a:t>i.m</a:t>
            </a:r>
            <a:r>
              <a:rPr lang="cs-CZ" sz="2600" dirty="0">
                <a:solidFill>
                  <a:schemeClr val="bg1"/>
                </a:solidFill>
                <a:effectLst/>
                <a:latin typeface="Helvetica" pitchFamily="2" charset="0"/>
              </a:rPr>
              <a:t>. = 0,5 ml </a:t>
            </a:r>
            <a:r>
              <a:rPr lang="cs-CZ" sz="2600" dirty="0" err="1">
                <a:solidFill>
                  <a:schemeClr val="bg1"/>
                </a:solidFill>
                <a:effectLst/>
                <a:latin typeface="Helvetica" pitchFamily="2" charset="0"/>
              </a:rPr>
              <a:t>i.m</a:t>
            </a:r>
            <a:r>
              <a:rPr lang="cs-CZ" sz="2600" dirty="0">
                <a:solidFill>
                  <a:schemeClr val="bg1"/>
                </a:solidFill>
                <a:effectLst/>
                <a:latin typeface="Helvetica" pitchFamily="2" charset="0"/>
              </a:rPr>
              <a:t>.</a:t>
            </a:r>
          </a:p>
          <a:p>
            <a:pPr lvl="1">
              <a:buNone/>
            </a:pPr>
            <a:r>
              <a:rPr lang="cs-CZ" sz="2600" dirty="0">
                <a:solidFill>
                  <a:schemeClr val="bg1"/>
                </a:solidFill>
                <a:effectLst/>
                <a:latin typeface="Helvetica" pitchFamily="2" charset="0"/>
              </a:rPr>
              <a:t> 6 – 12 let </a:t>
            </a:r>
            <a:r>
              <a:rPr lang="cs-CZ" sz="2600" dirty="0">
                <a:solidFill>
                  <a:srgbClr val="FF0000"/>
                </a:solidFill>
                <a:effectLst/>
                <a:latin typeface="Helvetica" pitchFamily="2" charset="0"/>
              </a:rPr>
              <a:t>300 </a:t>
            </a:r>
            <a:r>
              <a:rPr lang="cs-CZ" sz="2600" dirty="0" err="1">
                <a:solidFill>
                  <a:srgbClr val="FF0000"/>
                </a:solidFill>
                <a:effectLst/>
                <a:latin typeface="Helvetica" pitchFamily="2" charset="0"/>
              </a:rPr>
              <a:t>ug</a:t>
            </a:r>
            <a:r>
              <a:rPr lang="cs-CZ" sz="2600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cs-CZ" sz="2600" dirty="0" err="1">
                <a:solidFill>
                  <a:srgbClr val="FF0000"/>
                </a:solidFill>
                <a:effectLst/>
                <a:latin typeface="Helvetica" pitchFamily="2" charset="0"/>
              </a:rPr>
              <a:t>i.m</a:t>
            </a:r>
            <a:r>
              <a:rPr lang="cs-CZ" sz="2600" dirty="0">
                <a:solidFill>
                  <a:schemeClr val="bg1"/>
                </a:solidFill>
                <a:effectLst/>
                <a:latin typeface="Helvetica" pitchFamily="2" charset="0"/>
              </a:rPr>
              <a:t>. = 0,3 ml </a:t>
            </a:r>
            <a:r>
              <a:rPr lang="cs-CZ" sz="2600" dirty="0" err="1">
                <a:solidFill>
                  <a:schemeClr val="bg1"/>
                </a:solidFill>
                <a:effectLst/>
                <a:latin typeface="Helvetica" pitchFamily="2" charset="0"/>
              </a:rPr>
              <a:t>i.m</a:t>
            </a:r>
            <a:r>
              <a:rPr lang="cs-CZ" sz="2600" dirty="0">
                <a:solidFill>
                  <a:schemeClr val="bg1"/>
                </a:solidFill>
                <a:effectLst/>
                <a:latin typeface="Helvetica" pitchFamily="2" charset="0"/>
              </a:rPr>
              <a:t>. </a:t>
            </a:r>
          </a:p>
          <a:p>
            <a:pPr lvl="1">
              <a:buNone/>
            </a:pPr>
            <a:r>
              <a:rPr lang="cs-CZ" sz="2600" dirty="0">
                <a:solidFill>
                  <a:schemeClr val="bg1"/>
                </a:solidFill>
                <a:effectLst/>
                <a:latin typeface="Helvetica" pitchFamily="2" charset="0"/>
              </a:rPr>
              <a:t> &lt; 6 let </a:t>
            </a:r>
            <a:r>
              <a:rPr lang="cs-CZ" sz="2600" dirty="0">
                <a:solidFill>
                  <a:srgbClr val="FF0000"/>
                </a:solidFill>
                <a:effectLst/>
                <a:latin typeface="Helvetica" pitchFamily="2" charset="0"/>
              </a:rPr>
              <a:t>150 </a:t>
            </a:r>
            <a:r>
              <a:rPr lang="cs-CZ" sz="2600" dirty="0" err="1">
                <a:solidFill>
                  <a:srgbClr val="FF0000"/>
                </a:solidFill>
                <a:effectLst/>
                <a:latin typeface="Helvetica" pitchFamily="2" charset="0"/>
              </a:rPr>
              <a:t>ug</a:t>
            </a:r>
            <a:r>
              <a:rPr lang="cs-CZ" sz="2600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cs-CZ" sz="2600" dirty="0" err="1">
                <a:solidFill>
                  <a:srgbClr val="FF0000"/>
                </a:solidFill>
                <a:effectLst/>
                <a:latin typeface="Helvetica" pitchFamily="2" charset="0"/>
              </a:rPr>
              <a:t>i.m</a:t>
            </a:r>
            <a:r>
              <a:rPr lang="cs-CZ" sz="2600" dirty="0">
                <a:solidFill>
                  <a:srgbClr val="FF0000"/>
                </a:solidFill>
                <a:effectLst/>
                <a:latin typeface="Helvetica" pitchFamily="2" charset="0"/>
              </a:rPr>
              <a:t>. </a:t>
            </a:r>
            <a:r>
              <a:rPr lang="cs-CZ" sz="2600" dirty="0">
                <a:solidFill>
                  <a:schemeClr val="bg1"/>
                </a:solidFill>
                <a:effectLst/>
                <a:latin typeface="Helvetica" pitchFamily="2" charset="0"/>
              </a:rPr>
              <a:t>= 0,15 ml </a:t>
            </a:r>
            <a:r>
              <a:rPr lang="cs-CZ" sz="2600" dirty="0" err="1">
                <a:solidFill>
                  <a:schemeClr val="bg1"/>
                </a:solidFill>
                <a:effectLst/>
                <a:latin typeface="Helvetica" pitchFamily="2" charset="0"/>
              </a:rPr>
              <a:t>i.m</a:t>
            </a:r>
            <a:r>
              <a:rPr lang="cs-CZ" sz="2600" dirty="0">
                <a:solidFill>
                  <a:schemeClr val="bg1"/>
                </a:solidFill>
                <a:effectLst/>
                <a:latin typeface="Helvetica" pitchFamily="2" charset="0"/>
              </a:rPr>
              <a:t>. </a:t>
            </a:r>
          </a:p>
          <a:p>
            <a:pPr marL="400050" lvl="1" indent="0">
              <a:buNone/>
            </a:pP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6146" name="Picture 2" descr="2 915 anafylaxe snímků, stock fotografií 3D objektů a vektorů | Shutterstock">
            <a:extLst>
              <a:ext uri="{FF2B5EF4-FFF2-40B4-BE49-F238E27FC236}">
                <a16:creationId xmlns:a16="http://schemas.microsoft.com/office/drawing/2014/main" id="{82AEDC40-4093-827E-3052-647345BDE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93" y="4397474"/>
            <a:ext cx="5702793" cy="245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663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D727C1-4EE4-90CD-C578-6F481803C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r>
              <a:rPr 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Anafylace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terapie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51B688-3C21-36DB-F236-170C0B867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4820" y="1093601"/>
            <a:ext cx="7830204" cy="5175624"/>
          </a:xfrm>
        </p:spPr>
        <p:txBody>
          <a:bodyPr anchor="ctr">
            <a:noAutofit/>
          </a:bodyPr>
          <a:lstStyle/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• 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Volumoterapie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• Balancované krystaloidy 10-20 ml/kg během </a:t>
            </a:r>
          </a:p>
          <a:p>
            <a:pPr lvl="1">
              <a:buNone/>
            </a:pPr>
            <a:r>
              <a:rPr lang="cs-CZ" sz="2600" dirty="0">
                <a:solidFill>
                  <a:schemeClr val="bg1"/>
                </a:solidFill>
                <a:effectLst/>
                <a:latin typeface="Helvetica" pitchFamily="2" charset="0"/>
              </a:rPr>
              <a:t>5-10 minut (nad 12 let 500 – 1000 ml podle stavu)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• Antihistaminika – proti alergii</a:t>
            </a:r>
          </a:p>
          <a:p>
            <a:pPr lvl="1"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• 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Bisulepin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 – 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Dithiaden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inj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. 0,5 – 1 mg 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i.v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. 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• Kortikoidy</a:t>
            </a:r>
          </a:p>
          <a:p>
            <a:pPr lvl="1"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• 1-10 mg/kg 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i.v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. 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• Bronchodilatační léky</a:t>
            </a:r>
          </a:p>
          <a:p>
            <a:pPr lvl="1"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• 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Salbutamol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 (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Ventolin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), 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ipratropium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 (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Atrovent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), kombinovaný (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Berodual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)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• Lokálně</a:t>
            </a:r>
          </a:p>
          <a:p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• chlazení</a:t>
            </a:r>
          </a:p>
          <a:p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5" name="Group 12294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296" name="Straight Connector 12295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97" name="Straight Connector 12296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98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299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00" name="Isosceles Triangle 12299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01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02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03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04" name="Isosceles Triangle 12303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305" name="Isosceles Triangle 12304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pic>
        <p:nvPicPr>
          <p:cNvPr id="12290" name="Picture 2" descr="teplota | Nejlepší české vtipy">
            <a:extLst>
              <a:ext uri="{FF2B5EF4-FFF2-40B4-BE49-F238E27FC236}">
                <a16:creationId xmlns:a16="http://schemas.microsoft.com/office/drawing/2014/main" id="{637DC0E3-1857-3F30-F8AC-A11E506A8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5" b="1097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1662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68FACD-782F-1379-BABD-11DF4C56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60745"/>
            <a:ext cx="8596668" cy="1320800"/>
          </a:xfrm>
        </p:spPr>
        <p:txBody>
          <a:bodyPr>
            <a:noAutofit/>
          </a:bodyPr>
          <a:lstStyle/>
          <a:p>
            <a:r>
              <a:rPr lang="cs-CZ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HOREČKA U DĚTÍ</a:t>
            </a:r>
            <a:br>
              <a:rPr lang="cs-CZ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D01D6A-3679-3265-3348-5608F60E6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46029"/>
            <a:ext cx="9721308" cy="4403948"/>
          </a:xfrm>
        </p:spPr>
        <p:txBody>
          <a:bodyPr>
            <a:noAutofit/>
          </a:bodyPr>
          <a:lstStyle/>
          <a:p>
            <a:r>
              <a:rPr lang="cs-CZ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ubfebrilie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37,0-37,9 st. C -&gt; není nutné snižovat</a:t>
            </a:r>
          </a:p>
          <a:p>
            <a:r>
              <a:rPr lang="cs-CZ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cs-CZ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ebrilie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teplota nad 38st.C -&gt; antipyretika</a:t>
            </a:r>
          </a:p>
          <a:p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Hyperpyrexie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teplota nad 41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st.C</a:t>
            </a: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symptom</a:t>
            </a:r>
            <a:r>
              <a:rPr lang="cs-CZ" sz="2800" dirty="0">
                <a:effectLst/>
              </a:rPr>
              <a:t> </a:t>
            </a:r>
            <a:endParaRPr lang="cs-CZ" sz="2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antipyretika </a:t>
            </a: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paracetamol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ibuprofen</a:t>
            </a: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možno střídat po 3-4h</a:t>
            </a:r>
          </a:p>
          <a:p>
            <a:r>
              <a:rPr lang="cs-CZ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paracetamol – jednotlivá dávka 10-15mg/kg</a:t>
            </a:r>
          </a:p>
          <a:p>
            <a:r>
              <a:rPr lang="cs-CZ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ibuprofen – jednotlivá dávka 7,5-10mg/kg</a:t>
            </a:r>
          </a:p>
          <a:p>
            <a:r>
              <a:rPr lang="cs-CZ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Fyzikální chlazení</a:t>
            </a:r>
          </a:p>
          <a:p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4647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E11523-57E6-E587-1D50-54D5EDA7B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PRŮJEM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C27198-7F2F-206B-A247-50A5C3C1B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77" y="1616203"/>
            <a:ext cx="11188601" cy="3880773"/>
          </a:xfrm>
        </p:spPr>
        <p:txBody>
          <a:bodyPr>
            <a:noAutofit/>
          </a:bodyPr>
          <a:lstStyle/>
          <a:p>
            <a:r>
              <a:rPr lang="cs-CZ" sz="2800" dirty="0"/>
              <a:t>Řídká vodnatá stolice</a:t>
            </a:r>
          </a:p>
          <a:p>
            <a:r>
              <a:rPr lang="cs-CZ" sz="2800" dirty="0"/>
              <a:t>Často kombinace s teplotou a zvracením</a:t>
            </a:r>
          </a:p>
          <a:p>
            <a:r>
              <a:rPr lang="cs-CZ" sz="2800" dirty="0"/>
              <a:t>!! </a:t>
            </a:r>
            <a:r>
              <a:rPr lang="cs-CZ" sz="2800" dirty="0" err="1"/>
              <a:t>Minerálový</a:t>
            </a:r>
            <a:r>
              <a:rPr lang="cs-CZ" sz="2800" dirty="0"/>
              <a:t> rozvrat a dehydrataci !!</a:t>
            </a:r>
          </a:p>
          <a:p>
            <a:endParaRPr lang="cs-CZ" sz="2800" dirty="0"/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ehydratační roztok nebo neperlivé minerálky bez příchuti, oslazený čaj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ietní stravu - piškoty, suchary, rýže, banán, bramborová kaše, kuře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éky: </a:t>
            </a:r>
            <a:r>
              <a:rPr lang="cs-CZ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Enterol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Tasectan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ev.živočišné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uhlí, </a:t>
            </a:r>
            <a:r>
              <a:rPr lang="cs-CZ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Smecta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na recept </a:t>
            </a:r>
            <a:r>
              <a:rPr lang="cs-CZ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Hidrasec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39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A1C532-AA08-606C-19EF-CF97EB85C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ZVRACENÍ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A19E35-4D82-7D20-9A1F-C305C49A6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/>
          </a:bodyPr>
          <a:lstStyle/>
          <a:p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zvracení tělo potřebuje doplnit minerály a cukr, které zvracením ztrácí</a:t>
            </a:r>
            <a:r>
              <a:rPr lang="cs-CZ" sz="2800" dirty="0">
                <a:effectLst/>
              </a:rPr>
              <a:t> </a:t>
            </a:r>
          </a:p>
          <a:p>
            <a:endParaRPr lang="cs-CZ" sz="2800" dirty="0"/>
          </a:p>
          <a:p>
            <a:r>
              <a:rPr lang="cs-CZ" sz="2800" dirty="0"/>
              <a:t>Terapie</a:t>
            </a:r>
          </a:p>
          <a:p>
            <a:pPr lvl="1"/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studené tekutiny po doušcích vychlazený rehydratační roztok - </a:t>
            </a:r>
            <a:r>
              <a:rPr lang="cs-CZ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Enhydrol</a:t>
            </a: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Kulíšek</a:t>
            </a:r>
            <a:r>
              <a:rPr lang="cs-CZ" sz="2800" dirty="0">
                <a:effectLst/>
              </a:rPr>
              <a:t> </a:t>
            </a:r>
          </a:p>
          <a:p>
            <a:pPr lvl="1"/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plně kojených dětí pokračovat v kojení</a:t>
            </a:r>
          </a:p>
          <a:p>
            <a:pPr lvl="1"/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949487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394A3C7-53BA-6419-AA8F-061428DD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dirty="0"/>
              <a:t>Úrazy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3D05F6-4881-FFF1-BEFE-E5753D4BA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24320"/>
            <a:ext cx="10218222" cy="388077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Specifické typy poranění podle věku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Kojenci – pády, CAN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Batolata – pády, opaření, náhodné intoxikace, tonutí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Před/školní – fraktury, DN (chodci)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Teenageři – intoxikace, pády z výše, DN – řidiči, cyklisté</a:t>
            </a:r>
          </a:p>
          <a:p>
            <a:pPr>
              <a:lnSpc>
                <a:spcPct val="90000"/>
              </a:lnSpc>
            </a:pPr>
            <a:endParaRPr lang="cs-CZ" sz="2800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Závažné a nezávažné mechanismy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Postup dle ABCDE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LÉČBA BOLESTI</a:t>
            </a:r>
            <a:endParaRPr lang="cs-CZ" sz="2800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Helvetica" pitchFamily="2" charset="0"/>
              </a:rPr>
              <a:t>PREVENCE</a:t>
            </a:r>
          </a:p>
          <a:p>
            <a:pPr>
              <a:lnSpc>
                <a:spcPct val="90000"/>
              </a:lnSpc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242045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08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091" name="Isosceles Triangle 309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09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095" name="Isosceles Triangle 309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097" name="Freeform: Shape 309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CA8E8D-7342-16A9-4637-7487030B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Apgar score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4" name="Picture 2" descr="AKUTNĚ.CZ Transport patologického novorozence - Transport patologického  novorozence">
            <a:extLst>
              <a:ext uri="{FF2B5EF4-FFF2-40B4-BE49-F238E27FC236}">
                <a16:creationId xmlns:a16="http://schemas.microsoft.com/office/drawing/2014/main" id="{909ECD7D-72C8-FFD4-4DB7-006AEC9A2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3" y="13564"/>
            <a:ext cx="6844436" cy="68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244C721-E182-221B-C854-96BFD1BB0D26}"/>
              </a:ext>
            </a:extLst>
          </p:cNvPr>
          <p:cNvSpPr txBox="1"/>
          <p:nvPr/>
        </p:nvSpPr>
        <p:spPr>
          <a:xfrm>
            <a:off x="7181725" y="2837329"/>
            <a:ext cx="4512988" cy="3317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 err="1">
                <a:solidFill>
                  <a:srgbClr val="FFFFFF"/>
                </a:solidFill>
              </a:rPr>
              <a:t>Vitalita</a:t>
            </a:r>
            <a:endParaRPr lang="en-US" sz="2800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 err="1">
                <a:solidFill>
                  <a:srgbClr val="FFFFFF"/>
                </a:solidFill>
              </a:rPr>
              <a:t>Poporodní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adaptace</a:t>
            </a:r>
            <a:endParaRPr lang="en-US" sz="2800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rgbClr val="FFFFFF"/>
                </a:solidFill>
              </a:rPr>
              <a:t>1.- 5.- 10.min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8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F7045A-01C2-7E15-64B2-5D7CE6BE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136" y="1020871"/>
            <a:ext cx="6960759" cy="28496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Toxidromy</a:t>
            </a: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53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5C0A65-3E1F-B0C7-DA7D-5961C961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, číslo, Písm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43AD36ED-3AD6-2417-B634-6A2878066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6558" y="-6498"/>
            <a:ext cx="11478112" cy="6864498"/>
          </a:xfrm>
        </p:spPr>
      </p:pic>
    </p:spTree>
    <p:extLst>
      <p:ext uri="{BB962C8B-B14F-4D97-AF65-F5344CB8AC3E}">
        <p14:creationId xmlns:p14="http://schemas.microsoft.com/office/powerpoint/2010/main" val="5599651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číslo, Písmo&#10;&#10;Obsah vygenerovaný umělou inteligencí může být nesprávný.">
            <a:extLst>
              <a:ext uri="{FF2B5EF4-FFF2-40B4-BE49-F238E27FC236}">
                <a16:creationId xmlns:a16="http://schemas.microsoft.com/office/drawing/2014/main" id="{A00FBC5C-8F9B-F8E4-E970-3A872D72D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359429" cy="686694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C20B40D-02AB-E380-FE0F-B07154DAA758}"/>
              </a:ext>
            </a:extLst>
          </p:cNvPr>
          <p:cNvSpPr txBox="1"/>
          <p:nvPr/>
        </p:nvSpPr>
        <p:spPr>
          <a:xfrm>
            <a:off x="7102549" y="2296633"/>
            <a:ext cx="2151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err="1"/>
              <a:t>Antidota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6582394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 descr="Obsah obrázku text, snímek obrazovky, účtenka, Písmo&#10;&#10;Obsah vygenerovaný umělou inteligencí může být nesprávný.">
            <a:extLst>
              <a:ext uri="{FF2B5EF4-FFF2-40B4-BE49-F238E27FC236}">
                <a16:creationId xmlns:a16="http://schemas.microsoft.com/office/drawing/2014/main" id="{26B6B60B-1CE1-57B9-FE45-E46479AA1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954" y="480060"/>
            <a:ext cx="11178108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58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BB639B-BE53-2503-8FE7-055271AE1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750" y="209107"/>
            <a:ext cx="2838500" cy="708837"/>
          </a:xfrm>
        </p:spPr>
        <p:txBody>
          <a:bodyPr>
            <a:normAutofit/>
          </a:bodyPr>
          <a:lstStyle/>
          <a:p>
            <a:r>
              <a:rPr lang="cs-CZ" dirty="0"/>
              <a:t>Intoxikace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37FF77B-33B6-9010-55FE-1403C8F35B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3544280"/>
              </p:ext>
            </p:extLst>
          </p:nvPr>
        </p:nvGraphicFramePr>
        <p:xfrm>
          <a:off x="0" y="917944"/>
          <a:ext cx="12149470" cy="5940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12260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40D42C-2299-D8FF-96E8-4E279EB9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cs-CZ" dirty="0"/>
              <a:t>Intoxikace - terapie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5B0C06-99C3-966C-F60E-B7EA843D9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7" y="1109145"/>
            <a:ext cx="6833949" cy="4603900"/>
          </a:xfrm>
        </p:spPr>
        <p:txBody>
          <a:bodyPr anchor="ctr">
            <a:noAutofit/>
          </a:bodyPr>
          <a:lstStyle/>
          <a:p>
            <a:r>
              <a:rPr lang="cs-CZ" sz="2800" dirty="0">
                <a:effectLst/>
                <a:latin typeface="Helvetica" pitchFamily="2" charset="0"/>
              </a:rPr>
              <a:t>zajištění ZŽF 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 - dýchání – průchodnost DC, UPV 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 - kardiovaskulární systém – přístup do </a:t>
            </a:r>
            <a:r>
              <a:rPr lang="cs-CZ" sz="2800" dirty="0" err="1">
                <a:effectLst/>
                <a:latin typeface="Helvetica" pitchFamily="2" charset="0"/>
              </a:rPr>
              <a:t>žil.systému</a:t>
            </a:r>
            <a:r>
              <a:rPr lang="cs-CZ" sz="2800" dirty="0">
                <a:effectLst/>
                <a:latin typeface="Helvetica" pitchFamily="2" charset="0"/>
              </a:rPr>
              <a:t>, </a:t>
            </a:r>
            <a:r>
              <a:rPr lang="cs-CZ" sz="2800" dirty="0" err="1">
                <a:effectLst/>
                <a:latin typeface="Helvetica" pitchFamily="2" charset="0"/>
              </a:rPr>
              <a:t>ter.hypotenze</a:t>
            </a:r>
            <a:r>
              <a:rPr lang="cs-CZ" sz="2800" dirty="0">
                <a:effectLst/>
                <a:latin typeface="Helvetica" pitchFamily="2" charset="0"/>
              </a:rPr>
              <a:t>, </a:t>
            </a:r>
            <a:r>
              <a:rPr lang="cs-CZ" sz="2800" dirty="0" err="1">
                <a:effectLst/>
                <a:latin typeface="Helvetica" pitchFamily="2" charset="0"/>
              </a:rPr>
              <a:t>dysrytmií</a:t>
            </a:r>
            <a:r>
              <a:rPr lang="cs-CZ" sz="2800" dirty="0">
                <a:effectLst/>
                <a:latin typeface="Helvetica" pitchFamily="2" charset="0"/>
              </a:rPr>
              <a:t>, hypertenze 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 - vědomí 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 - křečové stavy </a:t>
            </a:r>
          </a:p>
          <a:p>
            <a:r>
              <a:rPr lang="cs-CZ" sz="2800" dirty="0">
                <a:effectLst/>
                <a:latin typeface="Helvetica" pitchFamily="2" charset="0"/>
              </a:rPr>
              <a:t>dekontaminace – výplach žaludku, </a:t>
            </a:r>
          </a:p>
          <a:p>
            <a:r>
              <a:rPr lang="cs-CZ" sz="2800" dirty="0">
                <a:effectLst/>
                <a:latin typeface="Helvetica" pitchFamily="2" charset="0"/>
              </a:rPr>
              <a:t>opláchnutí poleptané kůže vodou </a:t>
            </a:r>
          </a:p>
          <a:p>
            <a:endParaRPr lang="cs-CZ" sz="2800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4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ED8D7E-F74F-4DB6-5499-130BEAC92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cs-CZ" dirty="0"/>
              <a:t>Intoxikace - terapie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134322-ACB7-DAF6-34CD-24E67C048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7" y="1109145"/>
            <a:ext cx="7227809" cy="4603900"/>
          </a:xfrm>
        </p:spPr>
        <p:txBody>
          <a:bodyPr anchor="ctr">
            <a:noAutofit/>
          </a:bodyPr>
          <a:lstStyle/>
          <a:p>
            <a:r>
              <a:rPr lang="cs-CZ" sz="2800" dirty="0">
                <a:effectLst/>
                <a:latin typeface="Helvetica" pitchFamily="2" charset="0"/>
              </a:rPr>
              <a:t>inaktivace toxické látky 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 - aktivní uhlí - </a:t>
            </a:r>
            <a:r>
              <a:rPr lang="cs-CZ" sz="2800" dirty="0" err="1">
                <a:effectLst/>
                <a:latin typeface="Helvetica" pitchFamily="2" charset="0"/>
              </a:rPr>
              <a:t>Carbo</a:t>
            </a:r>
            <a:r>
              <a:rPr lang="cs-CZ" sz="2800" dirty="0">
                <a:effectLst/>
                <a:latin typeface="Helvetica" pitchFamily="2" charset="0"/>
              </a:rPr>
              <a:t> </a:t>
            </a:r>
            <a:r>
              <a:rPr lang="cs-CZ" sz="2800" dirty="0" err="1">
                <a:effectLst/>
                <a:latin typeface="Helvetica" pitchFamily="2" charset="0"/>
              </a:rPr>
              <a:t>medicinalis</a:t>
            </a:r>
            <a:r>
              <a:rPr lang="cs-CZ" sz="2800" dirty="0">
                <a:effectLst/>
                <a:latin typeface="Helvetica" pitchFamily="2" charset="0"/>
              </a:rPr>
              <a:t> (0,5-1g/kg) 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 - </a:t>
            </a:r>
            <a:r>
              <a:rPr lang="cs-CZ" sz="2800" dirty="0" err="1">
                <a:effectLst/>
                <a:latin typeface="Helvetica" pitchFamily="2" charset="0"/>
              </a:rPr>
              <a:t>antidota</a:t>
            </a:r>
            <a:r>
              <a:rPr lang="cs-CZ" sz="2800" dirty="0">
                <a:effectLst/>
                <a:latin typeface="Helvetica" pitchFamily="2" charset="0"/>
              </a:rPr>
              <a:t> – viz tabulka </a:t>
            </a:r>
          </a:p>
          <a:p>
            <a:r>
              <a:rPr lang="cs-CZ" sz="2800" dirty="0">
                <a:effectLst/>
                <a:latin typeface="Helvetica" pitchFamily="2" charset="0"/>
              </a:rPr>
              <a:t>eliminace - eliminační metody – </a:t>
            </a:r>
          </a:p>
          <a:p>
            <a:pPr lvl="1"/>
            <a:r>
              <a:rPr lang="cs-CZ" sz="2600" dirty="0">
                <a:effectLst/>
                <a:latin typeface="Helvetica" pitchFamily="2" charset="0"/>
              </a:rPr>
              <a:t>forsírovaná diuréza,</a:t>
            </a:r>
          </a:p>
          <a:p>
            <a:pPr lvl="1"/>
            <a:r>
              <a:rPr lang="cs-CZ" sz="2600" dirty="0" err="1">
                <a:effectLst/>
                <a:latin typeface="Helvetica" pitchFamily="2" charset="0"/>
              </a:rPr>
              <a:t>hemoperfuze</a:t>
            </a:r>
            <a:r>
              <a:rPr lang="cs-CZ" sz="2600" dirty="0">
                <a:effectLst/>
                <a:latin typeface="Helvetica" pitchFamily="2" charset="0"/>
              </a:rPr>
              <a:t> (</a:t>
            </a:r>
            <a:r>
              <a:rPr lang="cs-CZ" sz="2600" dirty="0" err="1">
                <a:effectLst/>
                <a:latin typeface="Helvetica" pitchFamily="2" charset="0"/>
              </a:rPr>
              <a:t>barbituráty,karbamazepin</a:t>
            </a:r>
            <a:r>
              <a:rPr lang="cs-CZ" sz="2600" dirty="0">
                <a:effectLst/>
                <a:latin typeface="Helvetica" pitchFamily="2" charset="0"/>
              </a:rPr>
              <a:t>, </a:t>
            </a:r>
            <a:r>
              <a:rPr lang="cs-CZ" sz="2600" dirty="0" err="1">
                <a:effectLst/>
                <a:latin typeface="Helvetica" pitchFamily="2" charset="0"/>
              </a:rPr>
              <a:t>Amanita</a:t>
            </a:r>
            <a:r>
              <a:rPr lang="cs-CZ" sz="2600" dirty="0">
                <a:effectLst/>
                <a:latin typeface="Helvetica" pitchFamily="2" charset="0"/>
              </a:rPr>
              <a:t> </a:t>
            </a:r>
            <a:r>
              <a:rPr lang="cs-CZ" sz="2600" dirty="0" err="1">
                <a:effectLst/>
                <a:latin typeface="Helvetica" pitchFamily="2" charset="0"/>
              </a:rPr>
              <a:t>phaloides</a:t>
            </a:r>
            <a:r>
              <a:rPr lang="cs-CZ" sz="2600" dirty="0">
                <a:effectLst/>
                <a:latin typeface="Helvetica" pitchFamily="2" charset="0"/>
              </a:rPr>
              <a:t>), </a:t>
            </a:r>
          </a:p>
          <a:p>
            <a:pPr lvl="1"/>
            <a:r>
              <a:rPr lang="cs-CZ" sz="2600" dirty="0">
                <a:effectLst/>
                <a:latin typeface="Helvetica" pitchFamily="2" charset="0"/>
              </a:rPr>
              <a:t>hemodialýza (methanol, </a:t>
            </a:r>
            <a:r>
              <a:rPr lang="cs-CZ" sz="2600" dirty="0" err="1">
                <a:effectLst/>
                <a:latin typeface="Helvetica" pitchFamily="2" charset="0"/>
              </a:rPr>
              <a:t>ethylenglykol</a:t>
            </a:r>
            <a:r>
              <a:rPr lang="cs-CZ" sz="2600" dirty="0">
                <a:effectLst/>
                <a:latin typeface="Helvetica" pitchFamily="2" charset="0"/>
              </a:rPr>
              <a:t>)</a:t>
            </a:r>
          </a:p>
          <a:p>
            <a:endParaRPr lang="cs-CZ" sz="2800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44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DB2F66-EB49-128F-156F-9C41A7D05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Výplach žaludku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80E54A-6012-0614-95BA-E36C15BBB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1077431"/>
            <a:ext cx="6075916" cy="5175624"/>
          </a:xfrm>
        </p:spPr>
        <p:txBody>
          <a:bodyPr anchor="ctr">
            <a:noAutofit/>
          </a:bodyPr>
          <a:lstStyle/>
          <a:p>
            <a:r>
              <a:rPr lang="cs-CZ" sz="2800" b="1" dirty="0">
                <a:solidFill>
                  <a:schemeClr val="bg1"/>
                </a:solidFill>
                <a:effectLst/>
                <a:latin typeface="Helvetica" pitchFamily="2" charset="0"/>
              </a:rPr>
              <a:t>Indikace </a:t>
            </a:r>
          </a:p>
          <a:p>
            <a:pPr>
              <a:buFontTx/>
              <a:buChar char="-"/>
            </a:pPr>
            <a:r>
              <a:rPr lang="cs-CZ" sz="2800" b="1" dirty="0">
                <a:solidFill>
                  <a:schemeClr val="bg1"/>
                </a:solidFill>
                <a:effectLst/>
                <a:latin typeface="Helvetica" pitchFamily="2" charset="0"/>
              </a:rPr>
              <a:t>do 1h 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od požití toxických dávek léků, bobulí, hub,.. </a:t>
            </a:r>
          </a:p>
          <a:p>
            <a:pPr>
              <a:buFontTx/>
              <a:buChar char="-"/>
            </a:pPr>
            <a:endParaRPr lang="cs-CZ" sz="280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cs-CZ" sz="2800" b="1" dirty="0">
                <a:solidFill>
                  <a:schemeClr val="bg1"/>
                </a:solidFill>
                <a:effectLst/>
                <a:latin typeface="Helvetica" pitchFamily="2" charset="0"/>
              </a:rPr>
              <a:t>Kontraindikace 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- bezvědomí u 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neintubovaných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, </a:t>
            </a:r>
          </a:p>
          <a:p>
            <a:pPr>
              <a:buFontTx/>
              <a:buChar char="-"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požití 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saponátů,kyselin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, louhů, nafty, benzínu,.. </a:t>
            </a:r>
          </a:p>
          <a:p>
            <a:pPr>
              <a:buFontTx/>
              <a:buChar char="-"/>
            </a:pPr>
            <a:endParaRPr lang="cs-CZ" sz="280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r>
              <a:rPr lang="cs-CZ" sz="2800" b="1" dirty="0">
                <a:solidFill>
                  <a:schemeClr val="bg1"/>
                </a:solidFill>
                <a:effectLst/>
                <a:latin typeface="Helvetica" pitchFamily="2" charset="0"/>
              </a:rPr>
              <a:t>Komplikace </a:t>
            </a:r>
          </a:p>
          <a:p>
            <a:pPr>
              <a:buNone/>
            </a:pP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- aspirace, poranění jícnu, žaludku zavedení žaludeční sondy do 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dých</a:t>
            </a:r>
            <a:r>
              <a:rPr lang="cs-CZ" sz="2800" dirty="0">
                <a:solidFill>
                  <a:schemeClr val="bg1"/>
                </a:solidFill>
                <a:effectLst/>
                <a:latin typeface="Helvetica" pitchFamily="2" charset="0"/>
              </a:rPr>
              <a:t>. cest, </a:t>
            </a:r>
            <a:r>
              <a:rPr lang="cs-CZ" sz="2800" dirty="0" err="1">
                <a:solidFill>
                  <a:schemeClr val="bg1"/>
                </a:solidFill>
                <a:effectLst/>
                <a:latin typeface="Helvetica" pitchFamily="2" charset="0"/>
              </a:rPr>
              <a:t>dysrytmie</a:t>
            </a:r>
            <a:endParaRPr lang="cs-CZ" sz="280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42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530E7-4C64-F4C0-021F-1E10117D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 dirty="0"/>
              <a:t>Paracetamol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15E42B-413C-8E3B-C1FD-DD16656F3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0" y="1270000"/>
            <a:ext cx="6167274" cy="388077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 </a:t>
            </a:r>
          </a:p>
          <a:p>
            <a:r>
              <a:rPr lang="cs-CZ" sz="2800" dirty="0">
                <a:effectLst/>
                <a:latin typeface="Helvetica" pitchFamily="2" charset="0"/>
              </a:rPr>
              <a:t>Toxická dávka 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&lt; 1roku 150mg/kg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1-6let nad 200mg/l 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u dospělých nad 7,5g (~15tbl. 500mg Paralenu) 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 </a:t>
            </a:r>
          </a:p>
          <a:p>
            <a:r>
              <a:rPr lang="cs-CZ" sz="2800" dirty="0">
                <a:latin typeface="Helvetica" pitchFamily="2" charset="0"/>
              </a:rPr>
              <a:t>V</a:t>
            </a:r>
            <a:r>
              <a:rPr lang="cs-CZ" sz="2800" dirty="0">
                <a:effectLst/>
                <a:latin typeface="Helvetica" pitchFamily="2" charset="0"/>
              </a:rPr>
              <a:t> těle maximální koncentrace za 4h po požití </a:t>
            </a:r>
          </a:p>
          <a:p>
            <a:endParaRPr lang="cs-CZ" sz="2800" dirty="0"/>
          </a:p>
        </p:txBody>
      </p:sp>
      <p:pic>
        <p:nvPicPr>
          <p:cNvPr id="5" name="Picture 4" descr="Obsah obrázku léčivo, Farmaceutické léčivo, medicína, pilulka&#10;&#10;Obsah vygenerovaný umělou inteligencí může být nesprávný.">
            <a:extLst>
              <a:ext uri="{FF2B5EF4-FFF2-40B4-BE49-F238E27FC236}">
                <a16:creationId xmlns:a16="http://schemas.microsoft.com/office/drawing/2014/main" id="{3E31AA1E-62E2-FBF9-024B-ED02F9B35B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92" r="34858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6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9359D6-1573-9B6A-BD99-7241E9A9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/>
              <a:t>Paracetamol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2F5CCA9-4ED2-EE7B-3C6F-723B4BC400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1335803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0252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6C72DB-A07A-7615-4150-F9F75FBD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822" y="-184122"/>
            <a:ext cx="5978054" cy="946122"/>
          </a:xfrm>
        </p:spPr>
        <p:txBody>
          <a:bodyPr anchor="ctr"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Anatomické odlišnosti</a:t>
            </a:r>
          </a:p>
        </p:txBody>
      </p:sp>
      <p:sp>
        <p:nvSpPr>
          <p:cNvPr id="31" name="Zástupný obsah 2">
            <a:extLst>
              <a:ext uri="{FF2B5EF4-FFF2-40B4-BE49-F238E27FC236}">
                <a16:creationId xmlns:a16="http://schemas.microsoft.com/office/drawing/2014/main" id="{6AB768D9-A95A-854C-1CBA-07FECF7BE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58" y="590522"/>
            <a:ext cx="4294725" cy="606427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28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Poměr hlavy k tělu</a:t>
            </a:r>
          </a:p>
          <a:p>
            <a:pPr>
              <a:lnSpc>
                <a:spcPct val="90000"/>
              </a:lnSpc>
            </a:pPr>
            <a:r>
              <a:rPr lang="cs-CZ" sz="28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Krátký krk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Velký jazyk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Čím menší, tím víc dýchají nosem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ysoká kornoutovitá epiglottis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Nejužším místem je </a:t>
            </a:r>
            <a:r>
              <a:rPr lang="cs-CZ" sz="2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subglotický</a:t>
            </a:r>
            <a:r>
              <a:rPr lang="cs-CZ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prostor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ýchací cesty jsou úzké 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liznice kyprá</a:t>
            </a:r>
          </a:p>
          <a:p>
            <a:pPr>
              <a:lnSpc>
                <a:spcPct val="90000"/>
              </a:lnSpc>
            </a:pPr>
            <a:endParaRPr lang="cs-CZ" sz="280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 descr="Obsah obrázku text, Lidská tvář, dítě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98781D90-553A-3329-D624-A254A75C5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822" y="762000"/>
            <a:ext cx="767482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6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E416B7-BA70-E0E6-72C2-775218ABD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6297624" cy="1320800"/>
          </a:xfrm>
        </p:spPr>
        <p:txBody>
          <a:bodyPr/>
          <a:lstStyle/>
          <a:p>
            <a:r>
              <a:rPr lang="cs-CZ" dirty="0"/>
              <a:t>Doporučený postup paracetamol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D95323-72DA-FEBA-9747-BC91E4711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363038" cy="3880773"/>
          </a:xfrm>
        </p:spPr>
        <p:txBody>
          <a:bodyPr>
            <a:normAutofit/>
          </a:bodyPr>
          <a:lstStyle/>
          <a:p>
            <a:r>
              <a:rPr lang="cs-CZ" sz="2800" dirty="0">
                <a:effectLst/>
                <a:latin typeface="Helvetica" pitchFamily="2" charset="0"/>
              </a:rPr>
              <a:t>https://</a:t>
            </a:r>
            <a:r>
              <a:rPr lang="cs-CZ" sz="2800" dirty="0" err="1">
                <a:effectLst/>
                <a:latin typeface="Helvetica" pitchFamily="2" charset="0"/>
              </a:rPr>
              <a:t>www.tis-cz.cz</a:t>
            </a:r>
            <a:r>
              <a:rPr lang="cs-CZ" sz="2800" dirty="0">
                <a:effectLst/>
                <a:latin typeface="Helvetica" pitchFamily="2" charset="0"/>
              </a:rPr>
              <a:t>/</a:t>
            </a:r>
            <a:r>
              <a:rPr lang="cs-CZ" sz="2800" dirty="0" err="1">
                <a:effectLst/>
                <a:latin typeface="Helvetica" pitchFamily="2" charset="0"/>
              </a:rPr>
              <a:t>index.php</a:t>
            </a:r>
            <a:r>
              <a:rPr lang="cs-CZ" sz="2800" dirty="0">
                <a:effectLst/>
                <a:latin typeface="Helvetica" pitchFamily="2" charset="0"/>
              </a:rPr>
              <a:t>/informace-pro-</a:t>
            </a:r>
            <a:r>
              <a:rPr lang="cs-CZ" sz="2800" dirty="0" err="1">
                <a:effectLst/>
                <a:latin typeface="Helvetica" pitchFamily="2" charset="0"/>
              </a:rPr>
              <a:t>odborniky</a:t>
            </a:r>
            <a:r>
              <a:rPr lang="cs-CZ" sz="2800" dirty="0">
                <a:effectLst/>
                <a:latin typeface="Helvetica" pitchFamily="2" charset="0"/>
              </a:rPr>
              <a:t>/paracetamol/</a:t>
            </a:r>
            <a:r>
              <a:rPr lang="cs-CZ" sz="2800" dirty="0" err="1">
                <a:effectLst/>
                <a:latin typeface="Helvetica" pitchFamily="2" charset="0"/>
              </a:rPr>
              <a:t>akutni</a:t>
            </a:r>
            <a:r>
              <a:rPr lang="cs-CZ" sz="2800" dirty="0">
                <a:effectLst/>
                <a:latin typeface="Helvetica" pitchFamily="2" charset="0"/>
              </a:rPr>
              <a:t>-</a:t>
            </a:r>
            <a:r>
              <a:rPr lang="cs-CZ" sz="2800" dirty="0" err="1">
                <a:effectLst/>
                <a:latin typeface="Helvetica" pitchFamily="2" charset="0"/>
              </a:rPr>
              <a:t>poziti</a:t>
            </a:r>
            <a:r>
              <a:rPr lang="cs-CZ" sz="2800" dirty="0">
                <a:effectLst/>
                <a:latin typeface="Helvetica" pitchFamily="2" charset="0"/>
              </a:rPr>
              <a:t>-postup 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79098C72-38FF-8614-A7AB-2BD0F243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58" y="-389286"/>
            <a:ext cx="5217042" cy="737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1764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2E0028-B51C-369B-49F8-88259B3F9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916" y="304800"/>
            <a:ext cx="3737268" cy="660400"/>
          </a:xfrm>
        </p:spPr>
        <p:txBody>
          <a:bodyPr>
            <a:normAutofit/>
          </a:bodyPr>
          <a:lstStyle/>
          <a:p>
            <a:r>
              <a:rPr lang="cs-CZ" dirty="0"/>
              <a:t>Poleptání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004DE3-7430-EF17-3216-9D15D2E5D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0" y="1270000"/>
            <a:ext cx="6698902" cy="388077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2400" dirty="0">
                <a:effectLst/>
                <a:latin typeface="Helvetica" pitchFamily="2" charset="0"/>
              </a:rPr>
              <a:t>Čističe odpadů (</a:t>
            </a:r>
            <a:r>
              <a:rPr lang="cs-CZ" sz="2400" dirty="0" err="1">
                <a:effectLst/>
                <a:latin typeface="Helvetica" pitchFamily="2" charset="0"/>
              </a:rPr>
              <a:t>NaOH</a:t>
            </a:r>
            <a:r>
              <a:rPr lang="cs-CZ" sz="2400" dirty="0">
                <a:effectLst/>
                <a:latin typeface="Helvetica" pitchFamily="2" charset="0"/>
              </a:rPr>
              <a:t>), </a:t>
            </a:r>
          </a:p>
          <a:p>
            <a:pPr>
              <a:lnSpc>
                <a:spcPct val="90000"/>
              </a:lnSpc>
              <a:buNone/>
            </a:pPr>
            <a:r>
              <a:rPr lang="cs-CZ" sz="2400" dirty="0">
                <a:effectLst/>
                <a:latin typeface="Helvetica" pitchFamily="2" charset="0"/>
              </a:rPr>
              <a:t>odstraňovače vodního kamene (kyseliny), </a:t>
            </a:r>
          </a:p>
          <a:p>
            <a:pPr>
              <a:lnSpc>
                <a:spcPct val="90000"/>
              </a:lnSpc>
              <a:buNone/>
            </a:pPr>
            <a:r>
              <a:rPr lang="cs-CZ" sz="2400" dirty="0">
                <a:effectLst/>
                <a:latin typeface="Helvetica" pitchFamily="2" charset="0"/>
              </a:rPr>
              <a:t>tablety do myček (louhy) </a:t>
            </a:r>
          </a:p>
          <a:p>
            <a:pPr>
              <a:lnSpc>
                <a:spcPct val="90000"/>
              </a:lnSpc>
              <a:buNone/>
            </a:pPr>
            <a:endParaRPr lang="cs-CZ" sz="2400" dirty="0">
              <a:latin typeface="Helvetica" pitchFamily="2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sz="2400" dirty="0">
                <a:latin typeface="Helvetica" pitchFamily="2" charset="0"/>
              </a:rPr>
              <a:t>Klinika:</a:t>
            </a:r>
          </a:p>
          <a:p>
            <a:pPr>
              <a:lnSpc>
                <a:spcPct val="90000"/>
              </a:lnSpc>
              <a:buNone/>
            </a:pPr>
            <a:r>
              <a:rPr lang="cs-CZ" sz="2400" dirty="0">
                <a:effectLst/>
                <a:latin typeface="Helvetica" pitchFamily="2" charset="0"/>
              </a:rPr>
              <a:t>Poleptání dutiny ústní, hltanu, jícnu – kolikvační (louhy) či koagulační (kyseliny) </a:t>
            </a:r>
          </a:p>
          <a:p>
            <a:pPr>
              <a:lnSpc>
                <a:spcPct val="90000"/>
              </a:lnSpc>
              <a:buNone/>
            </a:pPr>
            <a:r>
              <a:rPr lang="cs-CZ" sz="2400" dirty="0" err="1">
                <a:effectLst/>
                <a:latin typeface="Helvetica" pitchFamily="2" charset="0"/>
              </a:rPr>
              <a:t>nekroza</a:t>
            </a:r>
            <a:r>
              <a:rPr lang="cs-CZ" sz="2400" dirty="0">
                <a:effectLst/>
                <a:latin typeface="Helvetica" pitchFamily="2" charset="0"/>
              </a:rPr>
              <a:t> – perforace jícnu – </a:t>
            </a:r>
            <a:r>
              <a:rPr lang="cs-CZ" sz="2400" dirty="0" err="1">
                <a:effectLst/>
                <a:latin typeface="Helvetica" pitchFamily="2" charset="0"/>
              </a:rPr>
              <a:t>mediastinitida</a:t>
            </a:r>
            <a:r>
              <a:rPr lang="cs-CZ" sz="2400" dirty="0">
                <a:effectLst/>
                <a:latin typeface="Helvetica" pitchFamily="2" charset="0"/>
              </a:rPr>
              <a:t> </a:t>
            </a:r>
          </a:p>
          <a:p>
            <a:pPr>
              <a:lnSpc>
                <a:spcPct val="90000"/>
              </a:lnSpc>
              <a:buNone/>
            </a:pPr>
            <a:endParaRPr lang="cs-CZ" sz="2400" dirty="0">
              <a:latin typeface="Helvetica" pitchFamily="2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sz="2400" dirty="0">
                <a:effectLst/>
                <a:latin typeface="Helvetica" pitchFamily="2" charset="0"/>
              </a:rPr>
              <a:t>Endoskopie, NGS na 6 týdnů, ATB, </a:t>
            </a:r>
          </a:p>
          <a:p>
            <a:pPr>
              <a:lnSpc>
                <a:spcPct val="90000"/>
              </a:lnSpc>
              <a:buNone/>
            </a:pPr>
            <a:r>
              <a:rPr lang="cs-CZ" sz="2400" dirty="0">
                <a:effectLst/>
                <a:latin typeface="Helvetica" pitchFamily="2" charset="0"/>
              </a:rPr>
              <a:t>kontrolní endoskopie za 6t., chirurgické řešení</a:t>
            </a:r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pic>
        <p:nvPicPr>
          <p:cNvPr id="5" name="Picture 4" descr="Obsah obrázku snímek obrazovky, připínáček&#10;&#10;Obsah vygenerovaný umělou inteligencí může být nesprávný.">
            <a:extLst>
              <a:ext uri="{FF2B5EF4-FFF2-40B4-BE49-F238E27FC236}">
                <a16:creationId xmlns:a16="http://schemas.microsoft.com/office/drawing/2014/main" id="{AE26AEF0-B3CF-EC08-C74B-BE79FBFA8A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32" r="39618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2725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5AE605-C428-B510-6069-23F8CAB6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/>
              <a:t>Intoxikace CO</a:t>
            </a:r>
          </a:p>
        </p:txBody>
      </p:sp>
      <p:grpSp>
        <p:nvGrpSpPr>
          <p:cNvPr id="25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33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Zástupný obsah 2">
            <a:extLst>
              <a:ext uri="{FF2B5EF4-FFF2-40B4-BE49-F238E27FC236}">
                <a16:creationId xmlns:a16="http://schemas.microsoft.com/office/drawing/2014/main" id="{158CA321-1B51-922A-B7B7-8503FD418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1573859"/>
              </p:ext>
            </p:extLst>
          </p:nvPr>
        </p:nvGraphicFramePr>
        <p:xfrm>
          <a:off x="4200062" y="1"/>
          <a:ext cx="799193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35917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0EA753-F9D1-96C1-04BD-E4D50F48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/>
              <a:t>Intoxikace CO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7DE1958-BC55-6EE6-B202-D600EFDD8D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725310"/>
              </p:ext>
            </p:extLst>
          </p:nvPr>
        </p:nvGraphicFramePr>
        <p:xfrm>
          <a:off x="4469004" y="0"/>
          <a:ext cx="7722995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46672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C9C543-032D-ED85-C46E-2D01CAFC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413618-7A74-57B5-1F07-9AC81F65A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Letecký lékař AME MUDr. David Melechovský - Zabiják jménem CO">
            <a:extLst>
              <a:ext uri="{FF2B5EF4-FFF2-40B4-BE49-F238E27FC236}">
                <a16:creationId xmlns:a16="http://schemas.microsoft.com/office/drawing/2014/main" id="{E2651162-0EB6-6B74-D6A8-65CE3910F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0"/>
            <a:ext cx="1162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2187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4BD297EB-29DD-71B0-BF4E-AF8E29AC1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cs-CZ" dirty="0"/>
              <a:t>Intoxikace alkoholem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5B626A-45D1-7C8A-DBFA-E6C7A6AC6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1050553"/>
            <a:ext cx="6382295" cy="5224724"/>
          </a:xfrm>
        </p:spPr>
        <p:txBody>
          <a:bodyPr anchor="ctr">
            <a:noAutofit/>
          </a:bodyPr>
          <a:lstStyle/>
          <a:p>
            <a:pPr>
              <a:buNone/>
            </a:pPr>
            <a:r>
              <a:rPr lang="cs-CZ" sz="2400" b="1" dirty="0">
                <a:effectLst/>
                <a:latin typeface="Helvetica" pitchFamily="2" charset="0"/>
              </a:rPr>
              <a:t>Nejčastější intoxikace u adolescentů </a:t>
            </a:r>
          </a:p>
          <a:p>
            <a:r>
              <a:rPr lang="cs-CZ" sz="2400" dirty="0">
                <a:effectLst/>
                <a:latin typeface="Helvetica" pitchFamily="2" charset="0"/>
              </a:rPr>
              <a:t>ethanol ovlivňuje – CNS, GIT, intermediární metabolismus (inhibice glukoneogeneze – hypoglykémie) </a:t>
            </a:r>
          </a:p>
          <a:p>
            <a:endParaRPr lang="cs-CZ" sz="2400" dirty="0"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cs-CZ" sz="2400" b="1" dirty="0">
                <a:effectLst/>
                <a:latin typeface="Helvetica" pitchFamily="2" charset="0"/>
              </a:rPr>
              <a:t>Příznaky intoxikace </a:t>
            </a:r>
            <a:r>
              <a:rPr lang="cs-CZ" sz="2400" dirty="0">
                <a:effectLst/>
                <a:latin typeface="Helvetica" pitchFamily="2" charset="0"/>
              </a:rPr>
              <a:t>– 4 stadia </a:t>
            </a:r>
          </a:p>
          <a:p>
            <a:pPr>
              <a:buNone/>
            </a:pPr>
            <a:r>
              <a:rPr lang="cs-CZ" sz="2400" dirty="0">
                <a:effectLst/>
                <a:latin typeface="Helvetica" pitchFamily="2" charset="0"/>
              </a:rPr>
              <a:t>1/euforické st. – do 0,5promile </a:t>
            </a:r>
          </a:p>
          <a:p>
            <a:pPr>
              <a:buNone/>
            </a:pPr>
            <a:r>
              <a:rPr lang="cs-CZ" sz="2400" dirty="0">
                <a:effectLst/>
                <a:latin typeface="Helvetica" pitchFamily="2" charset="0"/>
              </a:rPr>
              <a:t>2/hypnotické st. – poruchy koordinace, rovnováhy, spavost </a:t>
            </a:r>
          </a:p>
          <a:p>
            <a:pPr>
              <a:buNone/>
            </a:pPr>
            <a:r>
              <a:rPr lang="cs-CZ" sz="2400" dirty="0">
                <a:effectLst/>
                <a:latin typeface="Helvetica" pitchFamily="2" charset="0"/>
              </a:rPr>
              <a:t>3/narkotické st.- porucha vědomí, </a:t>
            </a:r>
            <a:r>
              <a:rPr lang="cs-CZ" sz="2400" dirty="0" err="1">
                <a:effectLst/>
                <a:latin typeface="Helvetica" pitchFamily="2" charset="0"/>
              </a:rPr>
              <a:t>mioza</a:t>
            </a:r>
            <a:r>
              <a:rPr lang="cs-CZ" sz="2400" dirty="0">
                <a:effectLst/>
                <a:latin typeface="Helvetica" pitchFamily="2" charset="0"/>
              </a:rPr>
              <a:t>, hypotermie, </a:t>
            </a:r>
            <a:r>
              <a:rPr lang="cs-CZ" sz="2400" dirty="0" err="1">
                <a:effectLst/>
                <a:latin typeface="Helvetica" pitchFamily="2" charset="0"/>
              </a:rPr>
              <a:t>hypoglykémie,hypoventilace</a:t>
            </a:r>
            <a:r>
              <a:rPr lang="cs-CZ" sz="2400" dirty="0">
                <a:effectLst/>
                <a:latin typeface="Helvetica" pitchFamily="2" charset="0"/>
              </a:rPr>
              <a:t> </a:t>
            </a:r>
          </a:p>
          <a:p>
            <a:pPr marL="0" indent="0">
              <a:buNone/>
            </a:pPr>
            <a:r>
              <a:rPr lang="cs-CZ" sz="2400" dirty="0">
                <a:effectLst/>
                <a:latin typeface="Helvetica" pitchFamily="2" charset="0"/>
              </a:rPr>
              <a:t>4/asfyktické st. – hypoventilace, poruchy oběhu 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899324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02210-F1F3-1AC9-DDE7-F02642454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Intoxikace alkoholem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A86945-DB08-2E0A-8636-B6A4BB8F0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92756"/>
            <a:ext cx="9019559" cy="388077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800" b="1" dirty="0">
                <a:effectLst/>
                <a:latin typeface="Helvetica" pitchFamily="2" charset="0"/>
              </a:rPr>
              <a:t>Vyšetření </a:t>
            </a:r>
          </a:p>
          <a:p>
            <a:pPr>
              <a:buFontTx/>
              <a:buChar char="-"/>
            </a:pPr>
            <a:r>
              <a:rPr lang="cs-CZ" sz="2800" dirty="0">
                <a:effectLst/>
                <a:latin typeface="Helvetica" pitchFamily="2" charset="0"/>
              </a:rPr>
              <a:t>glykémie, </a:t>
            </a:r>
          </a:p>
          <a:p>
            <a:pPr>
              <a:buFontTx/>
              <a:buChar char="-"/>
            </a:pPr>
            <a:r>
              <a:rPr lang="cs-CZ" sz="2800" dirty="0">
                <a:effectLst/>
                <a:latin typeface="Helvetica" pitchFamily="2" charset="0"/>
              </a:rPr>
              <a:t>hladina alkoholu, </a:t>
            </a:r>
          </a:p>
          <a:p>
            <a:pPr>
              <a:buFontTx/>
              <a:buChar char="-"/>
            </a:pPr>
            <a:r>
              <a:rPr lang="cs-CZ" sz="2800" dirty="0">
                <a:effectLst/>
                <a:latin typeface="Helvetica" pitchFamily="2" charset="0"/>
              </a:rPr>
              <a:t>osmolalita, ABR, BCH</a:t>
            </a:r>
          </a:p>
          <a:p>
            <a:pPr>
              <a:buNone/>
            </a:pPr>
            <a:r>
              <a:rPr lang="cs-CZ" sz="2800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cs-CZ" sz="2800" b="1" dirty="0">
                <a:effectLst/>
                <a:latin typeface="Helvetica" pitchFamily="2" charset="0"/>
              </a:rPr>
              <a:t>Terapie</a:t>
            </a:r>
          </a:p>
          <a:p>
            <a:pPr>
              <a:buFontTx/>
              <a:buChar char="-"/>
            </a:pPr>
            <a:r>
              <a:rPr lang="cs-CZ" sz="2800" dirty="0">
                <a:effectLst/>
                <a:latin typeface="Helvetica" pitchFamily="2" charset="0"/>
              </a:rPr>
              <a:t>stabilizace ZŽF, </a:t>
            </a:r>
            <a:r>
              <a:rPr lang="cs-CZ" sz="2800" dirty="0" err="1">
                <a:effectLst/>
                <a:latin typeface="Helvetica" pitchFamily="2" charset="0"/>
              </a:rPr>
              <a:t>normotermie</a:t>
            </a:r>
            <a:r>
              <a:rPr lang="cs-CZ" sz="2800" dirty="0">
                <a:effectLst/>
                <a:latin typeface="Helvetica" pitchFamily="2" charset="0"/>
              </a:rPr>
              <a:t>, </a:t>
            </a:r>
          </a:p>
          <a:p>
            <a:pPr>
              <a:buFontTx/>
              <a:buChar char="-"/>
            </a:pPr>
            <a:r>
              <a:rPr lang="cs-CZ" sz="2800" dirty="0">
                <a:effectLst/>
                <a:latin typeface="Helvetica" pitchFamily="2" charset="0"/>
              </a:rPr>
              <a:t>parenterální rehydratace – infuze s obsahem </a:t>
            </a:r>
            <a:r>
              <a:rPr lang="cs-CZ" sz="2800" dirty="0" err="1">
                <a:effectLst/>
                <a:latin typeface="Helvetica" pitchFamily="2" charset="0"/>
              </a:rPr>
              <a:t>glukozy</a:t>
            </a:r>
            <a:r>
              <a:rPr lang="cs-CZ" sz="2800" dirty="0">
                <a:effectLst/>
                <a:latin typeface="Helvetica" pitchFamily="2" charset="0"/>
              </a:rPr>
              <a:t> 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0796138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27577DEC-D9A5-404D-9789-702F4319B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EEA9366-CEA8-4F23-B065-4337F0D8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04A03D6-39B4-4278-9BE1-A07E02449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BE459AF-3736-4886-82E0-9B5DA427B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23">
              <a:extLst>
                <a:ext uri="{FF2B5EF4-FFF2-40B4-BE49-F238E27FC236}">
                  <a16:creationId xmlns:a16="http://schemas.microsoft.com/office/drawing/2014/main" id="{4B6B88EF-180C-4E39-8A3F-A52E87110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Rectangle 25">
              <a:extLst>
                <a:ext uri="{FF2B5EF4-FFF2-40B4-BE49-F238E27FC236}">
                  <a16:creationId xmlns:a16="http://schemas.microsoft.com/office/drawing/2014/main" id="{52DFAACF-64D0-4621-8FF4-E2F03C3E8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36611FF0-65B3-49DB-97C6-1B72AAD0F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1" name="Rectangle 27">
              <a:extLst>
                <a:ext uri="{FF2B5EF4-FFF2-40B4-BE49-F238E27FC236}">
                  <a16:creationId xmlns:a16="http://schemas.microsoft.com/office/drawing/2014/main" id="{0F7407FE-86B1-4890-9D80-9406FBF29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2" name="Rectangle 29">
              <a:extLst>
                <a:ext uri="{FF2B5EF4-FFF2-40B4-BE49-F238E27FC236}">
                  <a16:creationId xmlns:a16="http://schemas.microsoft.com/office/drawing/2014/main" id="{EBD42D5B-8F87-45B3-98B3-C66944F92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Isosceles Triangle 102">
              <a:extLst>
                <a:ext uri="{FF2B5EF4-FFF2-40B4-BE49-F238E27FC236}">
                  <a16:creationId xmlns:a16="http://schemas.microsoft.com/office/drawing/2014/main" id="{F5E04699-59E1-4468-9E7C-83070EEB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Isosceles Triangle 103">
              <a:extLst>
                <a:ext uri="{FF2B5EF4-FFF2-40B4-BE49-F238E27FC236}">
                  <a16:creationId xmlns:a16="http://schemas.microsoft.com/office/drawing/2014/main" id="{F2AE8F13-9A52-4D7F-9637-321EA7CF3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7E80A03-B36C-1560-D9D3-7F94C2A2B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2404534"/>
            <a:ext cx="7766936" cy="16463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/>
              <a:t>CAN </a:t>
            </a:r>
            <a:r>
              <a:rPr lang="en-US" sz="5400" dirty="0" err="1"/>
              <a:t>syndrom</a:t>
            </a:r>
            <a:r>
              <a:rPr lang="en-US" sz="5400" dirty="0"/>
              <a:t>  </a:t>
            </a:r>
            <a:br>
              <a:rPr lang="en-US" sz="5400" dirty="0"/>
            </a:br>
            <a:r>
              <a:rPr lang="en-US" sz="5400" b="0" i="0" u="none" strike="noStrike" dirty="0">
                <a:effectLst/>
              </a:rPr>
              <a:t>Child Abuse and Neglect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887827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9DBCE1-9BF3-0325-D91F-C9976D9B4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/>
              <a:t>CAN syndrom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F46FFF0-AAD4-2F4E-44EA-12A942C740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1004292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22818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2055BB-DD53-8A13-44C5-EC518636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/>
              <a:t>Formy CAN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F109DF5-942B-3608-688E-1E3E335A38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7451161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9665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D32B80-1B6C-0231-18D2-821D98351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Plíce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50542D-2220-BE57-9BAB-AC6D13D86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2545"/>
            <a:ext cx="8596668" cy="4378817"/>
          </a:xfrm>
        </p:spPr>
        <p:txBody>
          <a:bodyPr>
            <a:normAutofit/>
          </a:bodyPr>
          <a:lstStyle/>
          <a:p>
            <a:r>
              <a:rPr lang="cs-CZ" sz="2800" dirty="0"/>
              <a:t>V děloze vyplněny vodou -&gt; permanentní </a:t>
            </a:r>
            <a:r>
              <a:rPr lang="cs-CZ" sz="2800" dirty="0" err="1"/>
              <a:t>VaK</a:t>
            </a:r>
            <a:endParaRPr lang="cs-CZ" sz="2800" dirty="0"/>
          </a:p>
          <a:p>
            <a:r>
              <a:rPr lang="cs-CZ" sz="2800" dirty="0"/>
              <a:t>Během porodu -&gt; stlačování hrudníku -&gt; tekutina ven z DC</a:t>
            </a:r>
          </a:p>
          <a:p>
            <a:r>
              <a:rPr lang="cs-CZ" sz="2800" dirty="0"/>
              <a:t>Po přerušení pupeční šňůry -&gt; snížení pO2 + zvýšení pCO2 -&gt; stimulace dech. Centra -&gt; aktivní dýchání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9596840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65D38C-71E9-F23C-5177-ADD17CBF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cs-CZ" dirty="0"/>
              <a:t>CAN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75DDD0-C513-7C11-DE54-EC6E84A8A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70" y="1109145"/>
            <a:ext cx="7315590" cy="4603900"/>
          </a:xfrm>
        </p:spPr>
        <p:txBody>
          <a:bodyPr anchor="ctr">
            <a:noAutofit/>
          </a:bodyPr>
          <a:lstStyle/>
          <a:p>
            <a:pPr>
              <a:buNone/>
            </a:pPr>
            <a:r>
              <a:rPr lang="cs-CZ" sz="2600" dirty="0">
                <a:effectLst/>
                <a:latin typeface="Helvetica" pitchFamily="2" charset="0"/>
              </a:rPr>
              <a:t>Sociální pozadí: </a:t>
            </a:r>
          </a:p>
          <a:p>
            <a:pPr>
              <a:buNone/>
            </a:pPr>
            <a:r>
              <a:rPr lang="cs-CZ" sz="2600" dirty="0">
                <a:effectLst/>
                <a:latin typeface="Helvetica" pitchFamily="2" charset="0"/>
              </a:rPr>
              <a:t>- Rizikoví rodiče - v péči </a:t>
            </a:r>
            <a:r>
              <a:rPr lang="cs-CZ" sz="2600" dirty="0" err="1">
                <a:effectLst/>
                <a:latin typeface="Helvetica" pitchFamily="2" charset="0"/>
              </a:rPr>
              <a:t>OSPODu</a:t>
            </a:r>
            <a:r>
              <a:rPr lang="cs-CZ" sz="2600" dirty="0">
                <a:effectLst/>
                <a:latin typeface="Helvetica" pitchFamily="2" charset="0"/>
              </a:rPr>
              <a:t> a pěstounky </a:t>
            </a:r>
          </a:p>
          <a:p>
            <a:pPr>
              <a:buNone/>
            </a:pPr>
            <a:r>
              <a:rPr lang="cs-CZ" sz="2600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cs-CZ" sz="2600" dirty="0">
                <a:latin typeface="Helvetica" pitchFamily="2" charset="0"/>
              </a:rPr>
              <a:t>Klinika:</a:t>
            </a:r>
            <a:endParaRPr lang="cs-CZ" sz="2600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cs-CZ" sz="2600" dirty="0">
                <a:effectLst/>
                <a:latin typeface="Helvetica" pitchFamily="2" charset="0"/>
              </a:rPr>
              <a:t>- opakovaně hematomy na těle dítěte, vyšetřován u PLDD, popsána popálenina při pečení </a:t>
            </a:r>
          </a:p>
          <a:p>
            <a:pPr>
              <a:buNone/>
            </a:pPr>
            <a:r>
              <a:rPr lang="cs-CZ" sz="2600" dirty="0">
                <a:effectLst/>
                <a:latin typeface="Helvetica" pitchFamily="2" charset="0"/>
              </a:rPr>
              <a:t> </a:t>
            </a:r>
          </a:p>
          <a:p>
            <a:pPr>
              <a:buNone/>
            </a:pPr>
            <a:r>
              <a:rPr lang="cs-CZ" sz="2600" dirty="0">
                <a:effectLst/>
                <a:latin typeface="Helvetica" pitchFamily="2" charset="0"/>
              </a:rPr>
              <a:t>- podezření na CAN (hematologické vyšetření bez nálezu patologie), oznámeno na OSPOD, zahájeno vyšetřování PČR</a:t>
            </a:r>
            <a:endParaRPr lang="cs-CZ" sz="2600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3901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7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Isosceles Triangle 12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Isosceles Triangle 16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Isosceles Triangle 17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 useBgFill="1">
        <p:nvSpPr>
          <p:cNvPr id="45" name="Rectangle 19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21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8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9" name="Isosceles Triangle 29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36E1DC-AB14-05FA-AF85-634779148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136" y="1020871"/>
            <a:ext cx="6960759" cy="28496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Triage </a:t>
            </a:r>
            <a:r>
              <a:rPr lang="en-US" sz="6000" dirty="0" err="1">
                <a:solidFill>
                  <a:srgbClr val="FFFFFF"/>
                </a:solidFill>
              </a:rPr>
              <a:t>na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dětské</a:t>
            </a:r>
            <a:r>
              <a:rPr lang="en-US" sz="6000" dirty="0">
                <a:solidFill>
                  <a:srgbClr val="FFFFFF"/>
                </a:solidFill>
              </a:rPr>
              <a:t> UP</a:t>
            </a: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03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snímek obrazovky, číslo, řada/pruh&#10;&#10;Obsah vygenerovaný umělou inteligencí může být nesprávný.">
            <a:extLst>
              <a:ext uri="{FF2B5EF4-FFF2-40B4-BE49-F238E27FC236}">
                <a16:creationId xmlns:a16="http://schemas.microsoft.com/office/drawing/2014/main" id="{61651326-120E-8CE3-CCC5-1CF430E6A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048" y="-28480"/>
            <a:ext cx="12188951" cy="688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482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ktor pochybil u léčby zlomených nohou - Médium.cz">
            <a:extLst>
              <a:ext uri="{FF2B5EF4-FFF2-40B4-BE49-F238E27FC236}">
                <a16:creationId xmlns:a16="http://schemas.microsoft.com/office/drawing/2014/main" id="{2C039DBE-1422-BC4B-2319-B49A66E3E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r="13428"/>
          <a:stretch/>
        </p:blipFill>
        <p:spPr bwMode="auto">
          <a:xfrm>
            <a:off x="1160111" y="440070"/>
            <a:ext cx="8113891" cy="580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6828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6" name="Group 14342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344" name="Straight Connector 14343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45" name="Straight Connector 14344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57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358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359" name="Isosceles Triangle 14347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360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361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362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363" name="Isosceles Triangle 14351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364" name="Isosceles Triangle 14352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BFDD614-3D9E-D4CF-CA43-770C8FC0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6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Dávkování</a:t>
            </a:r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základních</a:t>
            </a:r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léků</a:t>
            </a:r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u </a:t>
            </a:r>
            <a:r>
              <a:rPr lang="en-US" sz="4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dětí</a:t>
            </a:r>
            <a:endParaRPr lang="en-US" sz="4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355" name="Isosceles Triangle 14354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4338" name="Picture 2" descr="Vtip od Ralph Ruthe č. 64868 |">
            <a:extLst>
              <a:ext uri="{FF2B5EF4-FFF2-40B4-BE49-F238E27FC236}">
                <a16:creationId xmlns:a16="http://schemas.microsoft.com/office/drawing/2014/main" id="{697B530D-9B64-54D7-AFB1-2ED55B24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399" y="25457"/>
            <a:ext cx="4763558" cy="685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08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28E74991-55E5-9B9D-0658-AB32E53A5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733" y="496743"/>
            <a:ext cx="8301227" cy="589817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9A47802-A3DE-3877-6A4E-C19988C4A4CA}"/>
              </a:ext>
            </a:extLst>
          </p:cNvPr>
          <p:cNvSpPr txBox="1"/>
          <p:nvPr/>
        </p:nvSpPr>
        <p:spPr>
          <a:xfrm>
            <a:off x="9590567" y="2169042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Křeče</a:t>
            </a:r>
          </a:p>
        </p:txBody>
      </p:sp>
    </p:spTree>
    <p:extLst>
      <p:ext uri="{BB962C8B-B14F-4D97-AF65-F5344CB8AC3E}">
        <p14:creationId xmlns:p14="http://schemas.microsoft.com/office/powerpoint/2010/main" val="34744727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4A2EB874-AD02-FA0E-089F-DA04F67BA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745" y="446799"/>
            <a:ext cx="7367650" cy="593095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AA3F7F6-52F4-8844-8CF9-762718E49B52}"/>
              </a:ext>
            </a:extLst>
          </p:cNvPr>
          <p:cNvSpPr txBox="1"/>
          <p:nvPr/>
        </p:nvSpPr>
        <p:spPr>
          <a:xfrm>
            <a:off x="9158550" y="2386280"/>
            <a:ext cx="24368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Alergie / </a:t>
            </a:r>
          </a:p>
          <a:p>
            <a:r>
              <a:rPr lang="cs-CZ" sz="4000" dirty="0"/>
              <a:t>Anafylaxe</a:t>
            </a:r>
          </a:p>
        </p:txBody>
      </p:sp>
    </p:spTree>
    <p:extLst>
      <p:ext uri="{BB962C8B-B14F-4D97-AF65-F5344CB8AC3E}">
        <p14:creationId xmlns:p14="http://schemas.microsoft.com/office/powerpoint/2010/main" val="40939304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2FB41A14-B185-7782-33AE-74D173F70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3263" y="765544"/>
            <a:ext cx="8307463" cy="533754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CAD8E74-5D9D-6B80-4EB8-7D471A41A863}"/>
              </a:ext>
            </a:extLst>
          </p:cNvPr>
          <p:cNvSpPr txBox="1"/>
          <p:nvPr/>
        </p:nvSpPr>
        <p:spPr>
          <a:xfrm>
            <a:off x="8784539" y="1843429"/>
            <a:ext cx="3299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Analgosedace</a:t>
            </a:r>
          </a:p>
        </p:txBody>
      </p:sp>
    </p:spTree>
    <p:extLst>
      <p:ext uri="{BB962C8B-B14F-4D97-AF65-F5344CB8AC3E}">
        <p14:creationId xmlns:p14="http://schemas.microsoft.com/office/powerpoint/2010/main" val="26008675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48A164CF-6E9B-4B3E-0473-13309815C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9381" y="650179"/>
            <a:ext cx="8266518" cy="555923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C06AC28-99BB-7DC1-C7D0-25952E2ED782}"/>
              </a:ext>
            </a:extLst>
          </p:cNvPr>
          <p:cNvSpPr txBox="1"/>
          <p:nvPr/>
        </p:nvSpPr>
        <p:spPr>
          <a:xfrm>
            <a:off x="9909545" y="2275367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err="1"/>
              <a:t>Kardio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8710561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9A83A25E-CDB9-CFBB-DE45-01800B867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607" y="480059"/>
            <a:ext cx="7127347" cy="589787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8C9162E-2F88-F75A-8A5C-679EADE2BABB}"/>
              </a:ext>
            </a:extLst>
          </p:cNvPr>
          <p:cNvSpPr txBox="1"/>
          <p:nvPr/>
        </p:nvSpPr>
        <p:spPr>
          <a:xfrm>
            <a:off x="9416594" y="2069181"/>
            <a:ext cx="2151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err="1"/>
              <a:t>Antidota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840172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303D27-F3FC-7F35-06CA-CA442136A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Kardiovaskulární oběh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773CBB-E939-D420-ED0A-A0F65F2F4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9241918" cy="4927600"/>
          </a:xfrm>
        </p:spPr>
        <p:txBody>
          <a:bodyPr>
            <a:noAutofit/>
          </a:bodyPr>
          <a:lstStyle/>
          <a:p>
            <a:r>
              <a:rPr lang="cs-CZ" sz="2800" dirty="0" err="1"/>
              <a:t>VaK</a:t>
            </a:r>
            <a:r>
              <a:rPr lang="cs-CZ" sz="2800" dirty="0"/>
              <a:t> plicního řečiště ve fetálním oběhu</a:t>
            </a:r>
          </a:p>
          <a:p>
            <a:r>
              <a:rPr lang="cs-CZ" sz="2800" dirty="0"/>
              <a:t>Po přerušení pupečníku -&gt; sníží žilní návrat -&gt; klesne odpor v plicním řečišti -&gt; uzavře </a:t>
            </a:r>
            <a:r>
              <a:rPr lang="cs-CZ" sz="2800" dirty="0" err="1"/>
              <a:t>foramen</a:t>
            </a:r>
            <a:r>
              <a:rPr lang="cs-CZ" sz="2800" dirty="0"/>
              <a:t> </a:t>
            </a:r>
            <a:r>
              <a:rPr lang="cs-CZ" sz="2800" dirty="0" err="1"/>
              <a:t>ovale</a:t>
            </a:r>
            <a:endParaRPr lang="cs-CZ" sz="2800" dirty="0"/>
          </a:p>
          <a:p>
            <a:r>
              <a:rPr lang="cs-CZ" sz="2800" dirty="0"/>
              <a:t>Uzávěr </a:t>
            </a:r>
            <a:r>
              <a:rPr lang="cs-CZ" sz="2800" dirty="0" err="1"/>
              <a:t>ductus</a:t>
            </a:r>
            <a:r>
              <a:rPr lang="cs-CZ" sz="2800" dirty="0"/>
              <a:t> </a:t>
            </a:r>
            <a:r>
              <a:rPr lang="cs-CZ" sz="2800" dirty="0" err="1"/>
              <a:t>arteriosus</a:t>
            </a:r>
            <a:r>
              <a:rPr lang="cs-CZ" sz="2800" dirty="0"/>
              <a:t> (do 15h) </a:t>
            </a:r>
          </a:p>
          <a:p>
            <a:pPr lvl="1"/>
            <a:r>
              <a:rPr lang="cs-CZ" sz="2800" dirty="0"/>
              <a:t>vymizením plicní </a:t>
            </a:r>
            <a:r>
              <a:rPr lang="cs-CZ" sz="2800" dirty="0" err="1"/>
              <a:t>VaK</a:t>
            </a:r>
            <a:r>
              <a:rPr lang="cs-CZ" sz="2800" dirty="0"/>
              <a:t> po provzdušnění plic</a:t>
            </a:r>
          </a:p>
          <a:p>
            <a:pPr lvl="1"/>
            <a:r>
              <a:rPr lang="cs-CZ" sz="2800" dirty="0"/>
              <a:t>zvýšením SpO2 z 58% -&gt; 98% -&gt; vede k </a:t>
            </a:r>
            <a:r>
              <a:rPr lang="cs-CZ" sz="2800" dirty="0" err="1"/>
              <a:t>VaK</a:t>
            </a:r>
            <a:r>
              <a:rPr lang="cs-CZ" sz="2800" dirty="0"/>
              <a:t> svaloviny stěny </a:t>
            </a:r>
            <a:r>
              <a:rPr lang="cs-CZ" sz="2800" dirty="0" err="1"/>
              <a:t>d.a</a:t>
            </a:r>
            <a:r>
              <a:rPr lang="cs-CZ" sz="2800" dirty="0"/>
              <a:t>.</a:t>
            </a:r>
          </a:p>
          <a:p>
            <a:r>
              <a:rPr lang="cs-CZ" sz="2800" dirty="0"/>
              <a:t>TF 150, TK 70/50</a:t>
            </a:r>
          </a:p>
          <a:p>
            <a:r>
              <a:rPr lang="cs-CZ" sz="2800" dirty="0" err="1"/>
              <a:t>TaK</a:t>
            </a:r>
            <a:r>
              <a:rPr lang="cs-CZ" sz="2800" dirty="0"/>
              <a:t> je dobře tolerována, </a:t>
            </a:r>
            <a:r>
              <a:rPr lang="cs-CZ" sz="2800" dirty="0" err="1"/>
              <a:t>BaK</a:t>
            </a:r>
            <a:r>
              <a:rPr lang="cs-CZ" sz="2800" dirty="0"/>
              <a:t> NE!!</a:t>
            </a:r>
          </a:p>
          <a:p>
            <a:pPr marL="0" indent="0">
              <a:buNone/>
            </a:pPr>
            <a:endParaRPr lang="cs-CZ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487290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0A919522-D844-E720-070A-EDB806C14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9663" y="480059"/>
            <a:ext cx="7281332" cy="58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241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Písmo, snímek obrazovky, řada/pruh&#10;&#10;Obsah vygenerovaný umělou inteligencí může být nesprávný.">
            <a:extLst>
              <a:ext uri="{FF2B5EF4-FFF2-40B4-BE49-F238E27FC236}">
                <a16:creationId xmlns:a16="http://schemas.microsoft.com/office/drawing/2014/main" id="{A2EED6C9-109D-1A73-E4CD-97117C41A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310" y="2639287"/>
            <a:ext cx="7003562" cy="15758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5256EFD-731D-A6FB-400C-4CF994A8B535}"/>
              </a:ext>
            </a:extLst>
          </p:cNvPr>
          <p:cNvSpPr txBox="1"/>
          <p:nvPr/>
        </p:nvSpPr>
        <p:spPr>
          <a:xfrm>
            <a:off x="9437937" y="2041267"/>
            <a:ext cx="23775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Celková </a:t>
            </a:r>
          </a:p>
          <a:p>
            <a:r>
              <a:rPr lang="cs-CZ" sz="4000" dirty="0"/>
              <a:t>anestezie</a:t>
            </a:r>
          </a:p>
        </p:txBody>
      </p:sp>
    </p:spTree>
    <p:extLst>
      <p:ext uri="{BB962C8B-B14F-4D97-AF65-F5344CB8AC3E}">
        <p14:creationId xmlns:p14="http://schemas.microsoft.com/office/powerpoint/2010/main" val="18041128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kresba, ilustrace, Kreslený film, kreslené&#10;&#10;Obsah vygenerovaný umělou inteligencí může být nesprávný.">
            <a:extLst>
              <a:ext uri="{FF2B5EF4-FFF2-40B4-BE49-F238E27FC236}">
                <a16:creationId xmlns:a16="http://schemas.microsoft.com/office/drawing/2014/main" id="{5A26F14A-30CC-F81E-1D4E-175B12DC8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309" y="1302243"/>
            <a:ext cx="9941259" cy="42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710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Písmo, Paralelní&#10;&#10;Obsah vygenerovaný umělou inteligencí může být nesprávný.">
            <a:extLst>
              <a:ext uri="{FF2B5EF4-FFF2-40B4-BE49-F238E27FC236}">
                <a16:creationId xmlns:a16="http://schemas.microsoft.com/office/drawing/2014/main" id="{FD94F0AA-492C-FB66-4381-85EE48444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525" y="-1244"/>
            <a:ext cx="8208334" cy="6870888"/>
          </a:xfrm>
        </p:spPr>
      </p:pic>
    </p:spTree>
    <p:extLst>
      <p:ext uri="{BB962C8B-B14F-4D97-AF65-F5344CB8AC3E}">
        <p14:creationId xmlns:p14="http://schemas.microsoft.com/office/powerpoint/2010/main" val="8044279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Písmo, design&#10;&#10;Obsah vygenerovaný umělou inteligencí může být nesprávný.">
            <a:extLst>
              <a:ext uri="{FF2B5EF4-FFF2-40B4-BE49-F238E27FC236}">
                <a16:creationId xmlns:a16="http://schemas.microsoft.com/office/drawing/2014/main" id="{AC2BEAF3-3CAB-5057-5C45-A35D23697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497" y="82068"/>
            <a:ext cx="7464055" cy="6719142"/>
          </a:xfrm>
        </p:spPr>
      </p:pic>
    </p:spTree>
    <p:extLst>
      <p:ext uri="{BB962C8B-B14F-4D97-AF65-F5344CB8AC3E}">
        <p14:creationId xmlns:p14="http://schemas.microsoft.com/office/powerpoint/2010/main" val="13185833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6310A5-AB53-E1AA-F606-6197EB697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A8F9DA-70A6-6170-5DF0-2EC2E3004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492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773B7-F39D-8D22-1C70-A90417956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EF506-0E29-4063-45AB-2470E32B0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https://www.youtube.com/shorts/69UvHc5c4vc</a:t>
            </a:r>
            <a:r>
              <a:rPr lang="cs-CZ" sz="1800" dirty="0">
                <a:solidFill>
                  <a:schemeClr val="tx1"/>
                </a:solidFill>
              </a:rPr>
              <a:t> - laryngitida</a:t>
            </a:r>
          </a:p>
          <a:p>
            <a:r>
              <a:rPr lang="cs-CZ" sz="1800" dirty="0">
                <a:solidFill>
                  <a:schemeClr val="tx1"/>
                </a:solidFill>
                <a:effectLst/>
                <a:latin typeface="Helvetica" pitchFamily="2" charset="0"/>
              </a:rPr>
              <a:t>https://</a:t>
            </a:r>
            <a:r>
              <a:rPr lang="cs-CZ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www.youtube.com</a:t>
            </a:r>
            <a:r>
              <a:rPr lang="cs-CZ" sz="1800" dirty="0">
                <a:solidFill>
                  <a:schemeClr val="tx1"/>
                </a:solidFill>
                <a:effectLst/>
                <a:latin typeface="Helvetica" pitchFamily="2" charset="0"/>
              </a:rPr>
              <a:t>/</a:t>
            </a:r>
            <a:r>
              <a:rPr lang="cs-CZ" sz="1800" dirty="0" err="1">
                <a:solidFill>
                  <a:schemeClr val="tx1"/>
                </a:solidFill>
                <a:effectLst/>
                <a:latin typeface="Helvetica" pitchFamily="2" charset="0"/>
              </a:rPr>
              <a:t>watch?v</a:t>
            </a:r>
            <a:r>
              <a:rPr lang="cs-CZ" sz="1800" dirty="0">
                <a:solidFill>
                  <a:schemeClr val="tx1"/>
                </a:solidFill>
                <a:effectLst/>
                <a:latin typeface="Helvetica" pitchFamily="2" charset="0"/>
              </a:rPr>
              <a:t>=m4iWcTJW3tU - </a:t>
            </a:r>
            <a:r>
              <a:rPr lang="cs-CZ" sz="1800" dirty="0">
                <a:solidFill>
                  <a:schemeClr val="tx1"/>
                </a:solidFill>
              </a:rPr>
              <a:t>Křeče</a:t>
            </a:r>
          </a:p>
          <a:p>
            <a:r>
              <a:rPr lang="cs-CZ" sz="1800" dirty="0">
                <a:solidFill>
                  <a:schemeClr val="tx1"/>
                </a:solidFill>
                <a:effectLst/>
                <a:latin typeface="Helvetica" pitchFamily="2" charset="0"/>
                <a:hlinkClick r:id="rId3"/>
              </a:rPr>
              <a:t>https://www.youtube.com/watch?v=xV_hoIe6RI</a:t>
            </a:r>
            <a:r>
              <a:rPr lang="cs-CZ" sz="1800" dirty="0">
                <a:solidFill>
                  <a:schemeClr val="tx1"/>
                </a:solidFill>
                <a:effectLst/>
                <a:latin typeface="Helvetica" pitchFamily="2" charset="0"/>
              </a:rPr>
              <a:t> - </a:t>
            </a:r>
            <a:r>
              <a:rPr lang="cs-CZ" sz="1800" dirty="0">
                <a:solidFill>
                  <a:schemeClr val="tx1"/>
                </a:solidFill>
              </a:rPr>
              <a:t>Febrilní křeče</a:t>
            </a:r>
          </a:p>
          <a:p>
            <a:endParaRPr lang="cs-CZ" sz="1800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43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2FE712-83DA-D5AE-7442-6CCD69DBC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6821A-37C1-0A0B-C9D1-901B0F78E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9861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54520-ABCC-2146-EF78-FD20836DC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006970-29E5-6840-73B9-7EBF286BD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78483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03A7EB-FF9E-9EDC-5B7C-2431141B0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C5686E-AE31-C488-8A27-9A7CCE91C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525020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{66A4A490-178D-0945-80A1-5B7136E5CAAA}tf10001060</Template>
  <TotalTime>7152</TotalTime>
  <Words>4615</Words>
  <Application>Microsoft Office PowerPoint</Application>
  <PresentationFormat>Širokoúhlá obrazovka</PresentationFormat>
  <Paragraphs>788</Paragraphs>
  <Slides>103</Slides>
  <Notes>56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103</vt:i4>
      </vt:variant>
    </vt:vector>
  </HeadingPairs>
  <TitlesOfParts>
    <vt:vector size="104" baseType="lpstr">
      <vt:lpstr>Fazeta</vt:lpstr>
      <vt:lpstr>Akutní stavy u dětí</vt:lpstr>
      <vt:lpstr>Prezentace aplikace PowerPoint</vt:lpstr>
      <vt:lpstr>„FIRST LOOK“ </vt:lpstr>
      <vt:lpstr>Prezentace aplikace PowerPoint</vt:lpstr>
      <vt:lpstr>Věkové rozdělení</vt:lpstr>
      <vt:lpstr>Apgar score </vt:lpstr>
      <vt:lpstr>Anatomické odlišnosti</vt:lpstr>
      <vt:lpstr>Plíce</vt:lpstr>
      <vt:lpstr>Kardiovaskulární oběh</vt:lpstr>
      <vt:lpstr>Prezentace aplikace PowerPoint</vt:lpstr>
      <vt:lpstr>Prezentace aplikace PowerPoint</vt:lpstr>
      <vt:lpstr>NEJČASTĚJŠÍ AKUTNÍ STAVY U DĚTÍ   </vt:lpstr>
      <vt:lpstr>Dušnost u dětí</vt:lpstr>
      <vt:lpstr>Dušnost - etiologie</vt:lpstr>
      <vt:lpstr>Známky dušnosti</vt:lpstr>
      <vt:lpstr>Prezentace aplikace PowerPoint</vt:lpstr>
      <vt:lpstr>Akutní laryngitida</vt:lpstr>
      <vt:lpstr>Akutní laryngitida - hodnocení</vt:lpstr>
      <vt:lpstr>Akutní laryngitida - terapie</vt:lpstr>
      <vt:lpstr>Akutní epiglotitida</vt:lpstr>
      <vt:lpstr>Akutní epiglotitida - terapie</vt:lpstr>
      <vt:lpstr>Bronchiolitida</vt:lpstr>
      <vt:lpstr>Akutní bronchiolitida - terapie</vt:lpstr>
      <vt:lpstr>Astma</vt:lpstr>
      <vt:lpstr>Prezentace aplikace PowerPoint</vt:lpstr>
      <vt:lpstr>Astma - terapie</vt:lpstr>
      <vt:lpstr>Aspirace cizího tělesa</vt:lpstr>
      <vt:lpstr>Aspirace cizího tělesa</vt:lpstr>
      <vt:lpstr>Prezentace aplikace PowerPoint</vt:lpstr>
      <vt:lpstr>Prezentace aplikace PowerPoint</vt:lpstr>
      <vt:lpstr>Křeče</vt:lpstr>
      <vt:lpstr>Prezentace aplikace PowerPoint</vt:lpstr>
      <vt:lpstr>Dif. Dg křečí</vt:lpstr>
      <vt:lpstr>Video</vt:lpstr>
      <vt:lpstr>Anamnéza</vt:lpstr>
      <vt:lpstr>Křeče v PNP - cíle</vt:lpstr>
      <vt:lpstr>Terapie -  první volba</vt:lpstr>
      <vt:lpstr>Terapie - druhá volba</vt:lpstr>
      <vt:lpstr>Febrilní křeče</vt:lpstr>
      <vt:lpstr>Prezentace aplikace PowerPoint</vt:lpstr>
      <vt:lpstr>Terapie -  první volba</vt:lpstr>
      <vt:lpstr>Terapie - druhá volba</vt:lpstr>
      <vt:lpstr>Shrnutí</vt:lpstr>
      <vt:lpstr>Poruchy vědomí</vt:lpstr>
      <vt:lpstr>Poruchy vědomí - etiologie</vt:lpstr>
      <vt:lpstr>Vyšetření</vt:lpstr>
      <vt:lpstr>Prezentace aplikace PowerPoint</vt:lpstr>
      <vt:lpstr>Komplikace bezvědomí</vt:lpstr>
      <vt:lpstr>Terapie</vt:lpstr>
      <vt:lpstr>Prezentace aplikace PowerPoint</vt:lpstr>
      <vt:lpstr>Anafylace</vt:lpstr>
      <vt:lpstr>Prezentace aplikace PowerPoint</vt:lpstr>
      <vt:lpstr>Anafylaxe</vt:lpstr>
      <vt:lpstr>Anafylace - terapie</vt:lpstr>
      <vt:lpstr>Prezentace aplikace PowerPoint</vt:lpstr>
      <vt:lpstr>HOREČKA U DĚTÍ </vt:lpstr>
      <vt:lpstr>PRŮJEM</vt:lpstr>
      <vt:lpstr>ZVRACENÍ</vt:lpstr>
      <vt:lpstr>Úrazy</vt:lpstr>
      <vt:lpstr>Toxidromy</vt:lpstr>
      <vt:lpstr>Prezentace aplikace PowerPoint</vt:lpstr>
      <vt:lpstr>Prezentace aplikace PowerPoint</vt:lpstr>
      <vt:lpstr>Prezentace aplikace PowerPoint</vt:lpstr>
      <vt:lpstr>Intoxikace</vt:lpstr>
      <vt:lpstr>Intoxikace - terapie</vt:lpstr>
      <vt:lpstr>Intoxikace - terapie</vt:lpstr>
      <vt:lpstr>Výplach žaludku</vt:lpstr>
      <vt:lpstr>Paracetamol</vt:lpstr>
      <vt:lpstr>Paracetamol</vt:lpstr>
      <vt:lpstr>Doporučený postup paracetamol</vt:lpstr>
      <vt:lpstr>Poleptání</vt:lpstr>
      <vt:lpstr>Intoxikace CO</vt:lpstr>
      <vt:lpstr>Intoxikace CO</vt:lpstr>
      <vt:lpstr>Prezentace aplikace PowerPoint</vt:lpstr>
      <vt:lpstr>Intoxikace alkoholem</vt:lpstr>
      <vt:lpstr>Intoxikace alkoholem</vt:lpstr>
      <vt:lpstr>CAN syndrom   Child Abuse and Neglect</vt:lpstr>
      <vt:lpstr>CAN syndrom</vt:lpstr>
      <vt:lpstr>Formy CAN</vt:lpstr>
      <vt:lpstr>CAN</vt:lpstr>
      <vt:lpstr>Triage na dětské UP</vt:lpstr>
      <vt:lpstr>Prezentace aplikace PowerPoint</vt:lpstr>
      <vt:lpstr>Prezentace aplikace PowerPoint</vt:lpstr>
      <vt:lpstr>Dávkování základních léků u dětí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Akutní stavy u dětí</dc:title>
  <dc:creator>Eva Sosnová</dc:creator>
  <cp:lastModifiedBy>Eva Sosnová</cp:lastModifiedBy>
  <cp:revision>70</cp:revision>
  <dcterms:created xsi:type="dcterms:W3CDTF">2025-03-25T07:34:48Z</dcterms:created>
  <dcterms:modified xsi:type="dcterms:W3CDTF">2025-10-13T08:53:31Z</dcterms:modified>
</cp:coreProperties>
</file>