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notesMasterIdLst>
    <p:notesMasterId r:id="rId14"/>
  </p:notesMasterIdLst>
  <p:sldIdLst>
    <p:sldId id="256" r:id="rId2"/>
    <p:sldId id="272" r:id="rId3"/>
    <p:sldId id="274" r:id="rId4"/>
    <p:sldId id="275" r:id="rId5"/>
    <p:sldId id="273" r:id="rId6"/>
    <p:sldId id="276" r:id="rId7"/>
    <p:sldId id="277" r:id="rId8"/>
    <p:sldId id="278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58097"/>
  </p:normalViewPr>
  <p:slideViewPr>
    <p:cSldViewPr snapToGrid="0">
      <p:cViewPr varScale="1">
        <p:scale>
          <a:sx n="60" d="100"/>
          <a:sy n="60" d="100"/>
        </p:scale>
        <p:origin x="234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6E270-1462-FF4E-8BC0-3FFDC3BCE798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9FC95-19A8-834A-82A6-0321DB2EE1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7691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9FC95-19A8-834A-82A6-0321DB2EE1B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896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E499A-55FC-A979-0ECF-5AAE6BBAD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44A682B-7DDF-DB81-1FAC-935BD88289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5EED00A-8CF6-2B1C-720F-BC290F62B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472170F-510A-59A7-7C7E-2521378FDD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9FC95-19A8-834A-82A6-0321DB2EE1B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1291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7B925-7EE6-16C0-3631-E42AEE835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EE2F16F-B5F8-3DC7-3E84-0C4AFBEB4C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346A171-E3E3-4F76-FE7A-69511DE4EA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6A472F7-CEEC-5A59-1F36-9F0ABB4D6C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9FC95-19A8-834A-82A6-0321DB2EE1B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151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Základní Technické Vybavení pro PNP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1. Diagnostické a Monitorovací Přístroje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Tonometr: Pro měření krevního tlaku.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Pulzní </a:t>
            </a:r>
            <a:r>
              <a:rPr lang="cs-CZ" b="0" i="0" u="none" strike="noStrike" dirty="0" err="1">
                <a:effectLst/>
                <a:latin typeface="fkGroteskNeue"/>
              </a:rPr>
              <a:t>Oxymetr</a:t>
            </a:r>
            <a:r>
              <a:rPr lang="cs-CZ" b="0" i="0" u="none" strike="noStrike" dirty="0">
                <a:effectLst/>
                <a:latin typeface="fkGroteskNeue"/>
              </a:rPr>
              <a:t>: Pro měření saturace kyslíkem v krvi.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Glukometr: Pro měření hladiny cukru v krvi.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Teploměr: Pro měření tělesné teploty.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2. Zařízení pro Zajištění Dýchacích Cest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Laryngoskop: Pro zajištění dýchacích cest.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Endotracheální Kanyly: Pro zavedení do dýchacích cest.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 err="1">
                <a:effectLst/>
                <a:latin typeface="fkGroteskNeue"/>
              </a:rPr>
              <a:t>Supraglotické</a:t>
            </a:r>
            <a:r>
              <a:rPr lang="cs-CZ" b="0" i="0" u="none" strike="noStrike" dirty="0">
                <a:effectLst/>
                <a:latin typeface="fkGroteskNeue"/>
              </a:rPr>
              <a:t> Pomůcky: Alternativa k endotracheálním kanylám.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Ruční Dýchací Přístroj: Pro umělé dýchání.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3. Kardiologické Zařízení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Defibrilátor: Pro obnovení srdečního rytmu.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 err="1">
                <a:effectLst/>
                <a:latin typeface="fkGroteskNeue"/>
              </a:rPr>
              <a:t>Kardiopumpa</a:t>
            </a:r>
            <a:r>
              <a:rPr lang="cs-CZ" b="0" i="0" u="none" strike="noStrike" dirty="0">
                <a:effectLst/>
                <a:latin typeface="fkGroteskNeue"/>
              </a:rPr>
              <a:t>: Pro podporu srdeční činnosti.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4. Infuzní a Injekční Vybavení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Infuzní Sety: Pro podávání tekutin a léků.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Stříkačky: Pro injekční podávání léků.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Infuzní Pumpy: Pro přesné dávkování léků.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5. Kyslíkové Zařízení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Kyslíkové Láhve: Pro dodávání kyslíku pacientům.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Kyslíkové Masky: Pro inhalační podávání kyslíku.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6. Imobilizační a Transportní Vybavení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Nosítka: Pro transport pacientů.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Vakuové Matrace: Pro imobilizaci pacientů.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Páteřní Desky: Pro imobilizaci krční páteře.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7. Ochranné a Hygienické Pomůcky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Rukavice: Pro ochranu před infekcemi.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Desinfekční Prostředky: Pro dezinfekci rukou a zařízení.</a:t>
            </a:r>
          </a:p>
          <a:p>
            <a:pPr algn="l"/>
            <a:r>
              <a:rPr lang="cs-CZ" b="0" i="0" u="none" strike="noStrike" dirty="0">
                <a:effectLst/>
                <a:latin typeface="fkGroteskNeue"/>
              </a:rPr>
              <a:t>Toto vybavení je nezbytné pro efektivní poskytování neodkladné péče a zajišťuje, že zdravotničtí záchranáři mohou rychle a účinně reagovat na různé nouzové situace.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9FC95-19A8-834A-82A6-0321DB2EE1BD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786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E3AA1-44C6-3255-0739-CE8755214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3261100-63E8-4480-7BE6-D956407F20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C2F0270-A98C-AEE6-2FAF-CE3239C3FC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Základní Technické Vybavení pro PNP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1. Diagnostické a Monitorovací Přístroje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Tonometr: Pro měření krevního tlaku.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Pulzní </a:t>
            </a:r>
            <a:r>
              <a:rPr lang="cs-CZ" b="0" i="0" u="none" strike="noStrike" dirty="0" err="1">
                <a:effectLst/>
                <a:latin typeface="fkGroteskNeue"/>
              </a:rPr>
              <a:t>Oxymetr</a:t>
            </a:r>
            <a:r>
              <a:rPr lang="cs-CZ" b="0" i="0" u="none" strike="noStrike" dirty="0">
                <a:effectLst/>
                <a:latin typeface="fkGroteskNeue"/>
              </a:rPr>
              <a:t>: Pro měření saturace kyslíkem v krvi.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Glukometr: Pro měření hladiny cukru v krvi.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Teploměr: Pro měření tělesné teploty.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2. Zařízení pro Zajištění Dýchacích Cest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Laryngoskop: Pro zajištění dýchacích cest.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Endotracheální Kanyly: Pro zavedení do dýchacích cest.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 err="1">
                <a:effectLst/>
                <a:latin typeface="fkGroteskNeue"/>
              </a:rPr>
              <a:t>Supraglotické</a:t>
            </a:r>
            <a:r>
              <a:rPr lang="cs-CZ" b="0" i="0" u="none" strike="noStrike" dirty="0">
                <a:effectLst/>
                <a:latin typeface="fkGroteskNeue"/>
              </a:rPr>
              <a:t> Pomůcky: Alternativa k endotracheálním kanylám.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Ruční Dýchací Přístroj: Pro umělé dýchání.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3. Kardiologické Zařízení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Defibrilátor: Pro obnovení srdečního rytmu.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 err="1">
                <a:effectLst/>
                <a:latin typeface="fkGroteskNeue"/>
              </a:rPr>
              <a:t>Kardiopumpa</a:t>
            </a:r>
            <a:r>
              <a:rPr lang="cs-CZ" b="0" i="0" u="none" strike="noStrike" dirty="0">
                <a:effectLst/>
                <a:latin typeface="fkGroteskNeue"/>
              </a:rPr>
              <a:t>: Pro podporu srdeční činnosti.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4. Infuzní a Injekční Vybavení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Infuzní Sety: Pro podávání tekutin a léků.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Stříkačky: Pro injekční podávání léků.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Infuzní Pumpy: Pro přesné dávkování léků.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5. Kyslíkové Zařízení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Kyslíkové Láhve: Pro dodávání kyslíku pacientům.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Kyslíkové Masky: Pro inhalační podávání kyslíku.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6. Imobilizační a Transportní Vybavení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Nosítka: Pro transport pacientů.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Vakuové Matrace: Pro imobilizaci pacientů.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Páteřní Desky: Pro imobilizaci krční páteře.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7. Ochranné a Hygienické Pomůcky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Rukavice: Pro ochranu před infekcemi.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Desinfekční Prostředky: Pro dezinfekci rukou a zařízení.</a:t>
            </a:r>
          </a:p>
          <a:p>
            <a:pPr algn="l"/>
            <a:r>
              <a:rPr lang="cs-CZ" b="0" i="0" u="none" strike="noStrike" dirty="0">
                <a:effectLst/>
                <a:latin typeface="fkGroteskNeue"/>
              </a:rPr>
              <a:t>Toto vybavení je nezbytné pro efektivní poskytování neodkladné péče a zajišťuje, že zdravotničtí záchranáři mohou rychle a účinně reagovat na různé nouzové situace.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DF7E1A5-AFB9-C510-E5A8-3B44E3B1CF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9FC95-19A8-834A-82A6-0321DB2EE1B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3187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03F9F-DB6D-B279-BE99-A72568A83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57A5D99-CED8-88F8-1110-8362B6F9AA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B56201B-038A-F272-7128-88FCBDF5C3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Základní Technické Vybavení pro PNP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1. Diagnostické a Monitorovací Přístroje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Tonometr: Pro měření krevního tlaku.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Pulzní </a:t>
            </a:r>
            <a:r>
              <a:rPr lang="cs-CZ" b="0" i="0" u="none" strike="noStrike" dirty="0" err="1">
                <a:effectLst/>
                <a:latin typeface="fkGroteskNeue"/>
              </a:rPr>
              <a:t>Oxymetr</a:t>
            </a:r>
            <a:r>
              <a:rPr lang="cs-CZ" b="0" i="0" u="none" strike="noStrike" dirty="0">
                <a:effectLst/>
                <a:latin typeface="fkGroteskNeue"/>
              </a:rPr>
              <a:t>: Pro měření saturace kyslíkem v krvi.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Glukometr: Pro měření hladiny cukru v krvi.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Teploměr: Pro měření tělesné teploty.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2. Zařízení pro Zajištění Dýchacích Cest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Laryngoskop: Pro zajištění dýchacích cest.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Endotracheální Kanyly: Pro zavedení do dýchacích cest.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 err="1">
                <a:effectLst/>
                <a:latin typeface="fkGroteskNeue"/>
              </a:rPr>
              <a:t>Supraglotické</a:t>
            </a:r>
            <a:r>
              <a:rPr lang="cs-CZ" b="0" i="0" u="none" strike="noStrike" dirty="0">
                <a:effectLst/>
                <a:latin typeface="fkGroteskNeue"/>
              </a:rPr>
              <a:t> Pomůcky: Alternativa k endotracheálním kanylám.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Ruční Dýchací Přístroj: Pro umělé dýchání.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3. Kardiologické Zařízení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Defibrilátor: Pro obnovení srdečního rytmu.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 err="1">
                <a:effectLst/>
                <a:latin typeface="fkGroteskNeue"/>
              </a:rPr>
              <a:t>Kardiopumpa</a:t>
            </a:r>
            <a:r>
              <a:rPr lang="cs-CZ" b="0" i="0" u="none" strike="noStrike" dirty="0">
                <a:effectLst/>
                <a:latin typeface="fkGroteskNeue"/>
              </a:rPr>
              <a:t>: Pro podporu srdeční činnosti.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4. Infuzní a Injekční Vybavení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Infuzní Sety: Pro podávání tekutin a léků.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Stříkačky: Pro injekční podávání léků.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Infuzní Pumpy: Pro přesné dávkování léků.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5. Kyslíkové Zařízení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Kyslíkové Láhve: Pro dodávání kyslíku pacientům.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Kyslíkové Masky: Pro inhalační podávání kyslíku.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6. Imobilizační a Transportní Vybavení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Nosítka: Pro transport pacientů.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Vakuové Matrace: Pro imobilizaci pacientů.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Páteřní Desky: Pro imobilizaci krční páteře.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7. Ochranné a Hygienické Pomůcky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Rukavice: Pro ochranu před infekcemi.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Desinfekční Prostředky: Pro dezinfekci rukou a zařízení.</a:t>
            </a:r>
          </a:p>
          <a:p>
            <a:pPr algn="l"/>
            <a:r>
              <a:rPr lang="cs-CZ" b="0" i="0" u="none" strike="noStrike" dirty="0">
                <a:effectLst/>
                <a:latin typeface="fkGroteskNeue"/>
              </a:rPr>
              <a:t>Toto vybavení je nezbytné pro efektivní poskytování neodkladné péče a zajišťuje, že zdravotničtí záchranáři mohou rychle a účinně reagovat na různé nouzové situace.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DA958C-C422-D3DA-E2B4-E31029F32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9FC95-19A8-834A-82A6-0321DB2EE1BD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2255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53AFF-51FE-3A9B-456E-8213AC2A1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16D17D4-9A4F-0FCE-9E99-798D2395F0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732D0A9-F0D7-C59D-EA75-195DD308AC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Základní Technické Vybavení pro PNP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1. Diagnostické a Monitorovací Přístroje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Tonometr: Pro měření krevního tlaku.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Pulzní </a:t>
            </a:r>
            <a:r>
              <a:rPr lang="cs-CZ" b="0" i="0" u="none" strike="noStrike" dirty="0" err="1">
                <a:effectLst/>
                <a:latin typeface="fkGroteskNeue"/>
              </a:rPr>
              <a:t>Oxymetr</a:t>
            </a:r>
            <a:r>
              <a:rPr lang="cs-CZ" b="0" i="0" u="none" strike="noStrike" dirty="0">
                <a:effectLst/>
                <a:latin typeface="fkGroteskNeue"/>
              </a:rPr>
              <a:t>: Pro měření saturace kyslíkem v krvi.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Glukometr: Pro měření hladiny cukru v krvi.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Teploměr: Pro měření tělesné teploty.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2. Zařízení pro Zajištění Dýchacích Cest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Laryngoskop: Pro zajištění dýchacích cest.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Endotracheální Kanyly: Pro zavedení do dýchacích cest.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 err="1">
                <a:effectLst/>
                <a:latin typeface="fkGroteskNeue"/>
              </a:rPr>
              <a:t>Supraglotické</a:t>
            </a:r>
            <a:r>
              <a:rPr lang="cs-CZ" b="0" i="0" u="none" strike="noStrike" dirty="0">
                <a:effectLst/>
                <a:latin typeface="fkGroteskNeue"/>
              </a:rPr>
              <a:t> Pomůcky: Alternativa k endotracheálním kanylám.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Ruční Dýchací Přístroj: Pro umělé dýchání.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3. Kardiologické Zařízení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Defibrilátor: Pro obnovení srdečního rytmu.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 err="1">
                <a:effectLst/>
                <a:latin typeface="fkGroteskNeue"/>
              </a:rPr>
              <a:t>Kardiopumpa</a:t>
            </a:r>
            <a:r>
              <a:rPr lang="cs-CZ" b="0" i="0" u="none" strike="noStrike" dirty="0">
                <a:effectLst/>
                <a:latin typeface="fkGroteskNeue"/>
              </a:rPr>
              <a:t>: Pro podporu srdeční činnosti.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4. Infuzní a Injekční Vybavení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Infuzní Sety: Pro podávání tekutin a léků.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Stříkačky: Pro injekční podávání léků.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Infuzní Pumpy: Pro přesné dávkování léků.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5. Kyslíkové Zařízení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Kyslíkové Láhve: Pro dodávání kyslíku pacientům.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Kyslíkové Masky: Pro inhalační podávání kyslíku.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6. Imobilizační a Transportní Vybavení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Nosítka: Pro transport pacientů.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Vakuové Matrace: Pro imobilizaci pacientů.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Páteřní Desky: Pro imobilizaci krční páteře.</a:t>
            </a:r>
          </a:p>
          <a:p>
            <a:pPr algn="l"/>
            <a:r>
              <a:rPr lang="cs-CZ" b="0" i="0" u="none" strike="noStrike" dirty="0">
                <a:effectLst/>
                <a:latin typeface="var(--font-fk-grotesk)"/>
              </a:rPr>
              <a:t>7. Ochranné a Hygienické Pomůcky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Rukavice: Pro ochranu před infekcemi.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u="none" strike="noStrike" dirty="0">
                <a:effectLst/>
                <a:latin typeface="fkGroteskNeue"/>
              </a:rPr>
              <a:t>Desinfekční Prostředky: Pro dezinfekci rukou a zařízení.</a:t>
            </a:r>
          </a:p>
          <a:p>
            <a:pPr algn="l"/>
            <a:r>
              <a:rPr lang="cs-CZ" b="0" i="0" u="none" strike="noStrike" dirty="0">
                <a:effectLst/>
                <a:latin typeface="fkGroteskNeue"/>
              </a:rPr>
              <a:t>Toto vybavení je nezbytné pro efektivní poskytování neodkladné péče a zajišťuje, že zdravotničtí záchranáři mohou rychle a účinně reagovat na různé nouzové situace.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A17148F-AC1E-B613-689E-4A7B77AA93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59FC95-19A8-834A-82A6-0321DB2EE1BD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0359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0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994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6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84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6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9/14/25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403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9/14/25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6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9/14/25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11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58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0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5981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82" r:id="rId6"/>
    <p:sldLayoutId id="2147483677" r:id="rId7"/>
    <p:sldLayoutId id="2147483678" r:id="rId8"/>
    <p:sldLayoutId id="2147483679" r:id="rId9"/>
    <p:sldLayoutId id="2147483681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7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Neónově 3D – grafika na kružnici">
            <a:extLst>
              <a:ext uri="{FF2B5EF4-FFF2-40B4-BE49-F238E27FC236}">
                <a16:creationId xmlns:a16="http://schemas.microsoft.com/office/drawing/2014/main" id="{F18A95C9-F5EE-606E-1EA8-29F684E0539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75" t="28480" r="6016"/>
          <a:stretch>
            <a:fillRect/>
          </a:stretch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  <p:sp>
        <p:nvSpPr>
          <p:cNvPr id="25" name="Rectangle 19">
            <a:extLst>
              <a:ext uri="{FF2B5EF4-FFF2-40B4-BE49-F238E27FC236}">
                <a16:creationId xmlns:a16="http://schemas.microsoft.com/office/drawing/2014/main" id="{05DEC45B-BA77-21C0-3869-05DE7C923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5705856"/>
            <a:ext cx="12192001" cy="1152144"/>
          </a:xfrm>
          <a:prstGeom prst="rect">
            <a:avLst/>
          </a:prstGeom>
          <a:solidFill>
            <a:schemeClr val="bg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8A374EB-27FD-E5A8-CA34-F1E69FAB2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5" y="5863030"/>
            <a:ext cx="7955280" cy="870008"/>
          </a:xfrm>
        </p:spPr>
        <p:txBody>
          <a:bodyPr anchor="ctr">
            <a:normAutofit/>
          </a:bodyPr>
          <a:lstStyle/>
          <a:p>
            <a:r>
              <a:rPr lang="cs-CZ" sz="4800"/>
              <a:t>Technika v PNP</a:t>
            </a:r>
            <a:endParaRPr lang="cs-CZ" sz="4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D9AC13-18D2-3FE6-8BE2-56C3A0EF6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08323" y="5863030"/>
            <a:ext cx="3527062" cy="870008"/>
          </a:xfrm>
        </p:spPr>
        <p:txBody>
          <a:bodyPr anchor="ctr">
            <a:normAutofit/>
          </a:bodyPr>
          <a:lstStyle/>
          <a:p>
            <a:pPr algn="r"/>
            <a:r>
              <a:rPr lang="cs-CZ" sz="1600"/>
              <a:t>MUDr. Eva Sosnová</a:t>
            </a:r>
          </a:p>
          <a:p>
            <a:pPr algn="r"/>
            <a:r>
              <a:rPr lang="cs-CZ" sz="1600"/>
              <a:t>Zzs sk, ZZS HMP</a:t>
            </a:r>
            <a:endParaRPr lang="cs-CZ" sz="1600" dirty="0"/>
          </a:p>
        </p:txBody>
      </p:sp>
      <p:cxnSp>
        <p:nvCxnSpPr>
          <p:cNvPr id="26" name="Straight Connector 21">
            <a:extLst>
              <a:ext uri="{FF2B5EF4-FFF2-40B4-BE49-F238E27FC236}">
                <a16:creationId xmlns:a16="http://schemas.microsoft.com/office/drawing/2014/main" id="{7A0A4642-D29D-0121-4C05-5A5559BC5F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-568323" y="6281928"/>
            <a:ext cx="115214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8468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0CAE2C-4A0C-1CC5-721E-5372D0E04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042B2B-A093-C27B-6690-64E974462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1595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ADBB6E-A08E-C9F3-02B6-2D62FB62D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B13EEF-CB0F-AFC5-54D0-95ED85DE1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1735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7CA3AC-54F8-9D41-F07C-F05BFDF46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382249-AC68-E694-847D-5310BB955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415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75EA0-116D-572D-A542-4062F401C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Neónově 3D – grafika na kružnici">
            <a:extLst>
              <a:ext uri="{FF2B5EF4-FFF2-40B4-BE49-F238E27FC236}">
                <a16:creationId xmlns:a16="http://schemas.microsoft.com/office/drawing/2014/main" id="{9A593B73-674A-E6A8-4D2D-0322E7AF5B3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 l="21443" r="19164"/>
          <a:stretch>
            <a:fillRect/>
          </a:stretch>
        </p:blipFill>
        <p:spPr>
          <a:xfrm>
            <a:off x="-4704" y="10"/>
            <a:ext cx="5696712" cy="6857990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F7017262-EEEC-4F5E-917D-A55E68A11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0375" y="-480370"/>
            <a:ext cx="4735963" cy="5696712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C33DE9D7-60AC-BFA9-130E-86E15D69F8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519" y="1371601"/>
            <a:ext cx="4023360" cy="26714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1. Diagnostické a monitorovací přístroje</a:t>
            </a:r>
            <a:br>
              <a:rPr lang="en-US" sz="4000">
                <a:solidFill>
                  <a:srgbClr val="FFFFFF"/>
                </a:solidFill>
              </a:rPr>
            </a:br>
            <a:endParaRPr lang="en-US" sz="4000">
              <a:solidFill>
                <a:srgbClr val="FFFFFF"/>
              </a:solidFill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A3EDAAA-869E-4AA2-A7CE-BF2C02596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718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8C41976E-57F6-F238-C622-B8FA016D6A06}"/>
              </a:ext>
            </a:extLst>
          </p:cNvPr>
          <p:cNvSpPr txBox="1"/>
          <p:nvPr/>
        </p:nvSpPr>
        <p:spPr>
          <a:xfrm>
            <a:off x="6242960" y="1031002"/>
            <a:ext cx="5288049" cy="52669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b="0" i="0" u="none" strike="noStrike" dirty="0" err="1">
                <a:effectLst/>
              </a:rPr>
              <a:t>Tonometr</a:t>
            </a:r>
            <a:endParaRPr lang="en-US" sz="4000" b="0" i="0" u="none" strike="noStrike" dirty="0">
              <a:effectLst/>
            </a:endParaRP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b="0" i="0" u="none" strike="noStrike" dirty="0" err="1">
                <a:effectLst/>
              </a:rPr>
              <a:t>Pulzní</a:t>
            </a:r>
            <a:r>
              <a:rPr lang="en-US" sz="4000" b="0" i="0" u="none" strike="noStrike" dirty="0">
                <a:effectLst/>
              </a:rPr>
              <a:t> </a:t>
            </a:r>
            <a:r>
              <a:rPr lang="en-US" sz="4000" b="0" i="0" u="none" strike="noStrike" dirty="0" err="1">
                <a:effectLst/>
              </a:rPr>
              <a:t>Oxymetr</a:t>
            </a:r>
            <a:endParaRPr lang="en-US" sz="4000" b="0" i="0" u="none" strike="noStrike" dirty="0">
              <a:effectLst/>
            </a:endParaRP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b="0" i="0" u="none" strike="noStrike" dirty="0" err="1">
                <a:effectLst/>
              </a:rPr>
              <a:t>Glukometr</a:t>
            </a:r>
            <a:endParaRPr lang="en-US" sz="4000" b="0" i="0" u="none" strike="noStrike" dirty="0">
              <a:effectLst/>
            </a:endParaRP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b="0" i="0" u="none" strike="noStrike" dirty="0" err="1">
                <a:effectLst/>
              </a:rPr>
              <a:t>Teploměr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6245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7AB932-52FD-170B-A00D-18394F685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406BD704-01C2-4341-B99A-116CC7EC5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eónově 3D – grafika na kružnici">
            <a:extLst>
              <a:ext uri="{FF2B5EF4-FFF2-40B4-BE49-F238E27FC236}">
                <a16:creationId xmlns:a16="http://schemas.microsoft.com/office/drawing/2014/main" id="{640DD38E-F4A2-D126-0F14-50CA224FF8C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32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0225C01B-A296-4FAA-AA46-794F27DF6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4894" y="979075"/>
            <a:ext cx="5777024" cy="5074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18D7D77E-2B19-FD63-24B4-82F514CE1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9451" y="1352492"/>
            <a:ext cx="4665540" cy="1143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/>
              <a:t>2. Kardiologické zařízení</a:t>
            </a:r>
            <a:br>
              <a:rPr lang="en-US" sz="3100"/>
            </a:br>
            <a:endParaRPr lang="en-US" sz="3100"/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62713E66-598D-4B8A-9D2A-67C7AF46E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85673" y="979075"/>
            <a:ext cx="0" cy="50749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4CB2D48-96AF-FC38-57DA-0EEB4AC54695}"/>
              </a:ext>
            </a:extLst>
          </p:cNvPr>
          <p:cNvSpPr txBox="1"/>
          <p:nvPr/>
        </p:nvSpPr>
        <p:spPr>
          <a:xfrm>
            <a:off x="1049454" y="2662356"/>
            <a:ext cx="4665546" cy="3057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dirty="0"/>
              <a:t> </a:t>
            </a:r>
            <a:r>
              <a:rPr lang="en-US" sz="4000" dirty="0" err="1"/>
              <a:t>Defibrilátor</a:t>
            </a:r>
            <a:endParaRPr lang="en-US" sz="4000" dirty="0"/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dirty="0"/>
              <a:t> </a:t>
            </a:r>
            <a:r>
              <a:rPr lang="en-US" sz="4000" dirty="0" err="1"/>
              <a:t>Kardiopumpa</a:t>
            </a:r>
            <a:r>
              <a:rPr lang="en-US" sz="4000" dirty="0"/>
              <a:t>: 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48150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FDCD6D-EB6E-07DB-2BDB-84CF711F1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9" name="Rectangle 68">
            <a:extLst>
              <a:ext uri="{FF2B5EF4-FFF2-40B4-BE49-F238E27FC236}">
                <a16:creationId xmlns:a16="http://schemas.microsoft.com/office/drawing/2014/main" id="{89BBA96D-760C-44C0-B94F-3FDC8357B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eónově 3D – grafika na kružnici">
            <a:extLst>
              <a:ext uri="{FF2B5EF4-FFF2-40B4-BE49-F238E27FC236}">
                <a16:creationId xmlns:a16="http://schemas.microsoft.com/office/drawing/2014/main" id="{DAE213D9-11DB-E414-AC13-2082300927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32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EAA5F1BF-F733-47EA-A79A-01F3AD5A7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0600" y="1071435"/>
            <a:ext cx="10208830" cy="47197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63B14B1B-81AF-5DF2-73D5-52B154A399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863" y="1584797"/>
            <a:ext cx="3305701" cy="3584187"/>
          </a:xfrm>
        </p:spPr>
        <p:txBody>
          <a:bodyPr vert="horz" lIns="91440" tIns="45720" rIns="91440" bIns="45720" rtlCol="0" anchor="t">
            <a:normAutofit/>
          </a:bodyPr>
          <a:lstStyle/>
          <a:p>
            <a:br>
              <a:rPr lang="en-US" sz="3600"/>
            </a:br>
            <a:r>
              <a:rPr lang="en-US" sz="3600"/>
              <a:t>3. Zařízení pro Zajištění Dýchacích Cest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7468E50D-C2BA-B65D-3A35-EF50F53A6D2C}"/>
              </a:ext>
            </a:extLst>
          </p:cNvPr>
          <p:cNvSpPr txBox="1"/>
          <p:nvPr/>
        </p:nvSpPr>
        <p:spPr>
          <a:xfrm>
            <a:off x="5262336" y="1212292"/>
            <a:ext cx="6433379" cy="35328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 err="1"/>
              <a:t>Laryngoskop</a:t>
            </a:r>
            <a:r>
              <a:rPr lang="en-US" sz="2800" dirty="0"/>
              <a:t>, </a:t>
            </a:r>
            <a:r>
              <a:rPr lang="en-US" sz="2800" dirty="0" err="1"/>
              <a:t>Videolaryngo</a:t>
            </a:r>
            <a:endParaRPr lang="en-US" sz="2800" dirty="0"/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/>
              <a:t>Endotracheální </a:t>
            </a:r>
            <a:r>
              <a:rPr lang="en-US" sz="2800" dirty="0" err="1"/>
              <a:t>Kanyly</a:t>
            </a:r>
            <a:endParaRPr lang="en-US" sz="2800" dirty="0"/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 err="1"/>
              <a:t>Supraglotické</a:t>
            </a:r>
            <a:r>
              <a:rPr lang="en-US" sz="2800" dirty="0"/>
              <a:t> </a:t>
            </a:r>
            <a:r>
              <a:rPr lang="en-US" sz="2800" dirty="0" err="1"/>
              <a:t>Pomůcky</a:t>
            </a:r>
            <a:r>
              <a:rPr lang="en-US" sz="2800" dirty="0"/>
              <a:t>: Alternativa k </a:t>
            </a:r>
            <a:r>
              <a:rPr lang="en-US" sz="2800" dirty="0" err="1"/>
              <a:t>endotracheálním</a:t>
            </a:r>
            <a:r>
              <a:rPr lang="en-US" sz="2800" dirty="0"/>
              <a:t> </a:t>
            </a:r>
            <a:r>
              <a:rPr lang="en-US" sz="2800" dirty="0" err="1"/>
              <a:t>kanylám</a:t>
            </a:r>
            <a:r>
              <a:rPr lang="en-US" sz="2800" dirty="0"/>
              <a:t>.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/>
              <a:t>Airway – </a:t>
            </a:r>
            <a:r>
              <a:rPr lang="en-US" sz="2800" dirty="0" err="1"/>
              <a:t>ústní</a:t>
            </a:r>
            <a:r>
              <a:rPr lang="en-US" sz="2800" dirty="0"/>
              <a:t>, </a:t>
            </a:r>
            <a:r>
              <a:rPr lang="en-US" sz="2800" dirty="0" err="1"/>
              <a:t>nosní</a:t>
            </a:r>
            <a:endParaRPr lang="en-US" sz="2800" dirty="0"/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 err="1"/>
              <a:t>Ventilátor</a:t>
            </a:r>
            <a:r>
              <a:rPr lang="en-US" sz="2800" dirty="0"/>
              <a:t> 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 err="1"/>
              <a:t>Ruční</a:t>
            </a:r>
            <a:r>
              <a:rPr lang="en-US" sz="2800" dirty="0"/>
              <a:t> </a:t>
            </a:r>
            <a:r>
              <a:rPr lang="en-US" sz="2800" dirty="0" err="1"/>
              <a:t>Dýchací</a:t>
            </a:r>
            <a:r>
              <a:rPr lang="en-US" sz="2800" dirty="0"/>
              <a:t> </a:t>
            </a:r>
            <a:r>
              <a:rPr lang="en-US" sz="2800" dirty="0" err="1"/>
              <a:t>Přístroj</a:t>
            </a:r>
            <a:endParaRPr lang="en-US" sz="2800" dirty="0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652938D1-813E-4650-AAB9-E09257454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83456" y="5765296"/>
            <a:ext cx="10215974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ovéPole 2">
            <a:extLst>
              <a:ext uri="{FF2B5EF4-FFF2-40B4-BE49-F238E27FC236}">
                <a16:creationId xmlns:a16="http://schemas.microsoft.com/office/drawing/2014/main" id="{EF7B608D-A9D1-ABAD-FD3B-15B689BC6121}"/>
              </a:ext>
            </a:extLst>
          </p:cNvPr>
          <p:cNvSpPr txBox="1"/>
          <p:nvPr/>
        </p:nvSpPr>
        <p:spPr>
          <a:xfrm>
            <a:off x="3158836" y="2655562"/>
            <a:ext cx="67610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br>
              <a:rPr lang="cs-CZ" b="0" i="0" u="none" strike="noStrike" dirty="0">
                <a:effectLst/>
                <a:latin typeface="var(--font-fk-grotesk)"/>
              </a:rPr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128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FC8D38-FB62-A478-186F-084AFD8CA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DA4C699B-5495-46A6-6FE3-3A024B4A2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727" y="482361"/>
            <a:ext cx="7340138" cy="109728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dirty="0"/>
              <a:t>4. </a:t>
            </a:r>
            <a:r>
              <a:rPr lang="en-US" sz="4400" dirty="0" err="1"/>
              <a:t>Infuzní</a:t>
            </a:r>
            <a:r>
              <a:rPr lang="en-US" sz="4400" dirty="0"/>
              <a:t> a </a:t>
            </a:r>
            <a:r>
              <a:rPr lang="en-US" sz="4400" dirty="0" err="1"/>
              <a:t>Injekční</a:t>
            </a:r>
            <a:r>
              <a:rPr lang="en-US" sz="4400" dirty="0"/>
              <a:t> </a:t>
            </a:r>
            <a:r>
              <a:rPr lang="en-US" sz="4400" dirty="0" err="1"/>
              <a:t>Vybavení</a:t>
            </a:r>
            <a:br>
              <a:rPr lang="en-US" sz="4400" dirty="0"/>
            </a:br>
            <a:endParaRPr lang="en-US" sz="4400" dirty="0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6281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04B086B3-63BE-2DE4-C7EB-D0DC160BBDC0}"/>
              </a:ext>
            </a:extLst>
          </p:cNvPr>
          <p:cNvSpPr txBox="1"/>
          <p:nvPr/>
        </p:nvSpPr>
        <p:spPr>
          <a:xfrm>
            <a:off x="640080" y="2633236"/>
            <a:ext cx="5852160" cy="3664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dirty="0" err="1"/>
              <a:t>Infuzní</a:t>
            </a:r>
            <a:r>
              <a:rPr lang="en-US" sz="4000" dirty="0"/>
              <a:t> </a:t>
            </a:r>
            <a:r>
              <a:rPr lang="en-US" sz="4000" dirty="0" err="1"/>
              <a:t>Sety</a:t>
            </a:r>
            <a:r>
              <a:rPr lang="en-US" sz="4000" dirty="0"/>
              <a:t>, </a:t>
            </a:r>
            <a:r>
              <a:rPr lang="en-US" sz="4000" dirty="0" err="1"/>
              <a:t>kanyly</a:t>
            </a:r>
            <a:r>
              <a:rPr lang="en-US" sz="4000" dirty="0"/>
              <a:t> IV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dirty="0" err="1"/>
              <a:t>Stříkačky</a:t>
            </a:r>
            <a:r>
              <a:rPr lang="en-US" sz="4000" dirty="0"/>
              <a:t>, </a:t>
            </a:r>
            <a:r>
              <a:rPr lang="en-US" sz="4000" dirty="0" err="1"/>
              <a:t>jehly</a:t>
            </a:r>
            <a:endParaRPr lang="en-US" sz="4000" dirty="0"/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dirty="0" err="1"/>
              <a:t>Infuzní</a:t>
            </a:r>
            <a:r>
              <a:rPr lang="en-US" sz="4000" dirty="0"/>
              <a:t> </a:t>
            </a:r>
            <a:r>
              <a:rPr lang="en-US" sz="4000" dirty="0" err="1"/>
              <a:t>Pumpy</a:t>
            </a:r>
            <a:r>
              <a:rPr lang="en-US" sz="4000" dirty="0"/>
              <a:t>: Pro </a:t>
            </a:r>
            <a:r>
              <a:rPr lang="en-US" sz="4000" dirty="0" err="1"/>
              <a:t>přesné</a:t>
            </a:r>
            <a:r>
              <a:rPr lang="en-US" sz="4000" dirty="0"/>
              <a:t> </a:t>
            </a:r>
            <a:r>
              <a:rPr lang="en-US" sz="4000" dirty="0" err="1"/>
              <a:t>dávkování</a:t>
            </a:r>
            <a:r>
              <a:rPr lang="en-US" sz="4000" dirty="0"/>
              <a:t> </a:t>
            </a:r>
            <a:r>
              <a:rPr lang="en-US" sz="4000" dirty="0" err="1"/>
              <a:t>léků</a:t>
            </a:r>
            <a:r>
              <a:rPr lang="en-US" sz="4000" dirty="0"/>
              <a:t>.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dirty="0"/>
              <a:t>IO set, </a:t>
            </a:r>
            <a:r>
              <a:rPr lang="en-US" sz="4000" dirty="0" err="1"/>
              <a:t>vrtačka</a:t>
            </a:r>
            <a:endParaRPr lang="en-US" sz="4000" dirty="0"/>
          </a:p>
        </p:txBody>
      </p:sp>
      <p:pic>
        <p:nvPicPr>
          <p:cNvPr id="4" name="Picture 3" descr="Neónově 3D – grafika na kružnici">
            <a:extLst>
              <a:ext uri="{FF2B5EF4-FFF2-40B4-BE49-F238E27FC236}">
                <a16:creationId xmlns:a16="http://schemas.microsoft.com/office/drawing/2014/main" id="{81D40B7F-20E4-5B74-BFD3-64CB034F82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5876" r="23597"/>
          <a:stretch>
            <a:fillRect/>
          </a:stretch>
        </p:blipFill>
        <p:spPr>
          <a:xfrm>
            <a:off x="7347205" y="0"/>
            <a:ext cx="484632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106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686819-071B-E735-0AD1-1E6CE53D3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Neónově 3D – grafika na kružnici">
            <a:extLst>
              <a:ext uri="{FF2B5EF4-FFF2-40B4-BE49-F238E27FC236}">
                <a16:creationId xmlns:a16="http://schemas.microsoft.com/office/drawing/2014/main" id="{8F15E06C-14FE-5360-D087-4A58912AB8C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 l="21443" r="19164"/>
          <a:stretch>
            <a:fillRect/>
          </a:stretch>
        </p:blipFill>
        <p:spPr>
          <a:xfrm>
            <a:off x="-4704" y="10"/>
            <a:ext cx="5696712" cy="6857990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F7017262-EEEC-4F5E-917D-A55E68A11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0375" y="-480370"/>
            <a:ext cx="4735963" cy="5696712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C607B310-8DAD-CA36-D315-3AD34CB39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519" y="1371601"/>
            <a:ext cx="4023360" cy="26714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5. Kyslíkové Zařízení</a:t>
            </a:r>
            <a:br>
              <a:rPr lang="en-US" sz="4000">
                <a:solidFill>
                  <a:srgbClr val="FFFFFF"/>
                </a:solidFill>
              </a:rPr>
            </a:br>
            <a:br>
              <a:rPr lang="en-US" sz="4000">
                <a:solidFill>
                  <a:srgbClr val="FFFFFF"/>
                </a:solidFill>
              </a:rPr>
            </a:br>
            <a:endParaRPr lang="en-US" sz="4000">
              <a:solidFill>
                <a:srgbClr val="FFFFFF"/>
              </a:solidFill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A3EDAAA-869E-4AA2-A7CE-BF2C02596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718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F46B4777-B725-4E71-D3DA-ADBB65612AA8}"/>
              </a:ext>
            </a:extLst>
          </p:cNvPr>
          <p:cNvSpPr txBox="1"/>
          <p:nvPr/>
        </p:nvSpPr>
        <p:spPr>
          <a:xfrm>
            <a:off x="6096000" y="277091"/>
            <a:ext cx="6309258" cy="52669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3200" dirty="0" err="1"/>
              <a:t>Kyslíkové</a:t>
            </a:r>
            <a:r>
              <a:rPr lang="en-US" sz="3200" dirty="0"/>
              <a:t> </a:t>
            </a:r>
            <a:r>
              <a:rPr lang="en-US" sz="3200" dirty="0" err="1"/>
              <a:t>Láhve</a:t>
            </a:r>
            <a:r>
              <a:rPr lang="en-US" sz="3200" dirty="0"/>
              <a:t>: Pro </a:t>
            </a:r>
            <a:r>
              <a:rPr lang="en-US" sz="3200" dirty="0" err="1"/>
              <a:t>dodávání</a:t>
            </a:r>
            <a:r>
              <a:rPr lang="en-US" sz="3200" dirty="0"/>
              <a:t> </a:t>
            </a:r>
            <a:r>
              <a:rPr lang="en-US" sz="3200" dirty="0" err="1"/>
              <a:t>kyslíku</a:t>
            </a:r>
            <a:r>
              <a:rPr lang="en-US" sz="3200" dirty="0"/>
              <a:t> </a:t>
            </a:r>
            <a:r>
              <a:rPr lang="en-US" sz="3200" dirty="0" err="1"/>
              <a:t>pacientům</a:t>
            </a:r>
            <a:r>
              <a:rPr lang="en-US" sz="3200" dirty="0"/>
              <a:t>.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3200" dirty="0" err="1"/>
              <a:t>Kyslíkové</a:t>
            </a:r>
            <a:r>
              <a:rPr lang="en-US" sz="3200" dirty="0"/>
              <a:t> </a:t>
            </a:r>
            <a:r>
              <a:rPr lang="en-US" sz="3200" dirty="0" err="1"/>
              <a:t>Masky</a:t>
            </a:r>
            <a:endParaRPr lang="en-US" sz="3200" dirty="0"/>
          </a:p>
          <a:p>
            <a:pPr lvl="1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3200" dirty="0" err="1"/>
              <a:t>Brýle</a:t>
            </a:r>
            <a:r>
              <a:rPr lang="en-US" sz="3200" dirty="0"/>
              <a:t> – max 4l </a:t>
            </a:r>
            <a:r>
              <a:rPr lang="en-US" sz="3200" dirty="0" err="1"/>
              <a:t>průtok</a:t>
            </a:r>
            <a:r>
              <a:rPr lang="en-US" sz="3200" dirty="0"/>
              <a:t>, max 40% FiO2</a:t>
            </a:r>
          </a:p>
          <a:p>
            <a:pPr lvl="1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3200" dirty="0"/>
              <a:t>Maska bez </a:t>
            </a:r>
            <a:r>
              <a:rPr lang="en-US" sz="3200" dirty="0" err="1"/>
              <a:t>rezervoáru</a:t>
            </a:r>
            <a:r>
              <a:rPr lang="en-US" sz="3200" dirty="0"/>
              <a:t> – min 5l </a:t>
            </a:r>
            <a:r>
              <a:rPr lang="en-US" sz="3200" dirty="0" err="1"/>
              <a:t>průtok</a:t>
            </a:r>
            <a:r>
              <a:rPr lang="en-US" sz="3200" dirty="0"/>
              <a:t>, max 60% FiO2	</a:t>
            </a:r>
          </a:p>
          <a:p>
            <a:pPr lvl="1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3200" dirty="0"/>
              <a:t>Maska s </a:t>
            </a:r>
            <a:r>
              <a:rPr lang="en-US" sz="3200" dirty="0" err="1"/>
              <a:t>rezerv</a:t>
            </a:r>
            <a:r>
              <a:rPr lang="en-US" sz="3200" dirty="0"/>
              <a:t>. – min 5l </a:t>
            </a:r>
            <a:r>
              <a:rPr lang="en-US" sz="3200" dirty="0" err="1"/>
              <a:t>průtok</a:t>
            </a:r>
            <a:r>
              <a:rPr lang="en-US" sz="3200" dirty="0"/>
              <a:t>, max. 60-80% FiO2</a:t>
            </a:r>
          </a:p>
          <a:p>
            <a:pPr lvl="1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3200" dirty="0"/>
              <a:t>SRV – 15l </a:t>
            </a:r>
            <a:r>
              <a:rPr lang="en-US" sz="3200" dirty="0" err="1"/>
              <a:t>průtok</a:t>
            </a:r>
            <a:r>
              <a:rPr lang="en-US" sz="3200" dirty="0"/>
              <a:t>, 90% FiO2</a:t>
            </a:r>
          </a:p>
        </p:txBody>
      </p:sp>
    </p:spTree>
    <p:extLst>
      <p:ext uri="{BB962C8B-B14F-4D97-AF65-F5344CB8AC3E}">
        <p14:creationId xmlns:p14="http://schemas.microsoft.com/office/powerpoint/2010/main" val="277229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2966A1-2D6B-E572-407F-1704719C2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Straight Connector 5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9" name="Rectangle 61">
            <a:extLst>
              <a:ext uri="{FF2B5EF4-FFF2-40B4-BE49-F238E27FC236}">
                <a16:creationId xmlns:a16="http://schemas.microsoft.com/office/drawing/2014/main" id="{89BBA96D-760C-44C0-B94F-3FDC8357B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eónově 3D – grafika na kružnici">
            <a:extLst>
              <a:ext uri="{FF2B5EF4-FFF2-40B4-BE49-F238E27FC236}">
                <a16:creationId xmlns:a16="http://schemas.microsoft.com/office/drawing/2014/main" id="{E3937F8D-ADA7-B2A7-47F5-9EA0EC02A6E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32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70" name="Rectangle 63">
            <a:extLst>
              <a:ext uri="{FF2B5EF4-FFF2-40B4-BE49-F238E27FC236}">
                <a16:creationId xmlns:a16="http://schemas.microsoft.com/office/drawing/2014/main" id="{EAA5F1BF-F733-47EA-A79A-01F3AD5A7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0600" y="1071435"/>
            <a:ext cx="10208830" cy="47197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CC8E5AB7-03C8-C591-0689-3EE1B2D2D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863" y="1584797"/>
            <a:ext cx="3305701" cy="3584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6. </a:t>
            </a:r>
            <a:r>
              <a:rPr lang="en-US" sz="3600" dirty="0" err="1"/>
              <a:t>Imobilizační</a:t>
            </a:r>
            <a:r>
              <a:rPr lang="en-US" sz="3600" dirty="0"/>
              <a:t> a </a:t>
            </a:r>
            <a:r>
              <a:rPr lang="en-US" sz="3600" dirty="0" err="1"/>
              <a:t>Transportní</a:t>
            </a:r>
            <a:r>
              <a:rPr lang="en-US" sz="3600" dirty="0"/>
              <a:t> </a:t>
            </a:r>
            <a:r>
              <a:rPr lang="en-US" sz="3600" dirty="0" err="1"/>
              <a:t>Vybavení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3374DD0-84EE-15C4-F254-A06FA3A9BCD0}"/>
              </a:ext>
            </a:extLst>
          </p:cNvPr>
          <p:cNvSpPr txBox="1"/>
          <p:nvPr/>
        </p:nvSpPr>
        <p:spPr>
          <a:xfrm>
            <a:off x="5330170" y="1165627"/>
            <a:ext cx="5869260" cy="35328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 err="1"/>
              <a:t>Nosítka</a:t>
            </a:r>
            <a:r>
              <a:rPr lang="en-US" sz="2800" dirty="0"/>
              <a:t>: Pro transport </a:t>
            </a:r>
            <a:r>
              <a:rPr lang="en-US" sz="2800" dirty="0" err="1"/>
              <a:t>pacientů</a:t>
            </a:r>
            <a:r>
              <a:rPr lang="en-US" sz="2800" dirty="0"/>
              <a:t>.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/>
              <a:t>Scoop </a:t>
            </a:r>
            <a:r>
              <a:rPr lang="en-US" sz="2800" dirty="0" err="1"/>
              <a:t>rám</a:t>
            </a:r>
            <a:endParaRPr lang="en-US" sz="2800" dirty="0"/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/>
              <a:t>Plachta 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 err="1"/>
              <a:t>Vakuové</a:t>
            </a:r>
            <a:r>
              <a:rPr lang="en-US" sz="2800" dirty="0"/>
              <a:t> </a:t>
            </a:r>
            <a:r>
              <a:rPr lang="en-US" sz="2800" dirty="0" err="1"/>
              <a:t>Matrace</a:t>
            </a:r>
            <a:r>
              <a:rPr lang="en-US" sz="2800" dirty="0"/>
              <a:t>: Pro </a:t>
            </a:r>
            <a:r>
              <a:rPr lang="en-US" sz="2800" dirty="0" err="1"/>
              <a:t>imobilizaci</a:t>
            </a:r>
            <a:r>
              <a:rPr lang="en-US" sz="2800" dirty="0"/>
              <a:t> </a:t>
            </a:r>
            <a:r>
              <a:rPr lang="en-US" sz="2800" dirty="0" err="1"/>
              <a:t>pacientů</a:t>
            </a:r>
            <a:r>
              <a:rPr lang="en-US" sz="2800" dirty="0"/>
              <a:t> – </a:t>
            </a:r>
            <a:r>
              <a:rPr lang="en-US" sz="2800" dirty="0" err="1"/>
              <a:t>nožní</a:t>
            </a:r>
            <a:r>
              <a:rPr lang="en-US" sz="2800" dirty="0"/>
              <a:t>, </a:t>
            </a:r>
            <a:r>
              <a:rPr lang="en-US" sz="2800" dirty="0" err="1"/>
              <a:t>celotělové</a:t>
            </a:r>
            <a:endParaRPr lang="en-US" sz="2800" dirty="0"/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 err="1"/>
              <a:t>Páteřní</a:t>
            </a:r>
            <a:r>
              <a:rPr lang="en-US" sz="2800" dirty="0"/>
              <a:t> </a:t>
            </a:r>
            <a:r>
              <a:rPr lang="en-US" sz="2800" dirty="0" err="1"/>
              <a:t>Desky</a:t>
            </a:r>
            <a:r>
              <a:rPr lang="en-US" sz="2800" dirty="0"/>
              <a:t>: Pro </a:t>
            </a:r>
            <a:r>
              <a:rPr lang="en-US" sz="2800" dirty="0" err="1"/>
              <a:t>imobilizaci</a:t>
            </a:r>
            <a:r>
              <a:rPr lang="en-US" sz="2800" dirty="0"/>
              <a:t> </a:t>
            </a:r>
            <a:r>
              <a:rPr lang="en-US" sz="2800" dirty="0" err="1"/>
              <a:t>páteře</a:t>
            </a:r>
            <a:r>
              <a:rPr lang="en-US" sz="2800" dirty="0"/>
              <a:t>.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800" dirty="0"/>
              <a:t>Head </a:t>
            </a:r>
            <a:r>
              <a:rPr lang="en-US" sz="2800" dirty="0" err="1"/>
              <a:t>bloky</a:t>
            </a:r>
            <a:r>
              <a:rPr lang="en-US" sz="2800" dirty="0"/>
              <a:t> – </a:t>
            </a:r>
            <a:r>
              <a:rPr lang="en-US" sz="2800" dirty="0" err="1"/>
              <a:t>imobilizace</a:t>
            </a:r>
            <a:r>
              <a:rPr lang="en-US" sz="2800" dirty="0"/>
              <a:t> </a:t>
            </a:r>
            <a:r>
              <a:rPr lang="en-US" sz="2800" dirty="0" err="1"/>
              <a:t>krční</a:t>
            </a:r>
            <a:r>
              <a:rPr lang="en-US" sz="2800" dirty="0"/>
              <a:t> </a:t>
            </a:r>
            <a:r>
              <a:rPr lang="en-US" sz="2800" dirty="0" err="1"/>
              <a:t>páteře</a:t>
            </a:r>
            <a:endParaRPr lang="en-US" sz="2800" dirty="0"/>
          </a:p>
        </p:txBody>
      </p:sp>
      <p:cxnSp>
        <p:nvCxnSpPr>
          <p:cNvPr id="71" name="Straight Connector 65">
            <a:extLst>
              <a:ext uri="{FF2B5EF4-FFF2-40B4-BE49-F238E27FC236}">
                <a16:creationId xmlns:a16="http://schemas.microsoft.com/office/drawing/2014/main" id="{652938D1-813E-4650-AAB9-E09257454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83456" y="5765296"/>
            <a:ext cx="10215974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98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8931FB-E952-C7F7-B7F0-6E64971B1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4" name="Picture 3" descr="Neónově 3D – grafika na kružnici">
            <a:extLst>
              <a:ext uri="{FF2B5EF4-FFF2-40B4-BE49-F238E27FC236}">
                <a16:creationId xmlns:a16="http://schemas.microsoft.com/office/drawing/2014/main" id="{9D7E99C4-6BD8-97D9-E3A2-55DD79CF0C3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 l="21443" r="19164"/>
          <a:stretch>
            <a:fillRect/>
          </a:stretch>
        </p:blipFill>
        <p:spPr>
          <a:xfrm>
            <a:off x="-4704" y="10"/>
            <a:ext cx="5696712" cy="6857990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F7017262-EEEC-4F5E-917D-A55E68A11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0375" y="-480370"/>
            <a:ext cx="4735963" cy="5696712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58000">
                <a:srgbClr val="000000">
                  <a:alpha val="55000"/>
                </a:srgbClr>
              </a:gs>
              <a:gs pos="93000">
                <a:srgbClr val="000000">
                  <a:alpha val="64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CF04F457-7672-DB28-5D95-6BA071480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519" y="1371601"/>
            <a:ext cx="4023360" cy="26714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7. Ochranné a Hygienické Pomůcky</a:t>
            </a:r>
            <a:br>
              <a:rPr lang="en-US" sz="4000">
                <a:solidFill>
                  <a:srgbClr val="FFFFFF"/>
                </a:solidFill>
              </a:rPr>
            </a:br>
            <a:endParaRPr lang="en-US" sz="4000">
              <a:solidFill>
                <a:srgbClr val="FFFFFF"/>
              </a:solidFill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A3EDAAA-869E-4AA2-A7CE-BF2C02596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718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A6A37DC6-E9D2-1CCA-B327-1FD9841CD4D6}"/>
              </a:ext>
            </a:extLst>
          </p:cNvPr>
          <p:cNvSpPr txBox="1"/>
          <p:nvPr/>
        </p:nvSpPr>
        <p:spPr>
          <a:xfrm>
            <a:off x="6242960" y="1031002"/>
            <a:ext cx="5288049" cy="52669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dirty="0" err="1"/>
              <a:t>Rukavice</a:t>
            </a:r>
            <a:r>
              <a:rPr lang="en-US" sz="4000" dirty="0"/>
              <a:t>, </a:t>
            </a:r>
            <a:r>
              <a:rPr lang="en-US" sz="4000" dirty="0" err="1"/>
              <a:t>štít</a:t>
            </a:r>
            <a:r>
              <a:rPr lang="en-US" sz="4000" dirty="0"/>
              <a:t>, </a:t>
            </a:r>
            <a:r>
              <a:rPr lang="en-US" sz="4000" dirty="0" err="1"/>
              <a:t>brýle</a:t>
            </a:r>
            <a:r>
              <a:rPr lang="en-US" sz="4000" dirty="0"/>
              <a:t>, </a:t>
            </a:r>
            <a:r>
              <a:rPr lang="en-US" sz="4000" dirty="0" err="1"/>
              <a:t>helmy</a:t>
            </a:r>
            <a:r>
              <a:rPr lang="en-US" sz="4000" dirty="0"/>
              <a:t>, </a:t>
            </a:r>
            <a:r>
              <a:rPr lang="en-US" sz="4000" dirty="0" err="1"/>
              <a:t>boty</a:t>
            </a:r>
            <a:r>
              <a:rPr lang="en-US" sz="4000" dirty="0"/>
              <a:t>, </a:t>
            </a:r>
            <a:r>
              <a:rPr lang="en-US" sz="4000" dirty="0" err="1"/>
              <a:t>oblečení</a:t>
            </a:r>
            <a:r>
              <a:rPr lang="en-US" sz="4000" dirty="0"/>
              <a:t>, </a:t>
            </a:r>
            <a:r>
              <a:rPr lang="en-US" sz="4000" dirty="0" err="1"/>
              <a:t>oblek</a:t>
            </a:r>
            <a:endParaRPr lang="en-US" sz="4000" dirty="0"/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4000" dirty="0" err="1"/>
              <a:t>Desinfekční</a:t>
            </a:r>
            <a:r>
              <a:rPr lang="en-US" sz="4000" dirty="0"/>
              <a:t> </a:t>
            </a:r>
            <a:r>
              <a:rPr lang="en-US" sz="4000" dirty="0" err="1"/>
              <a:t>Prostředky</a:t>
            </a:r>
            <a:r>
              <a:rPr lang="en-US" sz="4000" dirty="0"/>
              <a:t>: Pro </a:t>
            </a:r>
            <a:r>
              <a:rPr lang="en-US" sz="4000" dirty="0" err="1"/>
              <a:t>dezinfekci</a:t>
            </a:r>
            <a:r>
              <a:rPr lang="en-US" sz="4000" dirty="0"/>
              <a:t> </a:t>
            </a:r>
            <a:r>
              <a:rPr lang="en-US" sz="4000" dirty="0" err="1"/>
              <a:t>rukou</a:t>
            </a:r>
            <a:r>
              <a:rPr lang="en-US" sz="4000" dirty="0"/>
              <a:t> a </a:t>
            </a:r>
            <a:r>
              <a:rPr lang="en-US" sz="4000" dirty="0" err="1"/>
              <a:t>zařízení</a:t>
            </a:r>
            <a:r>
              <a:rPr lang="en-US" sz="4000" dirty="0"/>
              <a:t>.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</a:pPr>
            <a:br>
              <a:rPr lang="en-US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3073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323110-CB68-43F6-1FCA-101C24473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3B1D93-5FEF-F495-3B8B-4C7C8FE5F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553325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1131</Words>
  <Application>Microsoft Macintosh PowerPoint</Application>
  <PresentationFormat>Širokoúhlá obrazovka</PresentationFormat>
  <Paragraphs>165</Paragraphs>
  <Slides>12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Avenir Next LT Pro</vt:lpstr>
      <vt:lpstr>Calibri</vt:lpstr>
      <vt:lpstr>fkGroteskNeue</vt:lpstr>
      <vt:lpstr>Grandview Display</vt:lpstr>
      <vt:lpstr>var(--font-fk-grotesk)</vt:lpstr>
      <vt:lpstr>DashVTI</vt:lpstr>
      <vt:lpstr>Technika v PNP</vt:lpstr>
      <vt:lpstr>1. Diagnostické a monitorovací přístroje </vt:lpstr>
      <vt:lpstr>2. Kardiologické zařízení </vt:lpstr>
      <vt:lpstr> 3. Zařízení pro Zajištění Dýchacích Cest</vt:lpstr>
      <vt:lpstr>4. Infuzní a Injekční Vybavení </vt:lpstr>
      <vt:lpstr>5. Kyslíkové Zařízení  </vt:lpstr>
      <vt:lpstr>6. Imobilizační a Transportní Vybavení   </vt:lpstr>
      <vt:lpstr>7. Ochranné a Hygienické Pomůcky 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Technika v PNP</dc:title>
  <dc:creator>Eva Sosnová</dc:creator>
  <cp:lastModifiedBy>Eva Sosnová</cp:lastModifiedBy>
  <cp:revision>9</cp:revision>
  <dcterms:created xsi:type="dcterms:W3CDTF">2025-03-15T21:24:43Z</dcterms:created>
  <dcterms:modified xsi:type="dcterms:W3CDTF">2025-09-14T21:59:03Z</dcterms:modified>
</cp:coreProperties>
</file>