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 Posterior terms are shown as vocabulary landmarks on a front-view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 Organ markers show approximate regions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 vocabulary: attached Human Body Vocabulary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2BB4B10-740A-4E96-9026-975F6804F879}"/>
              </a:ext>
            </a:extLst>
          </p:cNvPr>
          <p:cNvSpPr>
            <a:spLocks noGrp="1"/>
          </p:cNvSpPr>
          <p:nvPr/>
        </p:nvSpPr>
        <p:spPr>
          <a:xfrm>
            <a:off x="590550" y="1047750"/>
            <a:ext cx="56197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3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Advanced Human Body Vocabulary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4E28F55-4C35-47A2-B24E-C57E6577F8EA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Anatomy terms for healthcare students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C1A01D0-B6C8-4D2C-8DC6-060837D00652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4095750" cy="2000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22000"/>
              </a:lnSpc>
              <a:buNone/>
              <a:def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Bones and muscles</a:t>
            </a:r>
          </a:p>
          <a:p>
            <a:pPr algn="l">
              <a:lnSpc>
                <a:spcPct val="122000"/>
              </a:lnSpc>
              <a:buNone/>
              <a:def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Internal organs</a:t>
            </a:r>
          </a:p>
          <a:p>
            <a:pPr algn="l">
              <a:lnSpc>
                <a:spcPct val="122000"/>
              </a:lnSpc>
              <a:buNone/>
              <a:def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Anatomical directions</a:t>
            </a:r>
          </a:p>
          <a:p>
            <a:pPr algn="l">
              <a:lnSpc>
                <a:spcPct val="122000"/>
              </a:lnSpc>
              <a:buNone/>
              <a:def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Body movements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7C2CA578-918E-4C64-9357-7533D941AAA4}"/>
              </a:ext>
            </a:extLst>
          </p:cNvPr>
          <p:cNvSpPr>
            <a:spLocks noGrp="1"/>
          </p:cNvSpPr>
          <p:nvPr/>
        </p:nvSpPr>
        <p:spPr>
          <a:xfrm>
            <a:off x="6381750" y="333375"/>
            <a:ext cx="4953000" cy="6191250"/>
          </a:xfrm>
          <a:prstGeom prst="roundRect">
            <a:avLst>
              <a:gd name="adj" fmla="val 4615"/>
            </a:avLst>
          </a:prstGeom>
          <a:solidFill>
            <a:srgbClr val="EAF4F5"/>
          </a:solidFill>
          <a:ln w="0">
            <a:noFill/>
          </a:ln>
        </p:spPr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73875" y="457200"/>
            <a:ext cx="396875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5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681C15D0-3BB3-4C64-868F-B64C634C8A97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Head and face anatomy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6B0187D-FEB3-41BE-A10C-16FE73CCC601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Precise external and skeletal terms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EB8F2EF5-89E7-490A-B969-FC27554B13D6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9000" y="1190625"/>
            <a:ext cx="3651250" cy="5476875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7D627935-C95E-4794-92D9-02827B91B609}"/>
              </a:ext>
            </a:extLst>
          </p:cNvPr>
          <p:cNvSpPr>
            <a:spLocks noGrp="1"/>
          </p:cNvSpPr>
          <p:nvPr/>
        </p:nvSpPr>
        <p:spPr>
          <a:xfrm>
            <a:off x="1952625" y="18192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E50F1E82-2336-4855-86F6-5F2F3AE594C7}"/>
              </a:ext>
            </a:extLst>
          </p:cNvPr>
          <p:cNvSpPr>
            <a:spLocks noGrp="1"/>
          </p:cNvSpPr>
          <p:nvPr/>
        </p:nvSpPr>
        <p:spPr>
          <a:xfrm>
            <a:off x="1809750" y="1647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A5FD4917-809A-42FB-A00B-E2F8634C66A9}"/>
              </a:ext>
            </a:extLst>
          </p:cNvPr>
          <p:cNvSpPr>
            <a:spLocks noGrp="1"/>
          </p:cNvSpPr>
          <p:nvPr/>
        </p:nvSpPr>
        <p:spPr>
          <a:xfrm>
            <a:off x="1552575" y="20097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E6E9CD6A-1AB6-4CD2-9EB2-169108C99344}"/>
              </a:ext>
            </a:extLst>
          </p:cNvPr>
          <p:cNvSpPr>
            <a:spLocks noGrp="1"/>
          </p:cNvSpPr>
          <p:nvPr/>
        </p:nvSpPr>
        <p:spPr>
          <a:xfrm>
            <a:off x="2066925" y="15811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DE61827E-A03F-4CC7-859F-BE589DD02951}"/>
              </a:ext>
            </a:extLst>
          </p:cNvPr>
          <p:cNvSpPr>
            <a:spLocks noGrp="1"/>
          </p:cNvSpPr>
          <p:nvPr/>
        </p:nvSpPr>
        <p:spPr>
          <a:xfrm>
            <a:off x="4029075" y="21240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0DC20F67-B617-45AF-87D1-DDEEAF66D8CE}"/>
              </a:ext>
            </a:extLst>
          </p:cNvPr>
          <p:cNvSpPr>
            <a:spLocks noGrp="1"/>
          </p:cNvSpPr>
          <p:nvPr/>
        </p:nvSpPr>
        <p:spPr>
          <a:xfrm>
            <a:off x="4162425" y="22193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3AC0E8B1-36C3-4B17-957E-125A9449BCEA}"/>
              </a:ext>
            </a:extLst>
          </p:cNvPr>
          <p:cNvSpPr>
            <a:spLocks noGrp="1"/>
          </p:cNvSpPr>
          <p:nvPr/>
        </p:nvSpPr>
        <p:spPr>
          <a:xfrm>
            <a:off x="4124325" y="23907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4F5FE6D7-0DA8-4694-A38D-E225DA8BDE8A}"/>
              </a:ext>
            </a:extLst>
          </p:cNvPr>
          <p:cNvSpPr>
            <a:spLocks noGrp="1"/>
          </p:cNvSpPr>
          <p:nvPr/>
        </p:nvSpPr>
        <p:spPr>
          <a:xfrm>
            <a:off x="4105275" y="22574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566BDA4A-E36D-4C27-A3F3-DF734CAED15F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957C73A-8B0C-408C-B955-009D8CA93B79}"/>
              </a:ext>
            </a:extLst>
          </p:cNvPr>
          <p:cNvSpPr>
            <a:spLocks noGrp="1"/>
          </p:cNvSpPr>
          <p:nvPr/>
        </p:nvSpPr>
        <p:spPr>
          <a:xfrm>
            <a:off x="5400675" y="13239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C0D39D1-DD93-4178-A489-BB3A4ACEB45D}"/>
              </a:ext>
            </a:extLst>
          </p:cNvPr>
          <p:cNvSpPr>
            <a:spLocks noGrp="1"/>
          </p:cNvSpPr>
          <p:nvPr/>
        </p:nvSpPr>
        <p:spPr>
          <a:xfrm>
            <a:off x="5753100" y="137160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skull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F1684938-5D07-4A64-8740-E2A4CCE0590E}"/>
              </a:ext>
            </a:extLst>
          </p:cNvPr>
          <p:cNvSpPr>
            <a:spLocks noGrp="1"/>
          </p:cNvSpPr>
          <p:nvPr/>
        </p:nvSpPr>
        <p:spPr>
          <a:xfrm>
            <a:off x="5334000" y="256222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3A4C338A-E59D-4003-87BF-BC4E0E94C7C3}"/>
              </a:ext>
            </a:extLst>
          </p:cNvPr>
          <p:cNvSpPr>
            <a:spLocks noGrp="1"/>
          </p:cNvSpPr>
          <p:nvPr/>
        </p:nvSpPr>
        <p:spPr>
          <a:xfrm>
            <a:off x="5400675" y="262890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DC1230D-E1D2-48DF-AE3A-EA14EAC7D60F}"/>
              </a:ext>
            </a:extLst>
          </p:cNvPr>
          <p:cNvSpPr>
            <a:spLocks noGrp="1"/>
          </p:cNvSpPr>
          <p:nvPr/>
        </p:nvSpPr>
        <p:spPr>
          <a:xfrm>
            <a:off x="5753100" y="267652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scalp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E55D67BC-0C97-4572-AE1B-33EF312F0620}"/>
              </a:ext>
            </a:extLst>
          </p:cNvPr>
          <p:cNvSpPr>
            <a:spLocks noGrp="1"/>
          </p:cNvSpPr>
          <p:nvPr/>
        </p:nvSpPr>
        <p:spPr>
          <a:xfrm>
            <a:off x="5334000" y="386715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C7601F30-8DEB-46D7-993C-482B76881A0B}"/>
              </a:ext>
            </a:extLst>
          </p:cNvPr>
          <p:cNvSpPr>
            <a:spLocks noGrp="1"/>
          </p:cNvSpPr>
          <p:nvPr/>
        </p:nvSpPr>
        <p:spPr>
          <a:xfrm>
            <a:off x="5400675" y="39338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C5C95D4B-A35F-4CC7-8895-D0F0500584BC}"/>
              </a:ext>
            </a:extLst>
          </p:cNvPr>
          <p:cNvSpPr>
            <a:spLocks noGrp="1"/>
          </p:cNvSpPr>
          <p:nvPr/>
        </p:nvSpPr>
        <p:spPr>
          <a:xfrm>
            <a:off x="5753100" y="398145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temple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36032790-0309-4D28-9FCA-393B6E0284DD}"/>
              </a:ext>
            </a:extLst>
          </p:cNvPr>
          <p:cNvSpPr>
            <a:spLocks noGrp="1"/>
          </p:cNvSpPr>
          <p:nvPr/>
        </p:nvSpPr>
        <p:spPr>
          <a:xfrm>
            <a:off x="5334000" y="517207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A1E245D5-CE0A-48B0-8538-FBAA376186F9}"/>
              </a:ext>
            </a:extLst>
          </p:cNvPr>
          <p:cNvSpPr>
            <a:spLocks noGrp="1"/>
          </p:cNvSpPr>
          <p:nvPr/>
        </p:nvSpPr>
        <p:spPr>
          <a:xfrm>
            <a:off x="5400675" y="523875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683F0CC-F0F2-40B9-ADC3-53D00B4CA9C4}"/>
              </a:ext>
            </a:extLst>
          </p:cNvPr>
          <p:cNvSpPr>
            <a:spLocks noGrp="1"/>
          </p:cNvSpPr>
          <p:nvPr/>
        </p:nvSpPr>
        <p:spPr>
          <a:xfrm>
            <a:off x="5753100" y="528637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crown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A686CD63-2BCE-4AAC-A305-555AB51D8EA9}"/>
              </a:ext>
            </a:extLst>
          </p:cNvPr>
          <p:cNvSpPr>
            <a:spLocks noGrp="1"/>
          </p:cNvSpPr>
          <p:nvPr/>
        </p:nvSpPr>
        <p:spPr>
          <a:xfrm>
            <a:off x="8572500" y="125730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C16AC9BA-BB6A-4205-A1E3-E796C26DF734}"/>
              </a:ext>
            </a:extLst>
          </p:cNvPr>
          <p:cNvSpPr>
            <a:spLocks noGrp="1"/>
          </p:cNvSpPr>
          <p:nvPr/>
        </p:nvSpPr>
        <p:spPr>
          <a:xfrm>
            <a:off x="8639175" y="13239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E0332C05-FF28-4AE2-9544-414246E289D3}"/>
              </a:ext>
            </a:extLst>
          </p:cNvPr>
          <p:cNvSpPr>
            <a:spLocks noGrp="1"/>
          </p:cNvSpPr>
          <p:nvPr/>
        </p:nvSpPr>
        <p:spPr>
          <a:xfrm>
            <a:off x="8991600" y="137160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cheekbone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9BB6D5D3-81FB-4D61-AD06-828B2D231F77}"/>
              </a:ext>
            </a:extLst>
          </p:cNvPr>
          <p:cNvSpPr>
            <a:spLocks noGrp="1"/>
          </p:cNvSpPr>
          <p:nvPr/>
        </p:nvSpPr>
        <p:spPr>
          <a:xfrm>
            <a:off x="8572500" y="256222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0C01D766-96B4-4B07-97E4-20DBFE23BA24}"/>
              </a:ext>
            </a:extLst>
          </p:cNvPr>
          <p:cNvSpPr>
            <a:spLocks noGrp="1"/>
          </p:cNvSpPr>
          <p:nvPr/>
        </p:nvSpPr>
        <p:spPr>
          <a:xfrm>
            <a:off x="8639175" y="262890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E4A03986-A0CF-49E6-90AF-39A9E3D041F7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nasal septum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E6929F0A-0E84-4BA8-B0AF-6069B73D6EFA}"/>
              </a:ext>
            </a:extLst>
          </p:cNvPr>
          <p:cNvSpPr>
            <a:spLocks noGrp="1"/>
          </p:cNvSpPr>
          <p:nvPr/>
        </p:nvSpPr>
        <p:spPr>
          <a:xfrm>
            <a:off x="8572500" y="386715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024B8C18-5EEB-498A-99A3-F24A32477A72}"/>
              </a:ext>
            </a:extLst>
          </p:cNvPr>
          <p:cNvSpPr>
            <a:spLocks noGrp="1"/>
          </p:cNvSpPr>
          <p:nvPr/>
        </p:nvSpPr>
        <p:spPr>
          <a:xfrm>
            <a:off x="8639175" y="3933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5E6F7D5D-830A-401C-BBF1-1CE7B0B3516F}"/>
              </a:ext>
            </a:extLst>
          </p:cNvPr>
          <p:cNvSpPr>
            <a:spLocks noGrp="1"/>
          </p:cNvSpPr>
          <p:nvPr/>
        </p:nvSpPr>
        <p:spPr>
          <a:xfrm>
            <a:off x="8991600" y="398145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mandible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522626EE-8587-4952-AC93-57FB47BB1752}"/>
              </a:ext>
            </a:extLst>
          </p:cNvPr>
          <p:cNvSpPr>
            <a:spLocks noGrp="1"/>
          </p:cNvSpPr>
          <p:nvPr/>
        </p:nvSpPr>
        <p:spPr>
          <a:xfrm>
            <a:off x="8572500" y="517207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18535CFC-0A52-4FE8-84AD-3ABA00F133FD}"/>
              </a:ext>
            </a:extLst>
          </p:cNvPr>
          <p:cNvSpPr>
            <a:spLocks noGrp="1"/>
          </p:cNvSpPr>
          <p:nvPr/>
        </p:nvSpPr>
        <p:spPr>
          <a:xfrm>
            <a:off x="8639175" y="52387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F44E9A08-5258-459C-A85E-10A1EE341B1C}"/>
              </a:ext>
            </a:extLst>
          </p:cNvPr>
          <p:cNvSpPr>
            <a:spLocks noGrp="1"/>
          </p:cNvSpPr>
          <p:nvPr/>
        </p:nvSpPr>
        <p:spPr>
          <a:xfrm>
            <a:off x="8991600" y="528637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maxilla</a:t>
            </a:r>
          </a:p>
        </p:txBody>
      </p:sp>
    </p:spTree>
    <p:extLst>
      <p:ext uri="{BB962C8B-B14F-4D97-AF65-F5344CB8AC3E}">
        <p14:creationId xmlns:p14="http://schemas.microsoft.com/office/powerpoint/2010/main" val="2048367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919A6B3F-6803-46C8-896A-F44D68C78400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Shoulder, arm and hand anatomy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B5A266C-6BB6-481D-83FA-37FC246DFC3C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Bones and regions of the upper limb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4546FF0A-B6BA-4AF9-BD26-B016CC7E9B23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3125" y="1162050"/>
            <a:ext cx="3683000" cy="5524500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8A0EDDEE-0FDC-4D17-AF27-CC320EDA1165}"/>
              </a:ext>
            </a:extLst>
          </p:cNvPr>
          <p:cNvSpPr>
            <a:spLocks noGrp="1"/>
          </p:cNvSpPr>
          <p:nvPr/>
        </p:nvSpPr>
        <p:spPr>
          <a:xfrm>
            <a:off x="3582437" y="20669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7483193A-0B15-4E29-B999-AC9ABD26CA25}"/>
              </a:ext>
            </a:extLst>
          </p:cNvPr>
          <p:cNvSpPr>
            <a:spLocks noGrp="1"/>
          </p:cNvSpPr>
          <p:nvPr/>
        </p:nvSpPr>
        <p:spPr>
          <a:xfrm>
            <a:off x="3791987" y="1796239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9B238C7C-3074-4DD7-817F-7EF138794C29}"/>
              </a:ext>
            </a:extLst>
          </p:cNvPr>
          <p:cNvSpPr>
            <a:spLocks noGrp="1"/>
          </p:cNvSpPr>
          <p:nvPr/>
        </p:nvSpPr>
        <p:spPr>
          <a:xfrm>
            <a:off x="3809255" y="253365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5FAB3577-2A45-4F3D-8CAA-447FDEC91915}"/>
              </a:ext>
            </a:extLst>
          </p:cNvPr>
          <p:cNvSpPr>
            <a:spLocks noGrp="1"/>
          </p:cNvSpPr>
          <p:nvPr/>
        </p:nvSpPr>
        <p:spPr>
          <a:xfrm>
            <a:off x="4055317" y="2322204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2FC4D779-F28A-4149-8272-A2B7849AFE0B}"/>
              </a:ext>
            </a:extLst>
          </p:cNvPr>
          <p:cNvSpPr>
            <a:spLocks noGrp="1"/>
          </p:cNvSpPr>
          <p:nvPr/>
        </p:nvSpPr>
        <p:spPr>
          <a:xfrm>
            <a:off x="4659312" y="33432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AAC639BF-4FBB-47CA-A959-1DB874497B90}"/>
              </a:ext>
            </a:extLst>
          </p:cNvPr>
          <p:cNvSpPr>
            <a:spLocks noGrp="1"/>
          </p:cNvSpPr>
          <p:nvPr/>
        </p:nvSpPr>
        <p:spPr>
          <a:xfrm>
            <a:off x="4076700" y="38576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B139EA30-12F1-4BAC-80AC-CC145FCF8FBE}"/>
              </a:ext>
            </a:extLst>
          </p:cNvPr>
          <p:cNvSpPr>
            <a:spLocks noGrp="1"/>
          </p:cNvSpPr>
          <p:nvPr/>
        </p:nvSpPr>
        <p:spPr>
          <a:xfrm>
            <a:off x="4200525" y="40671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8A623F2C-7D7A-4F61-9F47-4D2C6E66904D}"/>
              </a:ext>
            </a:extLst>
          </p:cNvPr>
          <p:cNvSpPr>
            <a:spLocks noGrp="1"/>
          </p:cNvSpPr>
          <p:nvPr/>
        </p:nvSpPr>
        <p:spPr>
          <a:xfrm>
            <a:off x="4314825" y="42957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28DF6940-8277-4B28-A0B9-51C71F5F0DE6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0ECFE847-CED4-4D8D-AF64-B29EE0D3DFE5}"/>
              </a:ext>
            </a:extLst>
          </p:cNvPr>
          <p:cNvSpPr>
            <a:spLocks noGrp="1"/>
          </p:cNvSpPr>
          <p:nvPr/>
        </p:nvSpPr>
        <p:spPr>
          <a:xfrm>
            <a:off x="5400675" y="13239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2D8F4CB-BC83-45A1-AC8A-94AB45F6074D}"/>
              </a:ext>
            </a:extLst>
          </p:cNvPr>
          <p:cNvSpPr>
            <a:spLocks noGrp="1"/>
          </p:cNvSpPr>
          <p:nvPr/>
        </p:nvSpPr>
        <p:spPr>
          <a:xfrm>
            <a:off x="5753100" y="137160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clavicle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59D5C0C-70F8-4FF3-B8B3-813E10C87F88}"/>
              </a:ext>
            </a:extLst>
          </p:cNvPr>
          <p:cNvSpPr>
            <a:spLocks noGrp="1"/>
          </p:cNvSpPr>
          <p:nvPr/>
        </p:nvSpPr>
        <p:spPr>
          <a:xfrm>
            <a:off x="5334000" y="256222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F8E5E364-86D7-4D52-A6A1-23D8522AAF7B}"/>
              </a:ext>
            </a:extLst>
          </p:cNvPr>
          <p:cNvSpPr>
            <a:spLocks noGrp="1"/>
          </p:cNvSpPr>
          <p:nvPr/>
        </p:nvSpPr>
        <p:spPr>
          <a:xfrm>
            <a:off x="5400675" y="262890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214CCEFE-D1DD-42F6-9754-9A8B671E7DF3}"/>
              </a:ext>
            </a:extLst>
          </p:cNvPr>
          <p:cNvSpPr>
            <a:spLocks noGrp="1"/>
          </p:cNvSpPr>
          <p:nvPr/>
        </p:nvSpPr>
        <p:spPr>
          <a:xfrm>
            <a:off x="5753100" y="267652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scapula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0C9E1FA3-D409-414A-9F11-9B47D0F1807B}"/>
              </a:ext>
            </a:extLst>
          </p:cNvPr>
          <p:cNvSpPr>
            <a:spLocks noGrp="1"/>
          </p:cNvSpPr>
          <p:nvPr/>
        </p:nvSpPr>
        <p:spPr>
          <a:xfrm>
            <a:off x="5334000" y="386715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1AD2C7CE-FC27-42E0-9CC0-5E4E56249BC4}"/>
              </a:ext>
            </a:extLst>
          </p:cNvPr>
          <p:cNvSpPr>
            <a:spLocks noGrp="1"/>
          </p:cNvSpPr>
          <p:nvPr/>
        </p:nvSpPr>
        <p:spPr>
          <a:xfrm>
            <a:off x="5400675" y="39338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910E3B9-0D00-4C9F-854A-B7FB905979BF}"/>
              </a:ext>
            </a:extLst>
          </p:cNvPr>
          <p:cNvSpPr>
            <a:spLocks noGrp="1"/>
          </p:cNvSpPr>
          <p:nvPr/>
        </p:nvSpPr>
        <p:spPr>
          <a:xfrm>
            <a:off x="5753100" y="398145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axilla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6FC0FCDB-3EAB-4D86-A7C7-0CD0A215EC1F}"/>
              </a:ext>
            </a:extLst>
          </p:cNvPr>
          <p:cNvSpPr>
            <a:spLocks noGrp="1"/>
          </p:cNvSpPr>
          <p:nvPr/>
        </p:nvSpPr>
        <p:spPr>
          <a:xfrm>
            <a:off x="5334000" y="517207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D22E4F21-7891-46FF-85FA-787988A96294}"/>
              </a:ext>
            </a:extLst>
          </p:cNvPr>
          <p:cNvSpPr>
            <a:spLocks noGrp="1"/>
          </p:cNvSpPr>
          <p:nvPr/>
        </p:nvSpPr>
        <p:spPr>
          <a:xfrm>
            <a:off x="5400675" y="523875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32EB21F-7EB4-42BC-BE38-45217191350D}"/>
              </a:ext>
            </a:extLst>
          </p:cNvPr>
          <p:cNvSpPr>
            <a:spLocks noGrp="1"/>
          </p:cNvSpPr>
          <p:nvPr/>
        </p:nvSpPr>
        <p:spPr>
          <a:xfrm>
            <a:off x="5753100" y="528637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humerus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B2808BB4-7080-407B-8104-F49D102E61A3}"/>
              </a:ext>
            </a:extLst>
          </p:cNvPr>
          <p:cNvSpPr>
            <a:spLocks noGrp="1"/>
          </p:cNvSpPr>
          <p:nvPr/>
        </p:nvSpPr>
        <p:spPr>
          <a:xfrm>
            <a:off x="8572500" y="125730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31F6B606-9B73-4054-8052-30EDD604524B}"/>
              </a:ext>
            </a:extLst>
          </p:cNvPr>
          <p:cNvSpPr>
            <a:spLocks noGrp="1"/>
          </p:cNvSpPr>
          <p:nvPr/>
        </p:nvSpPr>
        <p:spPr>
          <a:xfrm>
            <a:off x="8639175" y="13239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82D24035-08AF-40D5-87DB-B11AFA4DD48E}"/>
              </a:ext>
            </a:extLst>
          </p:cNvPr>
          <p:cNvSpPr>
            <a:spLocks noGrp="1"/>
          </p:cNvSpPr>
          <p:nvPr/>
        </p:nvSpPr>
        <p:spPr>
          <a:xfrm>
            <a:off x="8991600" y="137160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radius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6DD0DBE7-29A4-442D-AF3F-1D7590B63A56}"/>
              </a:ext>
            </a:extLst>
          </p:cNvPr>
          <p:cNvSpPr>
            <a:spLocks noGrp="1"/>
          </p:cNvSpPr>
          <p:nvPr/>
        </p:nvSpPr>
        <p:spPr>
          <a:xfrm>
            <a:off x="8572500" y="256222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411DB085-9E00-4451-B1C3-E09427B03BBE}"/>
              </a:ext>
            </a:extLst>
          </p:cNvPr>
          <p:cNvSpPr>
            <a:spLocks noGrp="1"/>
          </p:cNvSpPr>
          <p:nvPr/>
        </p:nvSpPr>
        <p:spPr>
          <a:xfrm>
            <a:off x="8639175" y="262890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A8136D79-C0FA-4C69-96C2-FBF0D7CA79B8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ulna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2E888860-95AF-44B8-9195-010EF7616490}"/>
              </a:ext>
            </a:extLst>
          </p:cNvPr>
          <p:cNvSpPr>
            <a:spLocks noGrp="1"/>
          </p:cNvSpPr>
          <p:nvPr/>
        </p:nvSpPr>
        <p:spPr>
          <a:xfrm>
            <a:off x="8572500" y="386715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B3DBEAE2-78C3-4C71-AC78-2227C033F883}"/>
              </a:ext>
            </a:extLst>
          </p:cNvPr>
          <p:cNvSpPr>
            <a:spLocks noGrp="1"/>
          </p:cNvSpPr>
          <p:nvPr/>
        </p:nvSpPr>
        <p:spPr>
          <a:xfrm>
            <a:off x="8639175" y="3933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19E5A8C8-79CF-4D95-A5B9-0FB78CA29B72}"/>
              </a:ext>
            </a:extLst>
          </p:cNvPr>
          <p:cNvSpPr>
            <a:spLocks noGrp="1"/>
          </p:cNvSpPr>
          <p:nvPr/>
        </p:nvSpPr>
        <p:spPr>
          <a:xfrm>
            <a:off x="8991600" y="398145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metacarpal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033A1C26-C749-462B-95EF-B5778DB9E664}"/>
              </a:ext>
            </a:extLst>
          </p:cNvPr>
          <p:cNvSpPr>
            <a:spLocks noGrp="1"/>
          </p:cNvSpPr>
          <p:nvPr/>
        </p:nvSpPr>
        <p:spPr>
          <a:xfrm>
            <a:off x="8572500" y="517207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58884389-F40E-4590-9528-AA3B5AC9E889}"/>
              </a:ext>
            </a:extLst>
          </p:cNvPr>
          <p:cNvSpPr>
            <a:spLocks noGrp="1"/>
          </p:cNvSpPr>
          <p:nvPr/>
        </p:nvSpPr>
        <p:spPr>
          <a:xfrm>
            <a:off x="8639175" y="52387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DFC0CFEB-20D3-4AD4-B8AE-3D42122D0369}"/>
              </a:ext>
            </a:extLst>
          </p:cNvPr>
          <p:cNvSpPr>
            <a:spLocks noGrp="1"/>
          </p:cNvSpPr>
          <p:nvPr/>
        </p:nvSpPr>
        <p:spPr>
          <a:xfrm>
            <a:off x="8991600" y="528637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phalanges</a:t>
            </a:r>
          </a:p>
        </p:txBody>
      </p:sp>
    </p:spTree>
    <p:extLst>
      <p:ext uri="{BB962C8B-B14F-4D97-AF65-F5344CB8AC3E}">
        <p14:creationId xmlns:p14="http://schemas.microsoft.com/office/powerpoint/2010/main" val="1096665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C034F337-013F-4BF9-90AA-03FB1406BF18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Thorax, pelvis and spine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3DD7D56-BE0C-410C-B276-11719299B3BD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Key landmarks of the trunk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B6E2A68A-2824-4AEB-ABA6-604C44D388AE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3125" y="1162050"/>
            <a:ext cx="3683000" cy="5524500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40C8D75A-8F72-4E26-91CE-1ED455E99C4A}"/>
              </a:ext>
            </a:extLst>
          </p:cNvPr>
          <p:cNvSpPr>
            <a:spLocks noGrp="1"/>
          </p:cNvSpPr>
          <p:nvPr/>
        </p:nvSpPr>
        <p:spPr>
          <a:xfrm>
            <a:off x="3552825" y="233362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B476AB8B-202D-4E98-931B-D3F480BFFC0F}"/>
              </a:ext>
            </a:extLst>
          </p:cNvPr>
          <p:cNvSpPr>
            <a:spLocks noGrp="1"/>
          </p:cNvSpPr>
          <p:nvPr/>
        </p:nvSpPr>
        <p:spPr>
          <a:xfrm>
            <a:off x="3552825" y="260032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10CF2EBF-0F6F-4DA7-8132-DF6F86756449}"/>
              </a:ext>
            </a:extLst>
          </p:cNvPr>
          <p:cNvSpPr>
            <a:spLocks noGrp="1"/>
          </p:cNvSpPr>
          <p:nvPr/>
        </p:nvSpPr>
        <p:spPr>
          <a:xfrm>
            <a:off x="3552825" y="290512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AB633CD9-5E9D-430D-8ABC-4E6FE2B7F9DF}"/>
              </a:ext>
            </a:extLst>
          </p:cNvPr>
          <p:cNvSpPr>
            <a:spLocks noGrp="1"/>
          </p:cNvSpPr>
          <p:nvPr/>
        </p:nvSpPr>
        <p:spPr>
          <a:xfrm>
            <a:off x="3552825" y="353377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1C4424A4-9616-4241-8F40-729D68495F68}"/>
              </a:ext>
            </a:extLst>
          </p:cNvPr>
          <p:cNvSpPr>
            <a:spLocks noGrp="1"/>
          </p:cNvSpPr>
          <p:nvPr/>
        </p:nvSpPr>
        <p:spPr>
          <a:xfrm>
            <a:off x="2333625" y="2857500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14CD9D5F-E898-4502-A7FE-80EA7FD01CDD}"/>
              </a:ext>
            </a:extLst>
          </p:cNvPr>
          <p:cNvSpPr>
            <a:spLocks noGrp="1"/>
          </p:cNvSpPr>
          <p:nvPr/>
        </p:nvSpPr>
        <p:spPr>
          <a:xfrm>
            <a:off x="2333625" y="328612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D4D91619-3EBD-4644-AFA0-EA11DD3A43E1}"/>
              </a:ext>
            </a:extLst>
          </p:cNvPr>
          <p:cNvSpPr>
            <a:spLocks noGrp="1"/>
          </p:cNvSpPr>
          <p:nvPr/>
        </p:nvSpPr>
        <p:spPr>
          <a:xfrm>
            <a:off x="2333625" y="3667125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D8A03D2B-D25F-48D0-AA86-6515144393AD}"/>
              </a:ext>
            </a:extLst>
          </p:cNvPr>
          <p:cNvSpPr>
            <a:spLocks noGrp="1"/>
          </p:cNvSpPr>
          <p:nvPr/>
        </p:nvSpPr>
        <p:spPr>
          <a:xfrm>
            <a:off x="2333625" y="3886200"/>
            <a:ext cx="285750" cy="285750"/>
          </a:xfrm>
          <a:prstGeom prst="ellipse">
            <a:avLst/>
          </a:prstGeom>
          <a:solidFill>
            <a:srgbClr val="D49A2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4CA84DCA-7408-4266-BFAA-EBB480038F12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9A494D8-42C5-4711-89F5-C66725C61851}"/>
              </a:ext>
            </a:extLst>
          </p:cNvPr>
          <p:cNvSpPr>
            <a:spLocks noGrp="1"/>
          </p:cNvSpPr>
          <p:nvPr/>
        </p:nvSpPr>
        <p:spPr>
          <a:xfrm>
            <a:off x="5400675" y="13239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F074C69F-5655-4A21-8523-108A2A97F791}"/>
              </a:ext>
            </a:extLst>
          </p:cNvPr>
          <p:cNvSpPr>
            <a:spLocks noGrp="1"/>
          </p:cNvSpPr>
          <p:nvPr/>
        </p:nvSpPr>
        <p:spPr>
          <a:xfrm>
            <a:off x="5753100" y="137160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sternum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57382C21-9194-4D26-BB80-36D4F20742F1}"/>
              </a:ext>
            </a:extLst>
          </p:cNvPr>
          <p:cNvSpPr>
            <a:spLocks noGrp="1"/>
          </p:cNvSpPr>
          <p:nvPr/>
        </p:nvSpPr>
        <p:spPr>
          <a:xfrm>
            <a:off x="5334000" y="256222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3A19C713-0EFB-4AA6-AAE9-C455D488202B}"/>
              </a:ext>
            </a:extLst>
          </p:cNvPr>
          <p:cNvSpPr>
            <a:spLocks noGrp="1"/>
          </p:cNvSpPr>
          <p:nvPr/>
        </p:nvSpPr>
        <p:spPr>
          <a:xfrm>
            <a:off x="5400675" y="262890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2B7F74CA-8FF9-49FA-8D77-83BE0D34A115}"/>
              </a:ext>
            </a:extLst>
          </p:cNvPr>
          <p:cNvSpPr>
            <a:spLocks noGrp="1"/>
          </p:cNvSpPr>
          <p:nvPr/>
        </p:nvSpPr>
        <p:spPr>
          <a:xfrm>
            <a:off x="5753100" y="267652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rib cage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4FD42ED5-A826-44BC-859D-C0DF30BC1D6A}"/>
              </a:ext>
            </a:extLst>
          </p:cNvPr>
          <p:cNvSpPr>
            <a:spLocks noGrp="1"/>
          </p:cNvSpPr>
          <p:nvPr/>
        </p:nvSpPr>
        <p:spPr>
          <a:xfrm>
            <a:off x="5334000" y="386715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59BB4C7F-6543-4EA4-95E3-09330326D093}"/>
              </a:ext>
            </a:extLst>
          </p:cNvPr>
          <p:cNvSpPr>
            <a:spLocks noGrp="1"/>
          </p:cNvSpPr>
          <p:nvPr/>
        </p:nvSpPr>
        <p:spPr>
          <a:xfrm>
            <a:off x="5400675" y="39338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1B5B23C-2AEC-4AD8-A7A8-B57E2138237B}"/>
              </a:ext>
            </a:extLst>
          </p:cNvPr>
          <p:cNvSpPr>
            <a:spLocks noGrp="1"/>
          </p:cNvSpPr>
          <p:nvPr/>
        </p:nvSpPr>
        <p:spPr>
          <a:xfrm>
            <a:off x="5753100" y="398145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thorax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245839BB-019B-4647-BDC4-A0CE0AF4B806}"/>
              </a:ext>
            </a:extLst>
          </p:cNvPr>
          <p:cNvSpPr>
            <a:spLocks noGrp="1"/>
          </p:cNvSpPr>
          <p:nvPr/>
        </p:nvSpPr>
        <p:spPr>
          <a:xfrm>
            <a:off x="5334000" y="517207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E7CAD262-BB77-407A-BC88-BD7D4A5ACDC6}"/>
              </a:ext>
            </a:extLst>
          </p:cNvPr>
          <p:cNvSpPr>
            <a:spLocks noGrp="1"/>
          </p:cNvSpPr>
          <p:nvPr/>
        </p:nvSpPr>
        <p:spPr>
          <a:xfrm>
            <a:off x="5400675" y="523875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0A6A5685-DFDC-478B-8745-4C5275C77085}"/>
              </a:ext>
            </a:extLst>
          </p:cNvPr>
          <p:cNvSpPr>
            <a:spLocks noGrp="1"/>
          </p:cNvSpPr>
          <p:nvPr/>
        </p:nvSpPr>
        <p:spPr>
          <a:xfrm>
            <a:off x="5753100" y="528637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pelvis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9572BD72-617A-4147-B8B8-D50E228F0F12}"/>
              </a:ext>
            </a:extLst>
          </p:cNvPr>
          <p:cNvSpPr>
            <a:spLocks noGrp="1"/>
          </p:cNvSpPr>
          <p:nvPr/>
        </p:nvSpPr>
        <p:spPr>
          <a:xfrm>
            <a:off x="8572500" y="125730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B09885E8-8889-4E24-9AB7-71197980DD0B}"/>
              </a:ext>
            </a:extLst>
          </p:cNvPr>
          <p:cNvSpPr>
            <a:spLocks noGrp="1"/>
          </p:cNvSpPr>
          <p:nvPr/>
        </p:nvSpPr>
        <p:spPr>
          <a:xfrm>
            <a:off x="8639175" y="13239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E8A5D85D-B258-4BFD-9030-BC7689586F79}"/>
              </a:ext>
            </a:extLst>
          </p:cNvPr>
          <p:cNvSpPr>
            <a:spLocks noGrp="1"/>
          </p:cNvSpPr>
          <p:nvPr/>
        </p:nvSpPr>
        <p:spPr>
          <a:xfrm>
            <a:off x="8991600" y="137160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spinal column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404ED531-085D-420B-AA3F-68E5E399A1E1}"/>
              </a:ext>
            </a:extLst>
          </p:cNvPr>
          <p:cNvSpPr>
            <a:spLocks noGrp="1"/>
          </p:cNvSpPr>
          <p:nvPr/>
        </p:nvSpPr>
        <p:spPr>
          <a:xfrm>
            <a:off x="8572500" y="256222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E41688D4-A99A-465E-A09B-A50F8949F168}"/>
              </a:ext>
            </a:extLst>
          </p:cNvPr>
          <p:cNvSpPr>
            <a:spLocks noGrp="1"/>
          </p:cNvSpPr>
          <p:nvPr/>
        </p:nvSpPr>
        <p:spPr>
          <a:xfrm>
            <a:off x="8639175" y="262890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1FAFFB46-C863-469C-B3F2-3F238FB72E5B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lumbar region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1AECE919-707E-4585-9B49-9E64B20AA951}"/>
              </a:ext>
            </a:extLst>
          </p:cNvPr>
          <p:cNvSpPr>
            <a:spLocks noGrp="1"/>
          </p:cNvSpPr>
          <p:nvPr/>
        </p:nvSpPr>
        <p:spPr>
          <a:xfrm>
            <a:off x="8572500" y="386715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83382B20-F7EC-46DA-AFB3-7295225C37E0}"/>
              </a:ext>
            </a:extLst>
          </p:cNvPr>
          <p:cNvSpPr>
            <a:spLocks noGrp="1"/>
          </p:cNvSpPr>
          <p:nvPr/>
        </p:nvSpPr>
        <p:spPr>
          <a:xfrm>
            <a:off x="8639175" y="3933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1B7BD981-45BC-44AE-94CC-48D0EC5FB9B8}"/>
              </a:ext>
            </a:extLst>
          </p:cNvPr>
          <p:cNvSpPr>
            <a:spLocks noGrp="1"/>
          </p:cNvSpPr>
          <p:nvPr/>
        </p:nvSpPr>
        <p:spPr>
          <a:xfrm>
            <a:off x="8991600" y="398145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sacrum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C277CE68-C29C-4F7C-AA57-68021EE56C94}"/>
              </a:ext>
            </a:extLst>
          </p:cNvPr>
          <p:cNvSpPr>
            <a:spLocks noGrp="1"/>
          </p:cNvSpPr>
          <p:nvPr/>
        </p:nvSpPr>
        <p:spPr>
          <a:xfrm>
            <a:off x="8572500" y="517207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C5E8CF7D-3322-4C88-A738-83256B40AACE}"/>
              </a:ext>
            </a:extLst>
          </p:cNvPr>
          <p:cNvSpPr>
            <a:spLocks noGrp="1"/>
          </p:cNvSpPr>
          <p:nvPr/>
        </p:nvSpPr>
        <p:spPr>
          <a:xfrm>
            <a:off x="8639175" y="52387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2D774A00-0E36-41B3-BCDB-B2567BFDC433}"/>
              </a:ext>
            </a:extLst>
          </p:cNvPr>
          <p:cNvSpPr>
            <a:spLocks noGrp="1"/>
          </p:cNvSpPr>
          <p:nvPr/>
        </p:nvSpPr>
        <p:spPr>
          <a:xfrm>
            <a:off x="8991600" y="528637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coccyx</a:t>
            </a:r>
          </a:p>
        </p:txBody>
      </p:sp>
    </p:spTree>
    <p:extLst>
      <p:ext uri="{BB962C8B-B14F-4D97-AF65-F5344CB8AC3E}">
        <p14:creationId xmlns:p14="http://schemas.microsoft.com/office/powerpoint/2010/main" val="151038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52456693-DE5B-4A0F-B0EC-6878E5291E49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Lower limb anatomy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64C3429-7E88-4EB3-BAED-D9FCA3FDB3F8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Bones, muscles and tendons of the leg and foot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9B7B2355-8ED6-42E4-854B-836C48773F8E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3125" y="1162050"/>
            <a:ext cx="3683000" cy="5524500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0FDE3456-D3FA-4601-B315-A50AA21A2EF2}"/>
              </a:ext>
            </a:extLst>
          </p:cNvPr>
          <p:cNvSpPr>
            <a:spLocks noGrp="1"/>
          </p:cNvSpPr>
          <p:nvPr/>
        </p:nvSpPr>
        <p:spPr>
          <a:xfrm>
            <a:off x="4435993" y="47910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42A79C7C-CF5D-4C5C-9999-F8E4E9F1EBE1}"/>
              </a:ext>
            </a:extLst>
          </p:cNvPr>
          <p:cNvSpPr>
            <a:spLocks noGrp="1"/>
          </p:cNvSpPr>
          <p:nvPr/>
        </p:nvSpPr>
        <p:spPr>
          <a:xfrm>
            <a:off x="4563317" y="44291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A7D550B-D4DE-48F9-A902-4713E030A0D3}"/>
              </a:ext>
            </a:extLst>
          </p:cNvPr>
          <p:cNvSpPr>
            <a:spLocks noGrp="1"/>
          </p:cNvSpPr>
          <p:nvPr/>
        </p:nvSpPr>
        <p:spPr>
          <a:xfrm>
            <a:off x="4296228" y="5059524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B0F18D99-EDA0-4E9A-AC89-0DEBA4C652DC}"/>
              </a:ext>
            </a:extLst>
          </p:cNvPr>
          <p:cNvSpPr>
            <a:spLocks noGrp="1"/>
          </p:cNvSpPr>
          <p:nvPr/>
        </p:nvSpPr>
        <p:spPr>
          <a:xfrm>
            <a:off x="4365625" y="5350522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1B46447C-B4A5-47FC-A5B8-CD0071BBAE67}"/>
              </a:ext>
            </a:extLst>
          </p:cNvPr>
          <p:cNvSpPr>
            <a:spLocks noGrp="1"/>
          </p:cNvSpPr>
          <p:nvPr/>
        </p:nvSpPr>
        <p:spPr>
          <a:xfrm>
            <a:off x="3667125" y="54768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110141E0-A8FD-456D-8CE8-CE4D479B4C63}"/>
              </a:ext>
            </a:extLst>
          </p:cNvPr>
          <p:cNvSpPr>
            <a:spLocks noGrp="1"/>
          </p:cNvSpPr>
          <p:nvPr/>
        </p:nvSpPr>
        <p:spPr>
          <a:xfrm>
            <a:off x="3857625" y="56673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DF01FE3E-8C1F-49A9-97E3-2E368EAF01C6}"/>
              </a:ext>
            </a:extLst>
          </p:cNvPr>
          <p:cNvSpPr>
            <a:spLocks noGrp="1"/>
          </p:cNvSpPr>
          <p:nvPr/>
        </p:nvSpPr>
        <p:spPr>
          <a:xfrm>
            <a:off x="3857625" y="60483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12585731-E82C-49E1-A425-32064F247D53}"/>
              </a:ext>
            </a:extLst>
          </p:cNvPr>
          <p:cNvSpPr>
            <a:spLocks noGrp="1"/>
          </p:cNvSpPr>
          <p:nvPr/>
        </p:nvSpPr>
        <p:spPr>
          <a:xfrm>
            <a:off x="3667125" y="628650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6972E1E2-9F14-491E-A9DB-698B11D806AC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5473B3F2-FD6C-4FA7-9709-BF0709640C79}"/>
              </a:ext>
            </a:extLst>
          </p:cNvPr>
          <p:cNvSpPr>
            <a:spLocks noGrp="1"/>
          </p:cNvSpPr>
          <p:nvPr/>
        </p:nvSpPr>
        <p:spPr>
          <a:xfrm>
            <a:off x="5400675" y="13239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6B38D95-76AA-4285-8EF8-BC1334DB1832}"/>
              </a:ext>
            </a:extLst>
          </p:cNvPr>
          <p:cNvSpPr>
            <a:spLocks noGrp="1"/>
          </p:cNvSpPr>
          <p:nvPr/>
        </p:nvSpPr>
        <p:spPr>
          <a:xfrm>
            <a:off x="5753100" y="137160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femur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439943E4-F30D-4F21-957E-73D6534A52C2}"/>
              </a:ext>
            </a:extLst>
          </p:cNvPr>
          <p:cNvSpPr>
            <a:spLocks noGrp="1"/>
          </p:cNvSpPr>
          <p:nvPr/>
        </p:nvSpPr>
        <p:spPr>
          <a:xfrm>
            <a:off x="5334000" y="256222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4727BEE4-B9D3-4A10-AECF-E6F1AFB82CD3}"/>
              </a:ext>
            </a:extLst>
          </p:cNvPr>
          <p:cNvSpPr>
            <a:spLocks noGrp="1"/>
          </p:cNvSpPr>
          <p:nvPr/>
        </p:nvSpPr>
        <p:spPr>
          <a:xfrm>
            <a:off x="5400675" y="262890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4C125E3-4A22-47D6-A742-F8DC6E11548C}"/>
              </a:ext>
            </a:extLst>
          </p:cNvPr>
          <p:cNvSpPr>
            <a:spLocks noGrp="1"/>
          </p:cNvSpPr>
          <p:nvPr/>
        </p:nvSpPr>
        <p:spPr>
          <a:xfrm>
            <a:off x="5753100" y="267652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quadriceps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CEB1260D-8571-4F8D-AA12-52A34532C320}"/>
              </a:ext>
            </a:extLst>
          </p:cNvPr>
          <p:cNvSpPr>
            <a:spLocks noGrp="1"/>
          </p:cNvSpPr>
          <p:nvPr/>
        </p:nvSpPr>
        <p:spPr>
          <a:xfrm>
            <a:off x="5334000" y="3867150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C309E6C2-B543-483D-B30E-ECAA6DD01213}"/>
              </a:ext>
            </a:extLst>
          </p:cNvPr>
          <p:cNvSpPr>
            <a:spLocks noGrp="1"/>
          </p:cNvSpPr>
          <p:nvPr/>
        </p:nvSpPr>
        <p:spPr>
          <a:xfrm>
            <a:off x="5400675" y="393382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53AC4F4-196E-414C-BBCB-36EA9B8E78B5}"/>
              </a:ext>
            </a:extLst>
          </p:cNvPr>
          <p:cNvSpPr>
            <a:spLocks noGrp="1"/>
          </p:cNvSpPr>
          <p:nvPr/>
        </p:nvSpPr>
        <p:spPr>
          <a:xfrm>
            <a:off x="5753100" y="3981450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patella</a:t>
            </a: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52817DF6-BA58-4D1A-991F-FF7BABFD8416}"/>
              </a:ext>
            </a:extLst>
          </p:cNvPr>
          <p:cNvSpPr>
            <a:spLocks noGrp="1"/>
          </p:cNvSpPr>
          <p:nvPr/>
        </p:nvSpPr>
        <p:spPr>
          <a:xfrm>
            <a:off x="5334000" y="5172075"/>
            <a:ext cx="285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9CDB9CA0-644C-44CB-A4AE-75D1DD1E5CF8}"/>
              </a:ext>
            </a:extLst>
          </p:cNvPr>
          <p:cNvSpPr>
            <a:spLocks noGrp="1"/>
          </p:cNvSpPr>
          <p:nvPr/>
        </p:nvSpPr>
        <p:spPr>
          <a:xfrm>
            <a:off x="5400675" y="5238750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F1BC16CC-D05F-4BE2-8CD6-7327577E29B3}"/>
              </a:ext>
            </a:extLst>
          </p:cNvPr>
          <p:cNvSpPr>
            <a:spLocks noGrp="1"/>
          </p:cNvSpPr>
          <p:nvPr/>
        </p:nvSpPr>
        <p:spPr>
          <a:xfrm>
            <a:off x="5753100" y="5286375"/>
            <a:ext cx="2343150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</a:t>
            </a:r>
            <a:r>
              <a:rPr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ibia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/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shin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</a:t>
            </a:r>
            <a:endParaRPr sz="1575" b="1" dirty="0">
              <a:solidFill>
                <a:srgbClr val="17345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89053DC4-F341-43FB-8DF8-3A50044A7D2D}"/>
              </a:ext>
            </a:extLst>
          </p:cNvPr>
          <p:cNvSpPr>
            <a:spLocks noGrp="1"/>
          </p:cNvSpPr>
          <p:nvPr/>
        </p:nvSpPr>
        <p:spPr>
          <a:xfrm>
            <a:off x="8572500" y="125730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41959C43-F650-4ADD-9A2E-B00EDCABFC8F}"/>
              </a:ext>
            </a:extLst>
          </p:cNvPr>
          <p:cNvSpPr>
            <a:spLocks noGrp="1"/>
          </p:cNvSpPr>
          <p:nvPr/>
        </p:nvSpPr>
        <p:spPr>
          <a:xfrm>
            <a:off x="8639175" y="13239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ADCE4C0E-2FD2-40CE-8523-B14D833F8D32}"/>
              </a:ext>
            </a:extLst>
          </p:cNvPr>
          <p:cNvSpPr>
            <a:spLocks noGrp="1"/>
          </p:cNvSpPr>
          <p:nvPr/>
        </p:nvSpPr>
        <p:spPr>
          <a:xfrm>
            <a:off x="8991600" y="137160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F</a:t>
            </a:r>
            <a:r>
              <a:rPr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ibula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/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calf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</a:t>
            </a:r>
            <a:endParaRPr sz="1575" b="1" dirty="0">
              <a:solidFill>
                <a:srgbClr val="17345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120483A9-B6F9-4337-B64D-C0D05CAF8E47}"/>
              </a:ext>
            </a:extLst>
          </p:cNvPr>
          <p:cNvSpPr>
            <a:spLocks noGrp="1"/>
          </p:cNvSpPr>
          <p:nvPr/>
        </p:nvSpPr>
        <p:spPr>
          <a:xfrm>
            <a:off x="8572500" y="256222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CAA4F9C6-4C05-4C76-82CE-C2954708D7B5}"/>
              </a:ext>
            </a:extLst>
          </p:cNvPr>
          <p:cNvSpPr>
            <a:spLocks noGrp="1"/>
          </p:cNvSpPr>
          <p:nvPr/>
        </p:nvSpPr>
        <p:spPr>
          <a:xfrm>
            <a:off x="8639175" y="262890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4039CF88-30EA-4E1E-ABDC-C863996C089A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Achilles tendon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87A6B11F-C2BA-4073-926F-31CF2C603A61}"/>
              </a:ext>
            </a:extLst>
          </p:cNvPr>
          <p:cNvSpPr>
            <a:spLocks noGrp="1"/>
          </p:cNvSpPr>
          <p:nvPr/>
        </p:nvSpPr>
        <p:spPr>
          <a:xfrm>
            <a:off x="8572500" y="3867150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6283E8A5-1E1B-43DF-B1B7-C858BBBBADD7}"/>
              </a:ext>
            </a:extLst>
          </p:cNvPr>
          <p:cNvSpPr>
            <a:spLocks noGrp="1"/>
          </p:cNvSpPr>
          <p:nvPr/>
        </p:nvSpPr>
        <p:spPr>
          <a:xfrm>
            <a:off x="8639175" y="3933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DCFD7FE4-D368-4104-86EA-44B54FE3FCB8}"/>
              </a:ext>
            </a:extLst>
          </p:cNvPr>
          <p:cNvSpPr>
            <a:spLocks noGrp="1"/>
          </p:cNvSpPr>
          <p:nvPr/>
        </p:nvSpPr>
        <p:spPr>
          <a:xfrm>
            <a:off x="8991600" y="3981450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</a:t>
            </a:r>
            <a:r>
              <a:rPr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etatarsal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/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instep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/  arch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of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the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foot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 </a:t>
            </a:r>
            <a:endParaRPr sz="1575" b="1" dirty="0">
              <a:solidFill>
                <a:srgbClr val="173451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930596FE-1F2B-4ED2-A689-038B82FC6343}"/>
              </a:ext>
            </a:extLst>
          </p:cNvPr>
          <p:cNvSpPr>
            <a:spLocks noGrp="1"/>
          </p:cNvSpPr>
          <p:nvPr/>
        </p:nvSpPr>
        <p:spPr>
          <a:xfrm>
            <a:off x="8572500" y="5172075"/>
            <a:ext cx="300037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D73C8013-D935-4E4D-B932-F700DCCBA036}"/>
              </a:ext>
            </a:extLst>
          </p:cNvPr>
          <p:cNvSpPr>
            <a:spLocks noGrp="1"/>
          </p:cNvSpPr>
          <p:nvPr/>
        </p:nvSpPr>
        <p:spPr>
          <a:xfrm>
            <a:off x="8639175" y="52387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97729035-8BC7-4EAC-87B1-0360A4688F8F}"/>
              </a:ext>
            </a:extLst>
          </p:cNvPr>
          <p:cNvSpPr>
            <a:spLocks noGrp="1"/>
          </p:cNvSpPr>
          <p:nvPr/>
        </p:nvSpPr>
        <p:spPr>
          <a:xfrm>
            <a:off x="8991600" y="5286375"/>
            <a:ext cx="2486025" cy="8382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ball of the foot</a:t>
            </a:r>
          </a:p>
        </p:txBody>
      </p:sp>
    </p:spTree>
    <p:extLst>
      <p:ext uri="{BB962C8B-B14F-4D97-AF65-F5344CB8AC3E}">
        <p14:creationId xmlns:p14="http://schemas.microsoft.com/office/powerpoint/2010/main" val="69822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D1DBFC35-A042-4177-ADC0-F5D037B8F6BC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Muscles, tissues and joints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EE7B43C-5AE1-4050-87E2-B18FE060FF3F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Terms that occur frequently in clinical descriptions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40D52259-47BD-4C4A-9174-05FBE39E54E9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3250" y="1190625"/>
            <a:ext cx="3556000" cy="533400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97B1B7D3-1F9A-4352-B232-5655C27702DC}"/>
              </a:ext>
            </a:extLst>
          </p:cNvPr>
          <p:cNvSpPr>
            <a:spLocks noGrp="1"/>
          </p:cNvSpPr>
          <p:nvPr/>
        </p:nvSpPr>
        <p:spPr>
          <a:xfrm>
            <a:off x="4762500" y="1381125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Muscles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88AD079B-7D09-47C6-B702-1F8D5E645F00}"/>
              </a:ext>
            </a:extLst>
          </p:cNvPr>
          <p:cNvSpPr>
            <a:spLocks noGrp="1"/>
          </p:cNvSpPr>
          <p:nvPr/>
        </p:nvSpPr>
        <p:spPr>
          <a:xfrm>
            <a:off x="4762500" y="19526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deltoid muscle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25F37F1-2AA7-460E-AD67-AF3F5EAEB99A}"/>
              </a:ext>
            </a:extLst>
          </p:cNvPr>
          <p:cNvSpPr>
            <a:spLocks noGrp="1"/>
          </p:cNvSpPr>
          <p:nvPr/>
        </p:nvSpPr>
        <p:spPr>
          <a:xfrm>
            <a:off x="4762500" y="273367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3F7F8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pectoral muscle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F7544C3C-4C30-4C1D-BDA2-0EEDFB3EDB35}"/>
              </a:ext>
            </a:extLst>
          </p:cNvPr>
          <p:cNvSpPr>
            <a:spLocks noGrp="1"/>
          </p:cNvSpPr>
          <p:nvPr/>
        </p:nvSpPr>
        <p:spPr>
          <a:xfrm>
            <a:off x="4762500" y="35147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trapezius muscle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052F47F-9CF8-48D6-B6B6-553B85C7E67F}"/>
              </a:ext>
            </a:extLst>
          </p:cNvPr>
          <p:cNvSpPr>
            <a:spLocks noGrp="1"/>
          </p:cNvSpPr>
          <p:nvPr/>
        </p:nvSpPr>
        <p:spPr>
          <a:xfrm>
            <a:off x="4762500" y="429577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3F7F8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latissimus dorsi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49925451-89B7-4EB2-9433-A07D55E48876}"/>
              </a:ext>
            </a:extLst>
          </p:cNvPr>
          <p:cNvSpPr>
            <a:spLocks noGrp="1"/>
          </p:cNvSpPr>
          <p:nvPr/>
        </p:nvSpPr>
        <p:spPr>
          <a:xfrm>
            <a:off x="4762500" y="50768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gluteus maximus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F8B4331-A9B6-47AB-970F-A387900ECEE5}"/>
              </a:ext>
            </a:extLst>
          </p:cNvPr>
          <p:cNvSpPr>
            <a:spLocks noGrp="1"/>
          </p:cNvSpPr>
          <p:nvPr/>
        </p:nvSpPr>
        <p:spPr>
          <a:xfrm>
            <a:off x="8239125" y="1381125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Tissues and joints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7C4627F7-1128-4C59-8490-193486CEBF8A}"/>
              </a:ext>
            </a:extLst>
          </p:cNvPr>
          <p:cNvSpPr>
            <a:spLocks noGrp="1"/>
          </p:cNvSpPr>
          <p:nvPr/>
        </p:nvSpPr>
        <p:spPr>
          <a:xfrm>
            <a:off x="8239125" y="19526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connective tissue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2DBCB34E-26E0-4440-8624-A34A2F4787B1}"/>
              </a:ext>
            </a:extLst>
          </p:cNvPr>
          <p:cNvSpPr>
            <a:spLocks noGrp="1"/>
          </p:cNvSpPr>
          <p:nvPr/>
        </p:nvSpPr>
        <p:spPr>
          <a:xfrm>
            <a:off x="8239125" y="273367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3F7F8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subcutaneous tissue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4F41D342-C047-41C2-BDCB-828FF4332AB7}"/>
              </a:ext>
            </a:extLst>
          </p:cNvPr>
          <p:cNvSpPr>
            <a:spLocks noGrp="1"/>
          </p:cNvSpPr>
          <p:nvPr/>
        </p:nvSpPr>
        <p:spPr>
          <a:xfrm>
            <a:off x="8239125" y="35147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synovial joint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0F584722-A4AC-4A58-B545-65287C404868}"/>
              </a:ext>
            </a:extLst>
          </p:cNvPr>
          <p:cNvSpPr>
            <a:spLocks noGrp="1"/>
          </p:cNvSpPr>
          <p:nvPr/>
        </p:nvSpPr>
        <p:spPr>
          <a:xfrm>
            <a:off x="8239125" y="429577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3F7F8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joint capsule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5AC62A64-EA3C-4EF2-BE02-E04E6F16AAB6}"/>
              </a:ext>
            </a:extLst>
          </p:cNvPr>
          <p:cNvSpPr>
            <a:spLocks noGrp="1"/>
          </p:cNvSpPr>
          <p:nvPr/>
        </p:nvSpPr>
        <p:spPr>
          <a:xfrm>
            <a:off x="8239125" y="5076825"/>
            <a:ext cx="3190875" cy="619125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133350" tIns="95250" rIns="114300" bIns="762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tendon sheath</a:t>
            </a:r>
          </a:p>
        </p:txBody>
      </p:sp>
    </p:spTree>
    <p:extLst>
      <p:ext uri="{BB962C8B-B14F-4D97-AF65-F5344CB8AC3E}">
        <p14:creationId xmlns:p14="http://schemas.microsoft.com/office/powerpoint/2010/main" val="179327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délník 45">
            <a:extLst>
              <a:ext uri="{FF2B5EF4-FFF2-40B4-BE49-F238E27FC236}">
                <a16:creationId xmlns:a16="http://schemas.microsoft.com/office/drawing/2014/main" id="{BB2CCFF2-3D78-4B77-ADB7-03C1BBFF6443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Internal organs and vessels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6E1B031-CE9C-4633-8296-EB4F02518B97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Vocabulary arranged by body region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0DDA2DBF-8393-41E6-B4E0-0D3CC93A2088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pic>
        <p:nvPicPr>
          <p:cNvPr id="49" name="Obrázek 4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5000" y="1190625"/>
            <a:ext cx="3587750" cy="5381625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5A963EA8-08DD-43C8-A872-B352CA34B284}"/>
              </a:ext>
            </a:extLst>
          </p:cNvPr>
          <p:cNvSpPr>
            <a:spLocks noGrp="1"/>
          </p:cNvSpPr>
          <p:nvPr/>
        </p:nvSpPr>
        <p:spPr>
          <a:xfrm>
            <a:off x="2286000" y="14287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2A135513-E00B-4BD0-BB72-6157F99C08CF}"/>
              </a:ext>
            </a:extLst>
          </p:cNvPr>
          <p:cNvSpPr>
            <a:spLocks noGrp="1"/>
          </p:cNvSpPr>
          <p:nvPr/>
        </p:nvSpPr>
        <p:spPr>
          <a:xfrm>
            <a:off x="2286000" y="200025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EDF69FE9-66AE-46A7-AF59-B1928F0139DE}"/>
              </a:ext>
            </a:extLst>
          </p:cNvPr>
          <p:cNvSpPr>
            <a:spLocks noGrp="1"/>
          </p:cNvSpPr>
          <p:nvPr/>
        </p:nvSpPr>
        <p:spPr>
          <a:xfrm>
            <a:off x="3048000" y="25241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D33C661-49BA-4390-AE42-34309248358D}"/>
              </a:ext>
            </a:extLst>
          </p:cNvPr>
          <p:cNvSpPr>
            <a:spLocks noGrp="1"/>
          </p:cNvSpPr>
          <p:nvPr/>
        </p:nvSpPr>
        <p:spPr>
          <a:xfrm>
            <a:off x="2762250" y="25241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0D0D62DB-C45F-40B3-97FF-0336BEE908AC}"/>
              </a:ext>
            </a:extLst>
          </p:cNvPr>
          <p:cNvSpPr>
            <a:spLocks noGrp="1"/>
          </p:cNvSpPr>
          <p:nvPr/>
        </p:nvSpPr>
        <p:spPr>
          <a:xfrm>
            <a:off x="2762250" y="30003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6480F640-5DD0-49A5-BE51-9D47FF9D0201}"/>
              </a:ext>
            </a:extLst>
          </p:cNvPr>
          <p:cNvSpPr>
            <a:spLocks noGrp="1"/>
          </p:cNvSpPr>
          <p:nvPr/>
        </p:nvSpPr>
        <p:spPr>
          <a:xfrm>
            <a:off x="2762250" y="33813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1C491953-3E7B-4F60-9B27-F8BA28B17DE0}"/>
              </a:ext>
            </a:extLst>
          </p:cNvPr>
          <p:cNvSpPr>
            <a:spLocks noGrp="1"/>
          </p:cNvSpPr>
          <p:nvPr/>
        </p:nvSpPr>
        <p:spPr>
          <a:xfrm>
            <a:off x="3095625" y="3619500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D5321CA2-55AB-4FDD-9008-C8F533AD2C03}"/>
              </a:ext>
            </a:extLst>
          </p:cNvPr>
          <p:cNvSpPr>
            <a:spLocks noGrp="1"/>
          </p:cNvSpPr>
          <p:nvPr/>
        </p:nvSpPr>
        <p:spPr>
          <a:xfrm>
            <a:off x="2381250" y="36671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C8D6A55C-2EB5-4CE5-9F12-31799364E0F5}"/>
              </a:ext>
            </a:extLst>
          </p:cNvPr>
          <p:cNvSpPr>
            <a:spLocks noGrp="1"/>
          </p:cNvSpPr>
          <p:nvPr/>
        </p:nvSpPr>
        <p:spPr>
          <a:xfrm>
            <a:off x="2524125" y="39528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9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6C252D2C-603C-4951-A4B1-3A90AB1EA58F}"/>
              </a:ext>
            </a:extLst>
          </p:cNvPr>
          <p:cNvSpPr>
            <a:spLocks noGrp="1"/>
          </p:cNvSpPr>
          <p:nvPr/>
        </p:nvSpPr>
        <p:spPr>
          <a:xfrm>
            <a:off x="2762250" y="431482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6F33937E-CC2E-4369-885B-039701EFAA91}"/>
              </a:ext>
            </a:extLst>
          </p:cNvPr>
          <p:cNvSpPr>
            <a:spLocks noGrp="1"/>
          </p:cNvSpPr>
          <p:nvPr/>
        </p:nvSpPr>
        <p:spPr>
          <a:xfrm>
            <a:off x="4714875" y="1257300"/>
            <a:ext cx="30003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2C0953FA-6750-4C6D-BAB2-E0A423E18E1B}"/>
              </a:ext>
            </a:extLst>
          </p:cNvPr>
          <p:cNvSpPr>
            <a:spLocks noGrp="1"/>
          </p:cNvSpPr>
          <p:nvPr/>
        </p:nvSpPr>
        <p:spPr>
          <a:xfrm>
            <a:off x="4781550" y="13239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C0FE8B4-4146-4C7E-A599-8E3F3398270F}"/>
              </a:ext>
            </a:extLst>
          </p:cNvPr>
          <p:cNvSpPr>
            <a:spLocks noGrp="1"/>
          </p:cNvSpPr>
          <p:nvPr/>
        </p:nvSpPr>
        <p:spPr>
          <a:xfrm>
            <a:off x="5133975" y="1371600"/>
            <a:ext cx="24860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brain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620C35F4-32B1-4517-94DD-D757BD45BC4B}"/>
              </a:ext>
            </a:extLst>
          </p:cNvPr>
          <p:cNvSpPr>
            <a:spLocks noGrp="1"/>
          </p:cNvSpPr>
          <p:nvPr/>
        </p:nvSpPr>
        <p:spPr>
          <a:xfrm>
            <a:off x="4714875" y="2286000"/>
            <a:ext cx="30003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4874F06B-E739-461B-AC0A-ACB0F2E48C7F}"/>
              </a:ext>
            </a:extLst>
          </p:cNvPr>
          <p:cNvSpPr>
            <a:spLocks noGrp="1"/>
          </p:cNvSpPr>
          <p:nvPr/>
        </p:nvSpPr>
        <p:spPr>
          <a:xfrm>
            <a:off x="4781550" y="23526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AB6FCB30-CDDE-44A4-9F60-76997389B661}"/>
              </a:ext>
            </a:extLst>
          </p:cNvPr>
          <p:cNvSpPr>
            <a:spLocks noGrp="1"/>
          </p:cNvSpPr>
          <p:nvPr/>
        </p:nvSpPr>
        <p:spPr>
          <a:xfrm>
            <a:off x="5133975" y="2400300"/>
            <a:ext cx="24860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trachea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B3886D76-CDB1-405B-B3A5-2FAD7F14299C}"/>
              </a:ext>
            </a:extLst>
          </p:cNvPr>
          <p:cNvSpPr>
            <a:spLocks noGrp="1"/>
          </p:cNvSpPr>
          <p:nvPr/>
        </p:nvSpPr>
        <p:spPr>
          <a:xfrm>
            <a:off x="4714875" y="3314700"/>
            <a:ext cx="30003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6DF02972-0072-4C24-AFD0-60E939CF6FDB}"/>
              </a:ext>
            </a:extLst>
          </p:cNvPr>
          <p:cNvSpPr>
            <a:spLocks noGrp="1"/>
          </p:cNvSpPr>
          <p:nvPr/>
        </p:nvSpPr>
        <p:spPr>
          <a:xfrm>
            <a:off x="4781550" y="33813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81FD7C1-F463-49DA-B111-AA11984D1413}"/>
              </a:ext>
            </a:extLst>
          </p:cNvPr>
          <p:cNvSpPr>
            <a:spLocks noGrp="1"/>
          </p:cNvSpPr>
          <p:nvPr/>
        </p:nvSpPr>
        <p:spPr>
          <a:xfrm>
            <a:off x="5133975" y="3429000"/>
            <a:ext cx="24860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lung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0FFE137C-BA0E-45FB-B8AB-155A21452939}"/>
              </a:ext>
            </a:extLst>
          </p:cNvPr>
          <p:cNvSpPr>
            <a:spLocks noGrp="1"/>
          </p:cNvSpPr>
          <p:nvPr/>
        </p:nvSpPr>
        <p:spPr>
          <a:xfrm>
            <a:off x="4714875" y="4343400"/>
            <a:ext cx="30003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5258FFDC-3A7E-4653-B68B-214533F303B1}"/>
              </a:ext>
            </a:extLst>
          </p:cNvPr>
          <p:cNvSpPr>
            <a:spLocks noGrp="1"/>
          </p:cNvSpPr>
          <p:nvPr/>
        </p:nvSpPr>
        <p:spPr>
          <a:xfrm>
            <a:off x="4781550" y="44100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05A44FE0-03F1-4DA5-881D-0954934D60C4}"/>
              </a:ext>
            </a:extLst>
          </p:cNvPr>
          <p:cNvSpPr>
            <a:spLocks noGrp="1"/>
          </p:cNvSpPr>
          <p:nvPr/>
        </p:nvSpPr>
        <p:spPr>
          <a:xfrm>
            <a:off x="5133975" y="4457700"/>
            <a:ext cx="24860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heart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FC507293-0739-4381-8CF3-B82E80387780}"/>
              </a:ext>
            </a:extLst>
          </p:cNvPr>
          <p:cNvSpPr>
            <a:spLocks noGrp="1"/>
          </p:cNvSpPr>
          <p:nvPr/>
        </p:nvSpPr>
        <p:spPr>
          <a:xfrm>
            <a:off x="4714875" y="5372100"/>
            <a:ext cx="30003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07DCFED7-C4B8-43AD-907F-EAA2049CA47E}"/>
              </a:ext>
            </a:extLst>
          </p:cNvPr>
          <p:cNvSpPr>
            <a:spLocks noGrp="1"/>
          </p:cNvSpPr>
          <p:nvPr/>
        </p:nvSpPr>
        <p:spPr>
          <a:xfrm>
            <a:off x="4781550" y="5438775"/>
            <a:ext cx="285750" cy="285750"/>
          </a:xfrm>
          <a:prstGeom prst="ellipse">
            <a:avLst/>
          </a:prstGeom>
          <a:solidFill>
            <a:srgbClr val="158D9A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3FD58D29-F8B9-415A-ABEB-82DDA9D2E23E}"/>
              </a:ext>
            </a:extLst>
          </p:cNvPr>
          <p:cNvSpPr>
            <a:spLocks noGrp="1"/>
          </p:cNvSpPr>
          <p:nvPr/>
        </p:nvSpPr>
        <p:spPr>
          <a:xfrm>
            <a:off x="5133975" y="5486400"/>
            <a:ext cx="24860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diaphragm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66ED3C44-E1D2-4413-B2F4-FB83F00D366D}"/>
              </a:ext>
            </a:extLst>
          </p:cNvPr>
          <p:cNvSpPr>
            <a:spLocks noGrp="1"/>
          </p:cNvSpPr>
          <p:nvPr/>
        </p:nvSpPr>
        <p:spPr>
          <a:xfrm>
            <a:off x="8191500" y="1257300"/>
            <a:ext cx="31908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1" name="Ovál 30">
            <a:extLst>
              <a:ext uri="{FF2B5EF4-FFF2-40B4-BE49-F238E27FC236}">
                <a16:creationId xmlns:a16="http://schemas.microsoft.com/office/drawing/2014/main" id="{0204F93E-B3AA-4E11-A059-78AF1B6F6EA1}"/>
              </a:ext>
            </a:extLst>
          </p:cNvPr>
          <p:cNvSpPr>
            <a:spLocks noGrp="1"/>
          </p:cNvSpPr>
          <p:nvPr/>
        </p:nvSpPr>
        <p:spPr>
          <a:xfrm>
            <a:off x="8258175" y="13239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C2877E73-2139-4139-81F6-B6EAD169B721}"/>
              </a:ext>
            </a:extLst>
          </p:cNvPr>
          <p:cNvSpPr>
            <a:spLocks noGrp="1"/>
          </p:cNvSpPr>
          <p:nvPr/>
        </p:nvSpPr>
        <p:spPr>
          <a:xfrm>
            <a:off x="8610600" y="1371600"/>
            <a:ext cx="26765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liver</a:t>
            </a:r>
          </a:p>
        </p:txBody>
      </p:sp>
      <p:sp>
        <p:nvSpPr>
          <p:cNvPr id="33" name="Obdélník: se zakulacenými rohy 32">
            <a:extLst>
              <a:ext uri="{FF2B5EF4-FFF2-40B4-BE49-F238E27FC236}">
                <a16:creationId xmlns:a16="http://schemas.microsoft.com/office/drawing/2014/main" id="{A4EF17CA-A789-4BEF-A765-4109C45FB939}"/>
              </a:ext>
            </a:extLst>
          </p:cNvPr>
          <p:cNvSpPr>
            <a:spLocks noGrp="1"/>
          </p:cNvSpPr>
          <p:nvPr/>
        </p:nvSpPr>
        <p:spPr>
          <a:xfrm>
            <a:off x="8191500" y="2286000"/>
            <a:ext cx="31908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241B0304-4F12-452D-8F64-35FFB0147BD2}"/>
              </a:ext>
            </a:extLst>
          </p:cNvPr>
          <p:cNvSpPr>
            <a:spLocks noGrp="1"/>
          </p:cNvSpPr>
          <p:nvPr/>
        </p:nvSpPr>
        <p:spPr>
          <a:xfrm>
            <a:off x="8258175" y="23526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9C360829-8043-42FA-8F6E-2C111CCEF538}"/>
              </a:ext>
            </a:extLst>
          </p:cNvPr>
          <p:cNvSpPr>
            <a:spLocks noGrp="1"/>
          </p:cNvSpPr>
          <p:nvPr/>
        </p:nvSpPr>
        <p:spPr>
          <a:xfrm>
            <a:off x="8610600" y="2400300"/>
            <a:ext cx="26765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stomach</a:t>
            </a:r>
          </a:p>
        </p:txBody>
      </p:sp>
      <p:sp>
        <p:nvSpPr>
          <p:cNvPr id="36" name="Obdélník: se zakulacenými rohy 35">
            <a:extLst>
              <a:ext uri="{FF2B5EF4-FFF2-40B4-BE49-F238E27FC236}">
                <a16:creationId xmlns:a16="http://schemas.microsoft.com/office/drawing/2014/main" id="{662CE506-AF77-4367-8A62-7CBEB321F5E9}"/>
              </a:ext>
            </a:extLst>
          </p:cNvPr>
          <p:cNvSpPr>
            <a:spLocks noGrp="1"/>
          </p:cNvSpPr>
          <p:nvPr/>
        </p:nvSpPr>
        <p:spPr>
          <a:xfrm>
            <a:off x="8191500" y="3314700"/>
            <a:ext cx="31908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id="{B85C7531-BFD9-4F5D-B27A-7D032B612031}"/>
              </a:ext>
            </a:extLst>
          </p:cNvPr>
          <p:cNvSpPr>
            <a:spLocks noGrp="1"/>
          </p:cNvSpPr>
          <p:nvPr/>
        </p:nvSpPr>
        <p:spPr>
          <a:xfrm>
            <a:off x="8258175" y="33813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0D63E7A4-00D7-49B6-96E8-AD21BBCADABB}"/>
              </a:ext>
            </a:extLst>
          </p:cNvPr>
          <p:cNvSpPr>
            <a:spLocks noGrp="1"/>
          </p:cNvSpPr>
          <p:nvPr/>
        </p:nvSpPr>
        <p:spPr>
          <a:xfrm>
            <a:off x="8610600" y="3429000"/>
            <a:ext cx="26765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kidney</a:t>
            </a:r>
          </a:p>
        </p:txBody>
      </p:sp>
      <p:sp>
        <p:nvSpPr>
          <p:cNvPr id="39" name="Obdélník: se zakulacenými rohy 38">
            <a:extLst>
              <a:ext uri="{FF2B5EF4-FFF2-40B4-BE49-F238E27FC236}">
                <a16:creationId xmlns:a16="http://schemas.microsoft.com/office/drawing/2014/main" id="{52F94E84-A0B9-4545-BCDE-F68D11C44A9F}"/>
              </a:ext>
            </a:extLst>
          </p:cNvPr>
          <p:cNvSpPr>
            <a:spLocks noGrp="1"/>
          </p:cNvSpPr>
          <p:nvPr/>
        </p:nvSpPr>
        <p:spPr>
          <a:xfrm>
            <a:off x="8191500" y="4343400"/>
            <a:ext cx="31908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1EC86B66-C0A4-44C1-8932-FDE1166236FB}"/>
              </a:ext>
            </a:extLst>
          </p:cNvPr>
          <p:cNvSpPr>
            <a:spLocks noGrp="1"/>
          </p:cNvSpPr>
          <p:nvPr/>
        </p:nvSpPr>
        <p:spPr>
          <a:xfrm>
            <a:off x="8258175" y="44100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9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2878D82C-0CDC-471F-B5F3-590E5470C0BC}"/>
              </a:ext>
            </a:extLst>
          </p:cNvPr>
          <p:cNvSpPr>
            <a:spLocks noGrp="1"/>
          </p:cNvSpPr>
          <p:nvPr/>
        </p:nvSpPr>
        <p:spPr>
          <a:xfrm>
            <a:off x="8610600" y="4457700"/>
            <a:ext cx="26765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S</a:t>
            </a:r>
            <a:r>
              <a:rPr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mall</a:t>
            </a:r>
            <a:r>
              <a:rPr lang="cs-CZ"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/</a:t>
            </a:r>
            <a:r>
              <a:rPr lang="cs-CZ" sz="1575" b="1" dirty="0" err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large</a:t>
            </a:r>
            <a:r>
              <a:rPr sz="1575" b="1" dirty="0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 intestine</a:t>
            </a:r>
          </a:p>
        </p:txBody>
      </p:sp>
      <p:sp>
        <p:nvSpPr>
          <p:cNvPr id="42" name="Obdélník: se zakulacenými rohy 41">
            <a:extLst>
              <a:ext uri="{FF2B5EF4-FFF2-40B4-BE49-F238E27FC236}">
                <a16:creationId xmlns:a16="http://schemas.microsoft.com/office/drawing/2014/main" id="{144ED420-0D62-429D-93AA-3FBFBE4BAB84}"/>
              </a:ext>
            </a:extLst>
          </p:cNvPr>
          <p:cNvSpPr>
            <a:spLocks noGrp="1"/>
          </p:cNvSpPr>
          <p:nvPr/>
        </p:nvSpPr>
        <p:spPr>
          <a:xfrm>
            <a:off x="8191500" y="5372100"/>
            <a:ext cx="319087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</p:sp>
      <p:sp>
        <p:nvSpPr>
          <p:cNvPr id="43" name="Ovál 42">
            <a:extLst>
              <a:ext uri="{FF2B5EF4-FFF2-40B4-BE49-F238E27FC236}">
                <a16:creationId xmlns:a16="http://schemas.microsoft.com/office/drawing/2014/main" id="{E39E9F07-8F80-4923-9042-A51287A4C815}"/>
              </a:ext>
            </a:extLst>
          </p:cNvPr>
          <p:cNvSpPr>
            <a:spLocks noGrp="1"/>
          </p:cNvSpPr>
          <p:nvPr/>
        </p:nvSpPr>
        <p:spPr>
          <a:xfrm>
            <a:off x="8258175" y="5438775"/>
            <a:ext cx="285750" cy="285750"/>
          </a:xfrm>
          <a:prstGeom prst="ellipse">
            <a:avLst/>
          </a:prstGeom>
          <a:solidFill>
            <a:srgbClr val="F26B5E"/>
          </a:solidFill>
          <a:ln w="19050">
            <a:solidFill>
              <a:srgbClr val="FFFFFF"/>
            </a:solidFill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3169EBC3-27B3-438C-A800-DA056C3B4309}"/>
              </a:ext>
            </a:extLst>
          </p:cNvPr>
          <p:cNvSpPr>
            <a:spLocks noGrp="1"/>
          </p:cNvSpPr>
          <p:nvPr/>
        </p:nvSpPr>
        <p:spPr>
          <a:xfrm>
            <a:off x="8610600" y="5486400"/>
            <a:ext cx="2676525" cy="609600"/>
          </a:xfrm>
          <a:prstGeom prst="rect">
            <a:avLst/>
          </a:prstGeom>
          <a:noFill/>
          <a:ln w="0">
            <a:noFill/>
          </a:ln>
        </p:spPr>
        <p:txBody>
          <a:bodyPr lIns="19050" tIns="0" rIns="1905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bladder</a:t>
            </a: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F0DC49E1-D516-45B2-8754-0B214CB28DC1}"/>
              </a:ext>
            </a:extLst>
          </p:cNvPr>
          <p:cNvSpPr>
            <a:spLocks noGrp="1"/>
          </p:cNvSpPr>
          <p:nvPr/>
        </p:nvSpPr>
        <p:spPr>
          <a:xfrm>
            <a:off x="4667250" y="6238875"/>
            <a:ext cx="6715125" cy="3048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050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Markers indicate approximate body regions, not a diagnostic anatomical diagram.</a:t>
            </a:r>
          </a:p>
        </p:txBody>
      </p:sp>
    </p:spTree>
    <p:extLst>
      <p:ext uri="{BB962C8B-B14F-4D97-AF65-F5344CB8AC3E}">
        <p14:creationId xmlns:p14="http://schemas.microsoft.com/office/powerpoint/2010/main" val="1266652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E6F02585-45F1-43F5-BB61-D5EC25B94625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Anatomical directions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7C0D4C4-0EBF-417D-8810-E9D0F9477A44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Paired terms used to describe location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C00A5B63-D72E-44A5-9192-197BBF14762B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87FE1185-C789-4278-A46C-F2D48FD241AC}"/>
              </a:ext>
            </a:extLst>
          </p:cNvPr>
          <p:cNvSpPr>
            <a:spLocks noGrp="1"/>
          </p:cNvSpPr>
          <p:nvPr/>
        </p:nvSpPr>
        <p:spPr>
          <a:xfrm>
            <a:off x="1143000" y="12858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EAF4F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superior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FB8F530-BCF9-48FF-85C2-49FD8F757952}"/>
              </a:ext>
            </a:extLst>
          </p:cNvPr>
          <p:cNvSpPr>
            <a:spLocks noGrp="1"/>
          </p:cNvSpPr>
          <p:nvPr/>
        </p:nvSpPr>
        <p:spPr>
          <a:xfrm>
            <a:off x="5429250" y="1285875"/>
            <a:ext cx="1333500" cy="5715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opposite of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B37DC7AE-382A-4C24-81AF-04F5A257E9ED}"/>
              </a:ext>
            </a:extLst>
          </p:cNvPr>
          <p:cNvSpPr>
            <a:spLocks noGrp="1"/>
          </p:cNvSpPr>
          <p:nvPr/>
        </p:nvSpPr>
        <p:spPr>
          <a:xfrm>
            <a:off x="6953250" y="12858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FFF0EE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inferior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B318EB40-D064-48C6-B66E-B5DC2829535C}"/>
              </a:ext>
            </a:extLst>
          </p:cNvPr>
          <p:cNvSpPr>
            <a:spLocks noGrp="1"/>
          </p:cNvSpPr>
          <p:nvPr/>
        </p:nvSpPr>
        <p:spPr>
          <a:xfrm>
            <a:off x="1143000" y="23145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EAF4F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anterior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CCE9E23-EAE4-4FA0-8483-CDFD5182CF95}"/>
              </a:ext>
            </a:extLst>
          </p:cNvPr>
          <p:cNvSpPr>
            <a:spLocks noGrp="1"/>
          </p:cNvSpPr>
          <p:nvPr/>
        </p:nvSpPr>
        <p:spPr>
          <a:xfrm>
            <a:off x="5429250" y="2314575"/>
            <a:ext cx="1333500" cy="5715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opposite of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637A974C-22F7-4331-9390-21928E927E9F}"/>
              </a:ext>
            </a:extLst>
          </p:cNvPr>
          <p:cNvSpPr>
            <a:spLocks noGrp="1"/>
          </p:cNvSpPr>
          <p:nvPr/>
        </p:nvSpPr>
        <p:spPr>
          <a:xfrm>
            <a:off x="6953250" y="23145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FFF0EE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posterior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D3632FE6-B9C9-49C7-AA46-507ECA5C0B02}"/>
              </a:ext>
            </a:extLst>
          </p:cNvPr>
          <p:cNvSpPr>
            <a:spLocks noGrp="1"/>
          </p:cNvSpPr>
          <p:nvPr/>
        </p:nvSpPr>
        <p:spPr>
          <a:xfrm>
            <a:off x="1143000" y="33432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EAF4F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medial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AD625DE-E19C-434A-A7B6-532981A02CCB}"/>
              </a:ext>
            </a:extLst>
          </p:cNvPr>
          <p:cNvSpPr>
            <a:spLocks noGrp="1"/>
          </p:cNvSpPr>
          <p:nvPr/>
        </p:nvSpPr>
        <p:spPr>
          <a:xfrm>
            <a:off x="5429250" y="3343275"/>
            <a:ext cx="1333500" cy="5715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opposite of</a:t>
            </a: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B30F183D-5836-4B22-8600-E9CAA6310EE4}"/>
              </a:ext>
            </a:extLst>
          </p:cNvPr>
          <p:cNvSpPr>
            <a:spLocks noGrp="1"/>
          </p:cNvSpPr>
          <p:nvPr/>
        </p:nvSpPr>
        <p:spPr>
          <a:xfrm>
            <a:off x="6953250" y="33432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FFF0EE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lateral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01643406-461A-40AE-A0A7-C945E9A7FB3A}"/>
              </a:ext>
            </a:extLst>
          </p:cNvPr>
          <p:cNvSpPr>
            <a:spLocks noGrp="1"/>
          </p:cNvSpPr>
          <p:nvPr/>
        </p:nvSpPr>
        <p:spPr>
          <a:xfrm>
            <a:off x="1143000" y="43719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EAF4F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proximal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8BA3892-D021-49CA-ABAB-F33CC900C45B}"/>
              </a:ext>
            </a:extLst>
          </p:cNvPr>
          <p:cNvSpPr>
            <a:spLocks noGrp="1"/>
          </p:cNvSpPr>
          <p:nvPr/>
        </p:nvSpPr>
        <p:spPr>
          <a:xfrm>
            <a:off x="5429250" y="4371975"/>
            <a:ext cx="1333500" cy="5715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opposite of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42413A5C-AD18-4DA3-A748-6891F883F626}"/>
              </a:ext>
            </a:extLst>
          </p:cNvPr>
          <p:cNvSpPr>
            <a:spLocks noGrp="1"/>
          </p:cNvSpPr>
          <p:nvPr/>
        </p:nvSpPr>
        <p:spPr>
          <a:xfrm>
            <a:off x="6953250" y="43719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FFF0EE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distal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BB265147-876B-4D12-8683-A8E95FB375A8}"/>
              </a:ext>
            </a:extLst>
          </p:cNvPr>
          <p:cNvSpPr>
            <a:spLocks noGrp="1"/>
          </p:cNvSpPr>
          <p:nvPr/>
        </p:nvSpPr>
        <p:spPr>
          <a:xfrm>
            <a:off x="1143000" y="54006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EAF4F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superficial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00B2955D-7B7E-4ADF-8908-90FB8EB1379A}"/>
              </a:ext>
            </a:extLst>
          </p:cNvPr>
          <p:cNvSpPr>
            <a:spLocks noGrp="1"/>
          </p:cNvSpPr>
          <p:nvPr/>
        </p:nvSpPr>
        <p:spPr>
          <a:xfrm>
            <a:off x="5429250" y="5400675"/>
            <a:ext cx="1333500" cy="57150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opposite of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6646D039-B7E8-4B6E-9F4C-53B408508C86}"/>
              </a:ext>
            </a:extLst>
          </p:cNvPr>
          <p:cNvSpPr>
            <a:spLocks noGrp="1"/>
          </p:cNvSpPr>
          <p:nvPr/>
        </p:nvSpPr>
        <p:spPr>
          <a:xfrm>
            <a:off x="6953250" y="5400675"/>
            <a:ext cx="4095750" cy="571500"/>
          </a:xfrm>
          <a:prstGeom prst="roundRect">
            <a:avLst>
              <a:gd name="adj" fmla="val 20000"/>
            </a:avLst>
          </a:prstGeom>
          <a:solidFill>
            <a:srgbClr val="FFF0EE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deep</a:t>
            </a:r>
          </a:p>
        </p:txBody>
      </p:sp>
    </p:spTree>
    <p:extLst>
      <p:ext uri="{BB962C8B-B14F-4D97-AF65-F5344CB8AC3E}">
        <p14:creationId xmlns:p14="http://schemas.microsoft.com/office/powerpoint/2010/main" val="95188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3FC0B0F5-57A0-4B43-AE00-C96EC6334D5D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Body movements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CD68B2A-CE09-4A22-BAD7-2A70D9F520C3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Terms for joint and limb movement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AD89810A-4EA2-4A1C-854B-0E6847329606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85FA4833-E31B-401C-AF3D-B634BC2D6C0A}"/>
              </a:ext>
            </a:extLst>
          </p:cNvPr>
          <p:cNvSpPr>
            <a:spLocks noGrp="1"/>
          </p:cNvSpPr>
          <p:nvPr/>
        </p:nvSpPr>
        <p:spPr>
          <a:xfrm>
            <a:off x="857250" y="13144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flexion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5899FCE2-523A-4696-8678-C279CD296CA2}"/>
              </a:ext>
            </a:extLst>
          </p:cNvPr>
          <p:cNvSpPr>
            <a:spLocks noGrp="1"/>
          </p:cNvSpPr>
          <p:nvPr/>
        </p:nvSpPr>
        <p:spPr>
          <a:xfrm>
            <a:off x="6477000" y="13144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extension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286B4DDB-E119-4546-BE22-23FA50720CEB}"/>
              </a:ext>
            </a:extLst>
          </p:cNvPr>
          <p:cNvSpPr>
            <a:spLocks noGrp="1"/>
          </p:cNvSpPr>
          <p:nvPr/>
        </p:nvSpPr>
        <p:spPr>
          <a:xfrm>
            <a:off x="857250" y="25717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abduction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9E4BEFC-AEF7-4310-87C8-BC4C9562BAB2}"/>
              </a:ext>
            </a:extLst>
          </p:cNvPr>
          <p:cNvSpPr>
            <a:spLocks noGrp="1"/>
          </p:cNvSpPr>
          <p:nvPr/>
        </p:nvSpPr>
        <p:spPr>
          <a:xfrm>
            <a:off x="6477000" y="25717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adduction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3B9F6565-B57A-4C5D-8423-B9F766E2893C}"/>
              </a:ext>
            </a:extLst>
          </p:cNvPr>
          <p:cNvSpPr>
            <a:spLocks noGrp="1"/>
          </p:cNvSpPr>
          <p:nvPr/>
        </p:nvSpPr>
        <p:spPr>
          <a:xfrm>
            <a:off x="857250" y="38290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pronation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16767D4E-61CC-4D69-93B5-7A15CA10A2C7}"/>
              </a:ext>
            </a:extLst>
          </p:cNvPr>
          <p:cNvSpPr>
            <a:spLocks noGrp="1"/>
          </p:cNvSpPr>
          <p:nvPr/>
        </p:nvSpPr>
        <p:spPr>
          <a:xfrm>
            <a:off x="6477000" y="38290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supination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B5164C42-CD87-4821-9DFB-83C7FED24E7E}"/>
              </a:ext>
            </a:extLst>
          </p:cNvPr>
          <p:cNvSpPr>
            <a:spLocks noGrp="1"/>
          </p:cNvSpPr>
          <p:nvPr/>
        </p:nvSpPr>
        <p:spPr>
          <a:xfrm>
            <a:off x="857250" y="50863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dorsiflexion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CF1C6312-E291-4B26-A971-4A970764DF98}"/>
              </a:ext>
            </a:extLst>
          </p:cNvPr>
          <p:cNvSpPr>
            <a:spLocks noGrp="1"/>
          </p:cNvSpPr>
          <p:nvPr/>
        </p:nvSpPr>
        <p:spPr>
          <a:xfrm>
            <a:off x="6477000" y="5086350"/>
            <a:ext cx="4857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CD0D7"/>
            </a:solidFill>
            <a:prstDash val="solid"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26B5E"/>
                </a:solidFill>
                <a:latin typeface="Liberation Sans"/>
                <a:ea typeface="Liberation Sans"/>
                <a:cs typeface="Liberation Sans"/>
              </a:rPr>
              <a:t>plantar flexion</a:t>
            </a:r>
          </a:p>
        </p:txBody>
      </p:sp>
    </p:spTree>
    <p:extLst>
      <p:ext uri="{BB962C8B-B14F-4D97-AF65-F5344CB8AC3E}">
        <p14:creationId xmlns:p14="http://schemas.microsoft.com/office/powerpoint/2010/main" val="2126646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B126C2B-4C60-4AC6-BDC2-21BD699FDB35}"/>
              </a:ext>
            </a:extLst>
          </p:cNvPr>
          <p:cNvSpPr>
            <a:spLocks noGrp="1"/>
          </p:cNvSpPr>
          <p:nvPr/>
        </p:nvSpPr>
        <p:spPr>
          <a:xfrm>
            <a:off x="533400" y="247650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Advanced vocabulary challenge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AC14E8B-ED34-4BF4-94BC-B5B2B3D55F27}"/>
              </a:ext>
            </a:extLst>
          </p:cNvPr>
          <p:cNvSpPr>
            <a:spLocks noGrp="1"/>
          </p:cNvSpPr>
          <p:nvPr/>
        </p:nvSpPr>
        <p:spPr>
          <a:xfrm>
            <a:off x="552450" y="714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5F6F7D"/>
                </a:solidFill>
                <a:latin typeface="Liberation Sans"/>
                <a:ea typeface="Liberation Sans"/>
                <a:cs typeface="Liberation Sans"/>
              </a:rPr>
              <a:t>Match each term with the correct English definition</a:t>
            </a:r>
          </a:p>
        </p:txBody>
      </p:sp>
      <p:sp>
        <p:nvSpPr>
          <p:cNvPr id="3" name="Přímá spojnice 2">
            <a:extLst>
              <a:ext uri="{FF2B5EF4-FFF2-40B4-BE49-F238E27FC236}">
                <a16:creationId xmlns:a16="http://schemas.microsoft.com/office/drawing/2014/main" id="{62C70A0F-D345-4BE4-BB58-AE68322909C8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0"/>
          </a:xfrm>
          <a:prstGeom prst="line">
            <a:avLst/>
          </a:prstGeom>
          <a:noFill/>
          <a:ln w="28575">
            <a:solidFill>
              <a:srgbClr val="158D9A"/>
            </a:solidFill>
            <a:prstDash val="solid"/>
          </a:ln>
        </p:spPr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577F6936-5EF8-4BB8-B5A0-FD13EC09084C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4572000" cy="4286250"/>
          </a:xfrm>
          <a:prstGeom prst="roundRect">
            <a:avLst>
              <a:gd name="adj" fmla="val 5333"/>
            </a:avLst>
          </a:prstGeom>
          <a:solidFill>
            <a:srgbClr val="EAF4F5"/>
          </a:solidFill>
          <a:ln w="9525">
            <a:solidFill>
              <a:srgbClr val="BCD0D7"/>
            </a:solidFill>
            <a:prstDash val="solid"/>
          </a:ln>
        </p:spPr>
        <p:txBody>
          <a:bodyPr lIns="304800" tIns="209550" rIns="228600" bIns="190500" anchor="ctr">
            <a:normAutofit fontScale="99420"/>
          </a:bodyPr>
          <a:lstStyle/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1  clavicle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2  mandible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3  sternum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4  patella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5  tibia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6  sacrum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7  axilla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8  phalanges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9  diaphragm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73451"/>
                </a:solidFill>
                <a:latin typeface="Liberation Sans"/>
                <a:ea typeface="Liberation Sans"/>
                <a:cs typeface="Liberation Sans"/>
              </a:rPr>
              <a:t>10  proximal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1BEEDA6E-70BD-4492-976A-D1C355472644}"/>
              </a:ext>
            </a:extLst>
          </p:cNvPr>
          <p:cNvSpPr>
            <a:spLocks noGrp="1"/>
          </p:cNvSpPr>
          <p:nvPr/>
        </p:nvSpPr>
        <p:spPr>
          <a:xfrm>
            <a:off x="6762750" y="1381125"/>
            <a:ext cx="4572000" cy="4286250"/>
          </a:xfrm>
          <a:prstGeom prst="roundRect">
            <a:avLst>
              <a:gd name="adj" fmla="val 5333"/>
            </a:avLst>
          </a:prstGeom>
          <a:solidFill>
            <a:srgbClr val="FFF3F1"/>
          </a:solidFill>
          <a:ln w="9525">
            <a:solidFill>
              <a:srgbClr val="F2C4BE"/>
            </a:solidFill>
            <a:prstDash val="solid"/>
          </a:ln>
        </p:spPr>
        <p:txBody>
          <a:bodyPr lIns="304800" tIns="209550" rIns="228600" bIns="190500" anchor="ctr">
            <a:normAutofit fontScale="99420"/>
          </a:bodyPr>
          <a:lstStyle/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A  muscle below the lungs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B  kneecap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C  breastbone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D  lower jawbone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E  collarbone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F  finger or toe bones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G  nearer to the trunk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H  shinbone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I  armpit</a:t>
            </a:r>
          </a:p>
          <a:p>
            <a:pPr algn="l">
              <a:lnSpc>
                <a:spcPct val="127000"/>
              </a:lnSpc>
              <a:buNone/>
              <a:def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5222D"/>
                </a:solidFill>
                <a:latin typeface="Liberation Sans"/>
                <a:ea typeface="Liberation Sans"/>
                <a:cs typeface="Liberation Sans"/>
              </a:rPr>
              <a:t>J  bone at the base of the spine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D280375-C16D-41B4-A95C-140B92E2080A}"/>
              </a:ext>
            </a:extLst>
          </p:cNvPr>
          <p:cNvSpPr>
            <a:spLocks noGrp="1"/>
          </p:cNvSpPr>
          <p:nvPr/>
        </p:nvSpPr>
        <p:spPr>
          <a:xfrm>
            <a:off x="2667000" y="6000750"/>
            <a:ext cx="6858000" cy="428625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158D9A"/>
                </a:solidFill>
                <a:latin typeface="Liberation Sans"/>
                <a:ea typeface="Liberation Sans"/>
                <a:cs typeface="Liberation Sans"/>
              </a:rPr>
              <a:t>Compare answers in pairs before revealing the key</a:t>
            </a:r>
          </a:p>
        </p:txBody>
      </p:sp>
    </p:spTree>
    <p:extLst>
      <p:ext uri="{BB962C8B-B14F-4D97-AF65-F5344CB8AC3E}">
        <p14:creationId xmlns:p14="http://schemas.microsoft.com/office/powerpoint/2010/main" val="43706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98E8227-3236-4815-AF6B-D84B86E61C8E}"/>
              </a:ext>
            </a:extLst>
          </p:cNvPr>
          <p:cNvSpPr>
            <a:spLocks noGrp="1"/>
          </p:cNvSpPr>
          <p:nvPr/>
        </p:nvSpPr>
        <p:spPr>
          <a:xfrm>
            <a:off x="628650" y="495300"/>
            <a:ext cx="4191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Answer key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30BE8565-C47D-4187-99B8-2BBED7BA4533}"/>
              </a:ext>
            </a:extLst>
          </p:cNvPr>
          <p:cNvSpPr>
            <a:spLocks noGrp="1"/>
          </p:cNvSpPr>
          <p:nvPr/>
        </p:nvSpPr>
        <p:spPr>
          <a:xfrm>
            <a:off x="1238250" y="1809750"/>
            <a:ext cx="2667000" cy="3143250"/>
          </a:xfrm>
          <a:prstGeom prst="roundRect">
            <a:avLst>
              <a:gd name="adj" fmla="val 8571"/>
            </a:avLst>
          </a:prstGeom>
          <a:solidFill>
            <a:srgbClr val="244B6B"/>
          </a:solidFill>
          <a:ln w="9525">
            <a:solidFill>
              <a:srgbClr val="446A85"/>
            </a:solidFill>
            <a:prstDash val="solid"/>
          </a:ln>
        </p:spPr>
        <p:txBody>
          <a:bodyPr lIns="428625" tIns="238125" rIns="238125" bIns="238125" anchor="ctr">
            <a:normAutofit fontScale="93313"/>
          </a:bodyPr>
          <a:lstStyle/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 E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 D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3 C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4 B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5 H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414C1CA-188B-479B-9F32-7F1824F19F59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2667000" cy="3143250"/>
          </a:xfrm>
          <a:prstGeom prst="roundRect">
            <a:avLst>
              <a:gd name="adj" fmla="val 8571"/>
            </a:avLst>
          </a:prstGeom>
          <a:solidFill>
            <a:srgbClr val="244B6B"/>
          </a:solidFill>
          <a:ln w="9525">
            <a:solidFill>
              <a:srgbClr val="446A85"/>
            </a:solidFill>
            <a:prstDash val="solid"/>
          </a:ln>
        </p:spPr>
        <p:txBody>
          <a:bodyPr lIns="428625" tIns="238125" rIns="238125" bIns="238125" anchor="ctr">
            <a:normAutofit fontScale="93313"/>
          </a:bodyPr>
          <a:lstStyle/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6 J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7 I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8 F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9 A</a:t>
            </a:r>
          </a:p>
          <a:p>
            <a:pPr algn="l">
              <a:lnSpc>
                <a:spcPct val="125000"/>
              </a:lnSpc>
              <a:buNone/>
              <a:def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8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10 G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961C2A0-FD87-4F61-8BD9-D121EC35D37D}"/>
              </a:ext>
            </a:extLst>
          </p:cNvPr>
          <p:cNvSpPr>
            <a:spLocks noGrp="1"/>
          </p:cNvSpPr>
          <p:nvPr/>
        </p:nvSpPr>
        <p:spPr>
          <a:xfrm>
            <a:off x="7953375" y="1905000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025" b="1">
                <a:solidFill>
                  <a:srgbClr val="CBE8E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CBE8EA"/>
                </a:solidFill>
                <a:latin typeface="Liberation Sans"/>
                <a:ea typeface="Liberation Sans"/>
                <a:cs typeface="Liberation Sans"/>
              </a:rPr>
              <a:t>Clinical language check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11D4264-B9B9-48D8-B5AB-4F904D25492F}"/>
              </a:ext>
            </a:extLst>
          </p:cNvPr>
          <p:cNvSpPr>
            <a:spLocks noGrp="1"/>
          </p:cNvSpPr>
          <p:nvPr/>
        </p:nvSpPr>
        <p:spPr>
          <a:xfrm>
            <a:off x="7905750" y="2571750"/>
            <a:ext cx="3524250" cy="1809750"/>
          </a:xfrm>
          <a:prstGeom prst="rect">
            <a:avLst/>
          </a:prstGeom>
          <a:noFill/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Choose three terms.</a:t>
            </a:r>
          </a:p>
          <a:p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Define each term in English.</a:t>
            </a:r>
          </a:p>
          <a:p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Use one term in a clinical sentence.</a:t>
            </a:r>
          </a:p>
        </p:txBody>
      </p:sp>
    </p:spTree>
    <p:extLst>
      <p:ext uri="{BB962C8B-B14F-4D97-AF65-F5344CB8AC3E}">
        <p14:creationId xmlns:p14="http://schemas.microsoft.com/office/powerpoint/2010/main" val="4222228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553</Words>
  <Application>Microsoft Office PowerPoint</Application>
  <DocSecurity>0</DocSecurity>
  <PresentationFormat>Širokoúhlá obrazovka</PresentationFormat>
  <Paragraphs>233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Calibri</vt:lpstr>
      <vt:lpstr>Liberation Sans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ucitel</cp:lastModifiedBy>
  <cp:revision>5</cp:revision>
  <dcterms:created xsi:type="dcterms:W3CDTF">2026-09-21T19:26:39Z</dcterms:created>
  <dcterms:modified xsi:type="dcterms:W3CDTF">2026-10-09T12:45:33Z</dcterms:modified>
</cp:coreProperties>
</file>