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13716000" cx="24384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9" roundtripDataSignature="AMtx7mhnI9oBLaGvTBJKGNR+8qWj20KU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oboto-italic.fntdata"/><Relationship Id="rId10" Type="http://schemas.openxmlformats.org/officeDocument/2006/relationships/slide" Target="slides/slide6.xml"/><Relationship Id="rId32" Type="http://schemas.openxmlformats.org/officeDocument/2006/relationships/font" Target="fonts/Roboto-bold.fntdata"/><Relationship Id="rId13" Type="http://schemas.openxmlformats.org/officeDocument/2006/relationships/slide" Target="slides/slide9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8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1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10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3.xml"/><Relationship Id="rId39" Type="http://customschemas.google.com/relationships/presentationmetadata" Target="metadata"/><Relationship Id="rId16" Type="http://schemas.openxmlformats.org/officeDocument/2006/relationships/slide" Target="slides/slide12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9b97881e6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g339b97881e6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451007098_0_4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g38451007098_0_4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451007098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g38451007098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451007098_0_4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g38451007098_0_4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15134022420eaa6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h15134022420eaa62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h15134022420eaa62_0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h15134022420eaa62_0_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15134022420eaa62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h15134022420eaa62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451007098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g38451007098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4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Jednotné názvosloví = základ komunikace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Využívá latinu → univerzální jazyk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Přesnost, srozumitelnost, žádné záměny → např. bolest pravém dolním kvadrantu břicha = jasné místo, nedojde k záměně jako kdyby se řeklo jen “bolest v boku”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Výklad: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Proč je potřeba mluvit přesně (fyzioterapeut vs. lékař, předávání informací → dokumentace, zobrazovací metody).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Latina = mezinárodní standard, často se používá vedle češtiny.</a:t>
            </a:r>
            <a:endParaRPr sz="1000"/>
          </a:p>
          <a:p>
            <a:pPr indent="0" lvl="0" marL="0" rtl="0" algn="l">
              <a:lnSpc>
                <a:spcPct val="117999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451007098_0_3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g38451007098_0_3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4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Jednotné názvosloví = základ komunikace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Využívá latinu → univerzální jazyk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Přesnost, srozumitelnost, žádné záměny → např. bolest pravém dolním kvadrantu břicha = jasné místo, nedojde k záměně jako kdyby se řeklo jen “bolest v boku”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Výklad: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Proč je potřeba mluvit přesně (fyzioterapeut vs. lékař, předávání informací → dokumentace, zobrazovací metody).</a:t>
            </a:r>
            <a:endParaRPr sz="1000"/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Char char="●"/>
            </a:pPr>
            <a:r>
              <a:rPr lang="en-US" sz="1000"/>
              <a:t>Latina = mezinárodní standard, často se používá vedle češtiny.</a:t>
            </a:r>
            <a:endParaRPr sz="1000"/>
          </a:p>
          <a:p>
            <a:pPr indent="0" lvl="0" marL="0" rtl="0" algn="l">
              <a:lnSpc>
                <a:spcPct val="117999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451007098_0_2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g38451007098_0_2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451007098_0_30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g38451007098_0_3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3a00cee7bcaae15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h33a00cee7bcaae15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451007098_0_3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g38451007098_0_3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8451007098_0_3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g38451007098_0_3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451007098_0_3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g38451007098_0_3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451007098_0_3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g38451007098_0_3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451007098_0_3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Google Shape;193;g38451007098_0_3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451007098_0_3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g38451007098_0_3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451007098_0_3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g38451007098_0_3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451007098_0_3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g38451007098_0_3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8451007098_0_3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g38451007098_0_3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8451007098_0_3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3" name="Google Shape;223;g38451007098_0_3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8451007098_0_40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g38451007098_0_40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8451007098_0_4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Google Shape;235;g38451007098_0_4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451007098_0_4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g38451007098_0_4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ázev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45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45"/>
          <p:cNvSpPr txBox="1"/>
          <p:nvPr>
            <p:ph idx="2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4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 název">
  <p:cSld name="Jen název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8"/>
          <p:cNvSpPr txBox="1"/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48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4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ýpis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6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ázev a odrážky">
  <p:cSld name="Název a odrážk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47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47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5" name="Google Shape;25;p47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díl">
  <p:cSld name="Oddíl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9"/>
          <p:cNvSpPr txBox="1"/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49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ázev a fotka">
  <p:cSld name="Název a fotka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0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50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50"/>
          <p:cNvSpPr txBox="1"/>
          <p:nvPr>
            <p:ph idx="1" type="body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3" name="Google Shape;33;p50"/>
          <p:cNvSpPr txBox="1"/>
          <p:nvPr>
            <p:ph idx="3" type="body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50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ternativní název a fotka">
  <p:cSld name="Alternativní název a fotka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1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1"/>
          <p:cNvSpPr txBox="1"/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51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9" name="Google Shape;39;p51"/>
          <p:cNvSpPr txBox="1"/>
          <p:nvPr>
            <p:ph idx="12" type="sldNum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rážky">
  <p:cSld name="Odrážk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2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2" name="Google Shape;42;p52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ázev, odrážky, fotka">
  <p:cSld name="Název, odrážky, fotka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3"/>
          <p:cNvSpPr txBox="1"/>
          <p:nvPr>
            <p:ph idx="1" type="body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5" name="Google Shape;45;p53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6" name="Google Shape;46;p53"/>
          <p:cNvSpPr/>
          <p:nvPr>
            <p:ph idx="3" type="pic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53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5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gram">
  <p:cSld name="Program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4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54"/>
          <p:cNvSpPr txBox="1"/>
          <p:nvPr>
            <p:ph idx="1" type="body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2" name="Google Shape;52;p54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5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ůležitý fakt">
  <p:cSld name="Důležitý fak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5"/>
          <p:cNvSpPr txBox="1"/>
          <p:nvPr>
            <p:ph idx="1" type="body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55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5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át">
  <p:cSld name="Citá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6"/>
          <p:cNvSpPr txBox="1"/>
          <p:nvPr>
            <p:ph idx="1" type="body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56"/>
          <p:cNvSpPr txBox="1"/>
          <p:nvPr>
            <p:ph idx="2" type="body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5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grafie - 3 na výšku">
  <p:cSld name="Fotografie - 3 na výšku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7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7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57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57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ka">
  <p:cSld name="Fotka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8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5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>
  <p:cSld name="Prázdný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9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/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44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4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mma.rihakova@gmail.com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studocu.com/cs/document/masarykova-univerzita/anatomie-i/skripta-3lf-zimni-pitevna/73634707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s.wikipedia.org/wiki/2._l%C3%A9ka%C5%99sk%C3%A1_fakulta_Univerzity_Karlovy" TargetMode="External"/><Relationship Id="rId4" Type="http://schemas.openxmlformats.org/officeDocument/2006/relationships/hyperlink" Target="https://cs.wikipedia.org/wiki/2._l%C3%A9ka%C5%99sk%C3%A1_fakulta_Univerzity_Karlovy" TargetMode="External"/><Relationship Id="rId5" Type="http://schemas.openxmlformats.org/officeDocument/2006/relationships/hyperlink" Target="https://cs.wikipedia.org/wiki/Fakultn%C3%AD_nemocnice_Motol_a_Homolka" TargetMode="External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s.wikipedia.org/wiki/Vladim%C3%ADr_Janda" TargetMode="External"/><Relationship Id="rId4" Type="http://schemas.openxmlformats.org/officeDocument/2006/relationships/hyperlink" Target="https://cs.wikipedia.org/wiki/Franti%C5%A1ek_V%C3%A9le" TargetMode="External"/><Relationship Id="rId5" Type="http://schemas.openxmlformats.org/officeDocument/2006/relationships/hyperlink" Target="https://cs.wikipedia.org/wiki/Jan_Jirout" TargetMode="External"/><Relationship Id="rId6" Type="http://schemas.openxmlformats.org/officeDocument/2006/relationships/hyperlink" Target="https://cs.wikipedia.org/wiki/Pra%C5%BEsk%C3%A1_myoskelet%C3%A1ln%C3%AD_%C5%A1kola" TargetMode="External"/><Relationship Id="rId7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"/>
          <p:cNvSpPr txBox="1"/>
          <p:nvPr>
            <p:ph idx="1" type="body"/>
          </p:nvPr>
        </p:nvSpPr>
        <p:spPr>
          <a:xfrm>
            <a:off x="1201340" y="11859862"/>
            <a:ext cx="21971100" cy="12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600"/>
              <a:buFont typeface="Helvetica Neue"/>
              <a:buNone/>
            </a:pPr>
            <a:r>
              <a:rPr lang="en-US">
                <a:solidFill>
                  <a:srgbClr val="5E5E5E"/>
                </a:solidFill>
              </a:rPr>
              <a:t>Mgr. Emma Bílková, 29/09/2026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Helvetica Neue"/>
              <a:buNone/>
            </a:pPr>
            <a:r>
              <a:rPr lang="en-US">
                <a:solidFill>
                  <a:schemeClr val="lt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emm.bilkova@gmail.com</a:t>
            </a:r>
            <a:r>
              <a:rPr lang="en-US">
                <a:solidFill>
                  <a:schemeClr val="lt2"/>
                </a:solidFill>
              </a:rPr>
              <a:t>, rihakova@post.vszdrav.cz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77" name="Google Shape;77;p1"/>
          <p:cNvSpPr txBox="1"/>
          <p:nvPr>
            <p:ph idx="4294967295" type="ctr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2"/>
              <a:buFont typeface="Helvetica Neue"/>
              <a:buNone/>
            </a:pPr>
            <a:r>
              <a:rPr b="1" i="0" lang="en-US" sz="11252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Úvod do předmětu</a:t>
            </a:r>
            <a:endParaRPr b="1" i="0" sz="1125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"/>
          <p:cNvSpPr txBox="1"/>
          <p:nvPr>
            <p:ph idx="4294967295" type="subTitle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Vyšetřovací metody, 1. ročník</a:t>
            </a:r>
            <a:endParaRPr b="0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logo_VSZDRAV.jpeg" id="79" name="Google Shape;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838">
            <a:off x="22007763" y="11361947"/>
            <a:ext cx="1906019" cy="1906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9b97881e6_0_0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Základní informace</a:t>
            </a:r>
            <a:endParaRPr/>
          </a:p>
        </p:txBody>
      </p:sp>
      <p:sp>
        <p:nvSpPr>
          <p:cNvPr id="85" name="Google Shape;85;g339b97881e6_0_0"/>
          <p:cNvSpPr txBox="1"/>
          <p:nvPr>
            <p:ph idx="1" type="body"/>
          </p:nvPr>
        </p:nvSpPr>
        <p:spPr>
          <a:xfrm>
            <a:off x="1206500" y="2372867"/>
            <a:ext cx="21971100" cy="74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zápočet zimní i letní semestr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zkouška ve 2. ročníku v letním semestru z celých dvou let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docházka 80 %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451007098_0_433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Data přednášek</a:t>
            </a:r>
            <a:endParaRPr/>
          </a:p>
        </p:txBody>
      </p:sp>
      <p:sp>
        <p:nvSpPr>
          <p:cNvPr id="91" name="Google Shape;91;g38451007098_0_433"/>
          <p:cNvSpPr txBox="1"/>
          <p:nvPr>
            <p:ph idx="1" type="body"/>
          </p:nvPr>
        </p:nvSpPr>
        <p:spPr>
          <a:xfrm>
            <a:off x="1206500" y="2372828"/>
            <a:ext cx="21971100" cy="104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29</a:t>
            </a:r>
            <a:r>
              <a:rPr lang="en-US" u="sng"/>
              <a:t>.9.</a:t>
            </a:r>
            <a:r>
              <a:rPr lang="en-US"/>
              <a:t> Úvod (1)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5</a:t>
            </a:r>
            <a:r>
              <a:rPr lang="en-US" u="sng"/>
              <a:t>.10.</a:t>
            </a:r>
            <a:r>
              <a:rPr lang="en-US"/>
              <a:t> Terminologie kloubních pohybů (2), diagnostika kloubu (6)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12.10.</a:t>
            </a:r>
            <a:r>
              <a:rPr lang="en-US"/>
              <a:t> </a:t>
            </a:r>
            <a:r>
              <a:rPr lang="en-US"/>
              <a:t>Základní diagnostika, antropometrie (3), základní vyšetření stoje, orientace na páteři (4), postavení pánve, orientace na pánvi (5)</a:t>
            </a:r>
            <a:endParaRPr/>
          </a:p>
          <a:p>
            <a:pPr indent="-1943100" lvl="0" marL="1943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14.10.</a:t>
            </a:r>
            <a:r>
              <a:rPr lang="en-US"/>
              <a:t> </a:t>
            </a:r>
            <a:r>
              <a:rPr lang="en-US"/>
              <a:t>Pohyb páteře (4), vyšetření olovnicí (5)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18</a:t>
            </a:r>
            <a:r>
              <a:rPr lang="en-US" u="sng"/>
              <a:t>.11.</a:t>
            </a:r>
            <a:r>
              <a:rPr lang="en-US"/>
              <a:t> </a:t>
            </a:r>
            <a:r>
              <a:rPr lang="en-US"/>
              <a:t>Goniometrie, SFTR metoda (7)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24</a:t>
            </a:r>
            <a:r>
              <a:rPr lang="en-US" u="sng"/>
              <a:t>.11.</a:t>
            </a:r>
            <a:r>
              <a:rPr lang="en-US"/>
              <a:t> </a:t>
            </a:r>
            <a:r>
              <a:rPr lang="en-US"/>
              <a:t>Hypermobilita (8), OPAKOVÁNÍ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u="sng"/>
              <a:t>1.12.</a:t>
            </a:r>
            <a:r>
              <a:rPr lang="en-US"/>
              <a:t> ZRUŠÍME dle vašich požadavků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451007098_0_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Osnova zimního semestru</a:t>
            </a:r>
            <a:endParaRPr/>
          </a:p>
        </p:txBody>
      </p:sp>
      <p:sp>
        <p:nvSpPr>
          <p:cNvPr id="97" name="Google Shape;97;g38451007098_0_1"/>
          <p:cNvSpPr txBox="1"/>
          <p:nvPr>
            <p:ph idx="1" type="body"/>
          </p:nvPr>
        </p:nvSpPr>
        <p:spPr>
          <a:xfrm>
            <a:off x="1206500" y="2372878"/>
            <a:ext cx="21971100" cy="103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anatomické názvosloví, orientace na lidském těle, základní anatomický postoj, roviny, osy, směry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terminologie kloubních pohybů v jednotlivých rovinách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základní diagnostika – váha, výška, BMI; antropometrie, vyšetření hypermobility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základní vyšetření stoje, vyšetření páteře, vyšetření olovnicí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zkoušky hodnotící pohyblivost páteře, vyšetření pánve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diagnostika kloubu – aspekce, palpace, pohyby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</a:pPr>
            <a:r>
              <a:rPr lang="en-US"/>
              <a:t>goniometrie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Letní semestr – svalový test, pohybové stereotypy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451007098_0_438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Literatura </a:t>
            </a:r>
            <a:endParaRPr/>
          </a:p>
        </p:txBody>
      </p:sp>
      <p:sp>
        <p:nvSpPr>
          <p:cNvPr id="103" name="Google Shape;103;g38451007098_0_438"/>
          <p:cNvSpPr txBox="1"/>
          <p:nvPr>
            <p:ph idx="1" type="body"/>
          </p:nvPr>
        </p:nvSpPr>
        <p:spPr>
          <a:xfrm>
            <a:off x="1206500" y="2372823"/>
            <a:ext cx="21971100" cy="108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85000" lnSpcReduction="10000"/>
          </a:bodyPr>
          <a:lstStyle/>
          <a:p>
            <a:pPr indent="-40481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RYCHLÍKOVÁ, E. </a:t>
            </a:r>
            <a:r>
              <a:rPr b="0" lang="en-US"/>
              <a:t>Funkční poruchy kloubů končetin: diagnostika a léčba. 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KONEČNÝ, P. a B. KOLÁŘOVÁ. </a:t>
            </a:r>
            <a:r>
              <a:rPr b="0" lang="en-US"/>
              <a:t>Fyzikální terapie a diagnostika.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DOBEŠ, M. </a:t>
            </a:r>
            <a:r>
              <a:rPr b="0" lang="en-US"/>
              <a:t>Diagnostika a terapie funkčních poruch pohybového aparátu (manuální terapie) pro fyzioterapeuty.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HALADOVÁ, E. a L. NECHVÁTALOVÁ.</a:t>
            </a:r>
            <a:r>
              <a:rPr b="0" lang="en-US"/>
              <a:t> Vyšetřovací metody hybného systému.</a:t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0" lang="en-US"/>
              <a:t>Anatomická skripta 3. LF:</a:t>
            </a:r>
            <a:endParaRPr b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0" lang="en-US">
                <a:solidFill>
                  <a:schemeClr val="dk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https://www.studocu.com/cs/document/masarykova-univerzita/anatomie-i/skripta-3lf-zimni-pitevna/73634707</a:t>
            </a:r>
            <a:endParaRPr b="0">
              <a:solidFill>
                <a:schemeClr val="dk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0" lang="en-US"/>
              <a:t>nebo zde: https://www.slideshare.net/slideshow/anatomie-3lf/52534181#7</a:t>
            </a:r>
            <a:endParaRPr b="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Zdroje přednášek:</a:t>
            </a:r>
            <a:endParaRPr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KOLÁŘ, P. et al. </a:t>
            </a:r>
            <a:r>
              <a:rPr b="0" lang="en-US"/>
              <a:t>Rehabilitace v klinické praxi. 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LEWIT, K. </a:t>
            </a:r>
            <a:r>
              <a:rPr b="0" lang="en-US"/>
              <a:t>Manipulační léčba, 6. upravené vydání. 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JANDA, V. a kolektiv. </a:t>
            </a:r>
            <a:r>
              <a:rPr b="0" lang="en-US"/>
              <a:t>Svalové funkční testy.</a:t>
            </a:r>
            <a:endParaRPr b="0"/>
          </a:p>
          <a:p>
            <a:pPr indent="-404813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DYLEVSKÝ, I. </a:t>
            </a:r>
            <a:r>
              <a:rPr b="0" lang="en-US"/>
              <a:t>Obecná kineziologie.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15134022420eaa62_0_0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prof. PaedDr. Pavel Kolář, Ph.D.</a:t>
            </a:r>
            <a:endParaRPr/>
          </a:p>
        </p:txBody>
      </p:sp>
      <p:sp>
        <p:nvSpPr>
          <p:cNvPr id="109" name="Google Shape;109;h15134022420eaa62_0_0"/>
          <p:cNvSpPr txBox="1"/>
          <p:nvPr>
            <p:ph idx="1" type="body"/>
          </p:nvPr>
        </p:nvSpPr>
        <p:spPr>
          <a:xfrm>
            <a:off x="1206500" y="2372850"/>
            <a:ext cx="12033000" cy="90009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0" lang="en-US"/>
              <a:t>přednosta Kliniky rehabilitace a tělovýchovného lékařství</a:t>
            </a:r>
            <a:r>
              <a:rPr b="0" lang="en-US">
                <a:uFill>
                  <a:noFill/>
                </a:uFill>
                <a:hlinkClick r:id="rId3"/>
              </a:rPr>
              <a:t>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>
                <a:uFill>
                  <a:noFill/>
                </a:uFill>
                <a:hlinkClick r:id="rId4"/>
              </a:rPr>
              <a:t>2. lékařské fakulty Univerzity Karlovy</a:t>
            </a:r>
            <a:r>
              <a:rPr b="0" lang="en-US"/>
              <a:t> a</a:t>
            </a:r>
            <a:r>
              <a:rPr b="0" lang="en-US">
                <a:uFill>
                  <a:noFill/>
                </a:uFill>
                <a:hlinkClick r:id="rId5"/>
              </a:rPr>
              <a:t> FN Motol</a:t>
            </a:r>
            <a:r>
              <a:rPr b="0" lang="en-US"/>
              <a:t> </a:t>
            </a:r>
            <a:endParaRPr b="0"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0" lang="en-US"/>
              <a:t>Centrum pohybové medicíny Pavla Koláře</a:t>
            </a:r>
            <a:endParaRPr b="0"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0" lang="en-US"/>
              <a:t>péče o sportovce </a:t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0" lang="en-US"/>
              <a:t>Koncept DNS (Dynamická neuromuskulární stabilizace) </a:t>
            </a:r>
            <a:endParaRPr b="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</p:txBody>
      </p:sp>
      <p:pic>
        <p:nvPicPr>
          <p:cNvPr id="110" name="Google Shape;110;h15134022420eaa62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35275" y="3209150"/>
            <a:ext cx="10248725" cy="545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15134022420eaa62_0_5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prof. MUDr. Karel Lewit, DrSc. </a:t>
            </a:r>
            <a:endParaRPr/>
          </a:p>
        </p:txBody>
      </p:sp>
      <p:sp>
        <p:nvSpPr>
          <p:cNvPr id="116" name="Google Shape;116;h15134022420eaa62_0_5"/>
          <p:cNvSpPr txBox="1"/>
          <p:nvPr>
            <p:ph idx="1" type="body"/>
          </p:nvPr>
        </p:nvSpPr>
        <p:spPr>
          <a:xfrm>
            <a:off x="1206500" y="2372825"/>
            <a:ext cx="15546600" cy="107277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neurolog </a:t>
            </a:r>
            <a:endParaRPr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zakladatel moderní funkční diagnostiky a léčby vertebrogenních onemocnění</a:t>
            </a:r>
            <a:endParaRPr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zakladatel manuální a reflexní terapie v bývalém Československu </a:t>
            </a:r>
            <a:endParaRPr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s prof.</a:t>
            </a:r>
            <a:r>
              <a:rPr lang="en-US">
                <a:uFill>
                  <a:noFill/>
                </a:uFill>
                <a:hlinkClick r:id="rId3"/>
              </a:rPr>
              <a:t> Vladimírem Jandou</a:t>
            </a:r>
            <a:r>
              <a:rPr lang="en-US"/>
              <a:t>, doc.</a:t>
            </a:r>
            <a:r>
              <a:rPr lang="en-US">
                <a:uFill>
                  <a:noFill/>
                </a:uFill>
                <a:hlinkClick r:id="rId4"/>
              </a:rPr>
              <a:t> Františkem Vélem</a:t>
            </a:r>
            <a:r>
              <a:rPr lang="en-US"/>
              <a:t> a prof.</a:t>
            </a:r>
            <a:r>
              <a:rPr lang="en-US">
                <a:uFill>
                  <a:noFill/>
                </a:uFill>
                <a:hlinkClick r:id="rId5"/>
              </a:rPr>
              <a:t> Janem Jiroutem</a:t>
            </a:r>
            <a:r>
              <a:rPr lang="en-US"/>
              <a:t> založili tzv.</a:t>
            </a:r>
            <a:r>
              <a:rPr lang="en-US">
                <a:uFill>
                  <a:noFill/>
                </a:uFill>
                <a:hlinkClick r:id="rId6"/>
              </a:rPr>
              <a:t> "Pražskou školu"</a:t>
            </a:r>
            <a:r>
              <a:rPr lang="en-US"/>
              <a:t> </a:t>
            </a:r>
            <a:endParaRPr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nadační fond Karla Lewita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“Kdo tomu nerozumí, myslí, že čaruju.” 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“Ten, kdo léčí jen v místě bolest, je ztracen.”</a:t>
            </a:r>
            <a:endParaRPr i="1"/>
          </a:p>
        </p:txBody>
      </p:sp>
      <p:pic>
        <p:nvPicPr>
          <p:cNvPr id="117" name="Google Shape;117;h15134022420eaa62_0_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96598" y="2514400"/>
            <a:ext cx="7387400" cy="10252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15134022420eaa62_0_10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prof. MUDr. Vladimír Janda, DrSc. </a:t>
            </a:r>
            <a:endParaRPr/>
          </a:p>
        </p:txBody>
      </p:sp>
      <p:sp>
        <p:nvSpPr>
          <p:cNvPr id="123" name="Google Shape;123;h15134022420eaa62_0_10"/>
          <p:cNvSpPr txBox="1"/>
          <p:nvPr>
            <p:ph idx="1" type="body"/>
          </p:nvPr>
        </p:nvSpPr>
        <p:spPr>
          <a:xfrm>
            <a:off x="1206500" y="2372825"/>
            <a:ext cx="11854500" cy="106086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zakladatel moderní léčebné rehabilitace</a:t>
            </a:r>
            <a:endParaRPr/>
          </a:p>
          <a:p>
            <a:pPr indent="-577850" lvl="0" marL="457200" rtl="0" algn="l"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autor funkčního svalového testu </a:t>
            </a:r>
            <a:endParaRPr/>
          </a:p>
        </p:txBody>
      </p:sp>
      <p:pic>
        <p:nvPicPr>
          <p:cNvPr id="124" name="Google Shape;124;h15134022420eaa62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39550" y="2766050"/>
            <a:ext cx="6814750" cy="963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451007098_0_7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Úvod do anatomického názvosloví</a:t>
            </a:r>
            <a:endParaRPr/>
          </a:p>
        </p:txBody>
      </p:sp>
      <p:grpSp>
        <p:nvGrpSpPr>
          <p:cNvPr id="130" name="Google Shape;130;g38451007098_0_7"/>
          <p:cNvGrpSpPr/>
          <p:nvPr/>
        </p:nvGrpSpPr>
        <p:grpSpPr>
          <a:xfrm>
            <a:off x="6467927" y="3225253"/>
            <a:ext cx="10474854" cy="9260022"/>
            <a:chOff x="7964666" y="3016407"/>
            <a:chExt cx="8691383" cy="7683391"/>
          </a:xfrm>
        </p:grpSpPr>
        <p:grpSp>
          <p:nvGrpSpPr>
            <p:cNvPr id="131" name="Google Shape;131;g38451007098_0_7"/>
            <p:cNvGrpSpPr/>
            <p:nvPr/>
          </p:nvGrpSpPr>
          <p:grpSpPr>
            <a:xfrm>
              <a:off x="11475584" y="5755736"/>
              <a:ext cx="5180465" cy="4944062"/>
              <a:chOff x="4303290" y="2158374"/>
              <a:chExt cx="1942650" cy="1854000"/>
            </a:xfrm>
          </p:grpSpPr>
          <p:sp>
            <p:nvSpPr>
              <p:cNvPr id="132" name="Google Shape;132;g38451007098_0_7"/>
              <p:cNvSpPr/>
              <p:nvPr/>
            </p:nvSpPr>
            <p:spPr>
              <a:xfrm>
                <a:off x="4303290" y="2158374"/>
                <a:ext cx="1854000" cy="1854000"/>
              </a:xfrm>
              <a:prstGeom prst="ellipse">
                <a:avLst/>
              </a:prstGeom>
              <a:solidFill>
                <a:srgbClr val="0B7743"/>
              </a:solidFill>
              <a:ln cap="flat" cmpd="sng" w="91825">
                <a:solidFill>
                  <a:srgbClr val="65F0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g38451007098_0_7"/>
              <p:cNvSpPr txBox="1"/>
              <p:nvPr/>
            </p:nvSpPr>
            <p:spPr>
              <a:xfrm>
                <a:off x="5170740" y="2885396"/>
                <a:ext cx="1075200" cy="5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218"/>
                  <a:buFont typeface="Arial"/>
                  <a:buNone/>
                </a:pPr>
                <a:r>
                  <a:rPr b="0" i="0" lang="en-US" sz="4218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Latinské základy pojmů</a:t>
                </a:r>
                <a:endParaRPr b="0" i="0" sz="4218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4" name="Google Shape;134;g38451007098_0_7"/>
            <p:cNvGrpSpPr/>
            <p:nvPr/>
          </p:nvGrpSpPr>
          <p:grpSpPr>
            <a:xfrm>
              <a:off x="7964666" y="5755736"/>
              <a:ext cx="4944062" cy="4944062"/>
              <a:chOff x="2986712" y="2158374"/>
              <a:chExt cx="1854000" cy="1854000"/>
            </a:xfrm>
          </p:grpSpPr>
          <p:sp>
            <p:nvSpPr>
              <p:cNvPr id="135" name="Google Shape;135;g38451007098_0_7"/>
              <p:cNvSpPr/>
              <p:nvPr/>
            </p:nvSpPr>
            <p:spPr>
              <a:xfrm>
                <a:off x="2986712" y="2158374"/>
                <a:ext cx="1854000" cy="1854000"/>
              </a:xfrm>
              <a:prstGeom prst="ellipse">
                <a:avLst/>
              </a:prstGeom>
              <a:solidFill>
                <a:srgbClr val="0E9453"/>
              </a:solidFill>
              <a:ln cap="flat" cmpd="sng" w="91825">
                <a:solidFill>
                  <a:srgbClr val="65F0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g38451007098_0_7"/>
              <p:cNvSpPr txBox="1"/>
              <p:nvPr/>
            </p:nvSpPr>
            <p:spPr>
              <a:xfrm>
                <a:off x="3114111" y="2885396"/>
                <a:ext cx="1290600" cy="57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97"/>
                  <a:buFont typeface="Arial"/>
                  <a:buNone/>
                </a:pPr>
                <a:r>
                  <a:rPr b="0" i="0" lang="en-US" sz="4097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P</a:t>
                </a:r>
                <a:r>
                  <a:rPr b="0" i="0" lang="en-US" sz="4218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řesnost, srozumitelnost</a:t>
                </a:r>
                <a:endParaRPr b="0" i="0" sz="4218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7" name="Google Shape;137;g38451007098_0_7"/>
            <p:cNvGrpSpPr/>
            <p:nvPr/>
          </p:nvGrpSpPr>
          <p:grpSpPr>
            <a:xfrm>
              <a:off x="9751707" y="3016407"/>
              <a:ext cx="4944062" cy="4944062"/>
              <a:chOff x="3656844" y="1131139"/>
              <a:chExt cx="1854000" cy="1854000"/>
            </a:xfrm>
          </p:grpSpPr>
          <p:sp>
            <p:nvSpPr>
              <p:cNvPr id="138" name="Google Shape;138;g38451007098_0_7"/>
              <p:cNvSpPr/>
              <p:nvPr/>
            </p:nvSpPr>
            <p:spPr>
              <a:xfrm>
                <a:off x="3656844" y="1131139"/>
                <a:ext cx="1854000" cy="1854000"/>
              </a:xfrm>
              <a:prstGeom prst="ellipse">
                <a:avLst/>
              </a:prstGeom>
              <a:solidFill>
                <a:srgbClr val="085630"/>
              </a:solidFill>
              <a:ln cap="flat" cmpd="sng" w="91825">
                <a:solidFill>
                  <a:srgbClr val="65F0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g38451007098_0_7"/>
              <p:cNvSpPr txBox="1"/>
              <p:nvPr/>
            </p:nvSpPr>
            <p:spPr>
              <a:xfrm>
                <a:off x="3999258" y="1636975"/>
                <a:ext cx="1290600" cy="52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93825" lIns="293825" spcFirstLastPara="1" rIns="293825" wrap="square" tIns="293825">
                <a:noAutofit/>
              </a:bodyPr>
              <a:lstStyle/>
              <a:p>
                <a:pPr indent="0" lvl="0" marL="0" marR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218"/>
                  <a:buFont typeface="Arial"/>
                  <a:buNone/>
                </a:pPr>
                <a:r>
                  <a:rPr b="0" i="0" lang="en-US" sz="4218" u="none" cap="none" strike="noStrike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Mezioborová komunikace</a:t>
                </a:r>
                <a:endParaRPr b="0" i="0" sz="4218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451007098_0_37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Úvod do anatomického názvosloví</a:t>
            </a:r>
            <a:endParaRPr/>
          </a:p>
        </p:txBody>
      </p:sp>
      <p:sp>
        <p:nvSpPr>
          <p:cNvPr id="145" name="Google Shape;145;g38451007098_0_371"/>
          <p:cNvSpPr txBox="1"/>
          <p:nvPr/>
        </p:nvSpPr>
        <p:spPr>
          <a:xfrm>
            <a:off x="1206500" y="3093225"/>
            <a:ext cx="22303800" cy="116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Horní končetina (HK) x paže x ruka (akrum)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Dolní končetina (DK) x stehno x bérec x noha (akrum)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Prsty (HK) x prstce (DK)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FLEXE, anteflexe, anteverze, palmární/plantární flexe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EXTENZE, retroflexe, retroverze, dorzální flexe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LATEROFLEXE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ABDUKCE, horizontální ABD / ADDUKCE, horizontální ADD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SUPINACE / PRONACE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PROTRAKCE / RETRAKCE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ZEVNÍ / VNITŘNÍ ROTACE 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ULNÁRNÍ / RADIÁLNÍ DUKCE 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INVERZE (=plant. FLX + ADD + SUP) / EVERZE (=dorz. FLX + ABD + PRON)</a:t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451007098_0_293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Základní anatomický postoj </a:t>
            </a:r>
            <a:endParaRPr/>
          </a:p>
        </p:txBody>
      </p:sp>
      <p:sp>
        <p:nvSpPr>
          <p:cNvPr id="151" name="Google Shape;151;g38451007098_0_293"/>
          <p:cNvSpPr txBox="1"/>
          <p:nvPr>
            <p:ph idx="1" type="body"/>
          </p:nvPr>
        </p:nvSpPr>
        <p:spPr>
          <a:xfrm>
            <a:off x="2631000" y="2372834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</p:txBody>
      </p:sp>
      <p:pic>
        <p:nvPicPr>
          <p:cNvPr id="152" name="Google Shape;152;g38451007098_0_2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6500" y="2372825"/>
            <a:ext cx="11720276" cy="1054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38451007098_0_2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69901" y="2372825"/>
            <a:ext cx="9282290" cy="99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451007098_0_30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Základní anatomický postoj </a:t>
            </a:r>
            <a:endParaRPr/>
          </a:p>
        </p:txBody>
      </p:sp>
      <p:sp>
        <p:nvSpPr>
          <p:cNvPr id="159" name="Google Shape;159;g38451007098_0_301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chodidla na šířku kyčlí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horní končetiny (HKK) u těla, dlaně otočené ventrálně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hlava a oči vpřed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→ popisujeme vždy na základě této výchozí pozice, i když je pacient v jiné poloze než ve vzpřímeném stoji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33a00cee7bcaae15_0_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Základní postoj při vyšetření aspekcí</a:t>
            </a:r>
            <a:endParaRPr/>
          </a:p>
        </p:txBody>
      </p:sp>
      <p:sp>
        <p:nvSpPr>
          <p:cNvPr id="165" name="Google Shape;165;h33a00cee7bcaae15_0_1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577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AutoNum type="arabicPeriod"/>
            </a:pPr>
            <a:r>
              <a:rPr lang="en-US"/>
              <a:t>Nejprve necháme stoupnout pacienta tak, jak by si stoupnul sám normálně → sledujeme odchylky v jeho běžném stoji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77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AutoNum type="arabicPeriod"/>
            </a:pPr>
            <a:r>
              <a:rPr lang="en-US"/>
              <a:t>Následně si porovnáme pacienta tak, aby měl nohy od sebe na šířku chodidla (střed třísel), horní končetiny volně podél těla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451007098_0_308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Orientace na lidském těle </a:t>
            </a:r>
            <a:endParaRPr/>
          </a:p>
        </p:txBody>
      </p:sp>
      <p:sp>
        <p:nvSpPr>
          <p:cNvPr id="171" name="Google Shape;171;g38451007098_0_308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pravá x levá strana </a:t>
            </a:r>
            <a:endParaRPr/>
          </a:p>
          <a:p>
            <a:pPr indent="-36918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14"/>
              <a:buChar char="-"/>
            </a:pPr>
            <a:r>
              <a:rPr lang="en-US"/>
              <a:t>uvědomit si, že mluvíme o pacientově straně těla </a:t>
            </a:r>
            <a:endParaRPr/>
          </a:p>
          <a:p>
            <a:pPr indent="-36918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14"/>
              <a:buChar char="-"/>
            </a:pPr>
            <a:r>
              <a:rPr lang="en-US"/>
              <a:t>vidíme zrcadlově, dát pozor při zápisu vyšetření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přední (ventrální) x zadní (dorzální)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horní (kraniální) x dolní (kaudální)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8451007098_0_313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roviny </a:t>
            </a:r>
            <a:endParaRPr/>
          </a:p>
        </p:txBody>
      </p:sp>
      <p:pic>
        <p:nvPicPr>
          <p:cNvPr id="177" name="Google Shape;177;g38451007098_0_3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72324" y="5020175"/>
            <a:ext cx="8411675" cy="90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8451007098_0_313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>
                <a:solidFill>
                  <a:srgbClr val="FF9900"/>
                </a:solidFill>
              </a:rPr>
              <a:t>SAGITÁLNÍ </a:t>
            </a:r>
            <a:r>
              <a:rPr lang="en-US"/>
              <a:t>– pravá/levá strana těla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>
                <a:solidFill>
                  <a:schemeClr val="accent4"/>
                </a:solidFill>
              </a:rPr>
              <a:t>FRONTÁLNÍ </a:t>
            </a:r>
            <a:r>
              <a:rPr lang="en-US"/>
              <a:t>– přední/ zadní strana těla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>
                <a:solidFill>
                  <a:srgbClr val="0E9453"/>
                </a:solidFill>
              </a:rPr>
              <a:t>TRANSVERZÁLNÍ </a:t>
            </a:r>
            <a:r>
              <a:rPr lang="en-US"/>
              <a:t>(horizontální) – horní/dolní část těla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Proč? popis pacienta aspekcí,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popis snímků z RTG/ MRI …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8451007098_0_34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roviny </a:t>
            </a:r>
            <a:endParaRPr/>
          </a:p>
        </p:txBody>
      </p:sp>
      <p:sp>
        <p:nvSpPr>
          <p:cNvPr id="184" name="Google Shape;184;g38451007098_0_341"/>
          <p:cNvSpPr txBox="1"/>
          <p:nvPr>
            <p:ph idx="1" type="body"/>
          </p:nvPr>
        </p:nvSpPr>
        <p:spPr>
          <a:xfrm>
            <a:off x="1206450" y="2514399"/>
            <a:ext cx="21971100" cy="10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Označení hloubky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superficialis </a:t>
            </a:r>
            <a:r>
              <a:rPr b="0" lang="en-US"/>
              <a:t>= povrchový </a:t>
            </a:r>
            <a:endParaRPr b="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profundus </a:t>
            </a:r>
            <a:r>
              <a:rPr b="0" lang="en-US"/>
              <a:t>= hluboký</a:t>
            </a:r>
            <a:endParaRPr b="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externus </a:t>
            </a:r>
            <a:r>
              <a:rPr b="0" lang="en-US"/>
              <a:t>= zevní</a:t>
            </a:r>
            <a:endParaRPr b="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lang="en-US"/>
              <a:t>internus </a:t>
            </a:r>
            <a:r>
              <a:rPr b="0" lang="en-US"/>
              <a:t>= vnitřní </a:t>
            </a:r>
            <a:endParaRPr b="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451007098_0_387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osy </a:t>
            </a:r>
            <a:endParaRPr/>
          </a:p>
        </p:txBody>
      </p:sp>
      <p:sp>
        <p:nvSpPr>
          <p:cNvPr id="190" name="Google Shape;190;g38451007098_0_387"/>
          <p:cNvSpPr txBox="1"/>
          <p:nvPr>
            <p:ph idx="1" type="body"/>
          </p:nvPr>
        </p:nvSpPr>
        <p:spPr>
          <a:xfrm>
            <a:off x="1206450" y="2514399"/>
            <a:ext cx="21971100" cy="108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>
                <a:solidFill>
                  <a:schemeClr val="accent5"/>
                </a:solidFill>
              </a:rPr>
              <a:t>Osa je vždy kolmá na rovinu pohybu</a:t>
            </a:r>
            <a:endParaRPr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FLX/EXT lokte → předozadní pohyb = </a:t>
            </a:r>
            <a:r>
              <a:rPr lang="en-US">
                <a:solidFill>
                  <a:schemeClr val="accent1"/>
                </a:solidFill>
              </a:rPr>
              <a:t>sagitální rovina 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 → pohyb se děje okolo </a:t>
            </a:r>
            <a:r>
              <a:rPr lang="en-US">
                <a:solidFill>
                  <a:schemeClr val="accent1"/>
                </a:solidFill>
              </a:rPr>
              <a:t>medio-laterální osy</a:t>
            </a:r>
            <a:r>
              <a:rPr lang="en-US"/>
              <a:t> (=frontální/ transverzální osa)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ABD/ADD paže → pohyb do strany = </a:t>
            </a:r>
            <a:r>
              <a:rPr lang="en-US">
                <a:solidFill>
                  <a:schemeClr val="accent3"/>
                </a:solidFill>
              </a:rPr>
              <a:t>frontální rovina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 → pohyb se </a:t>
            </a:r>
            <a:r>
              <a:rPr lang="en-US"/>
              <a:t>děje</a:t>
            </a:r>
            <a:r>
              <a:rPr lang="en-US"/>
              <a:t> okolo </a:t>
            </a:r>
            <a:r>
              <a:rPr lang="en-US">
                <a:solidFill>
                  <a:schemeClr val="accent3"/>
                </a:solidFill>
              </a:rPr>
              <a:t>antero-posteriorní osy</a:t>
            </a:r>
            <a:r>
              <a:rPr lang="en-US"/>
              <a:t> (=sagitální osa)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ROT hlavy → ano/ne pohyb = </a:t>
            </a:r>
            <a:r>
              <a:rPr lang="en-US">
                <a:solidFill>
                  <a:schemeClr val="accent6"/>
                </a:solidFill>
              </a:rPr>
              <a:t>transverzální rovina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/>
              <a:t> → </a:t>
            </a:r>
            <a:r>
              <a:rPr lang="en-US"/>
              <a:t>pohyb se děje okolo </a:t>
            </a:r>
            <a:r>
              <a:rPr lang="en-US">
                <a:solidFill>
                  <a:schemeClr val="accent6"/>
                </a:solidFill>
              </a:rPr>
              <a:t>vertikální osy</a:t>
            </a:r>
            <a:r>
              <a:rPr lang="en-US"/>
              <a:t> (=longitudinální osa)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b="0" lang="en-US"/>
              <a:t>https://www.youtube.com/watch?v=ctdjknHmO08</a:t>
            </a:r>
            <a:endParaRPr b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451007098_0_319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směry </a:t>
            </a:r>
            <a:endParaRPr/>
          </a:p>
        </p:txBody>
      </p:sp>
      <p:sp>
        <p:nvSpPr>
          <p:cNvPr id="196" name="Google Shape;196;g38451007098_0_319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6200"/>
              <a:t>Vertikální </a:t>
            </a:r>
            <a:endParaRPr sz="6200"/>
          </a:p>
          <a:p>
            <a:pPr indent="-413639" lvl="1" marL="91440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kraniálně</a:t>
            </a:r>
            <a:r>
              <a:rPr lang="en-US" sz="5500"/>
              <a:t> = směrem k lebce (cranium)</a:t>
            </a:r>
            <a:endParaRPr sz="5500"/>
          </a:p>
          <a:p>
            <a:pPr indent="-41363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superior</a:t>
            </a:r>
            <a:r>
              <a:rPr lang="en-US" sz="5500"/>
              <a:t> = horní </a:t>
            </a:r>
            <a:endParaRPr sz="5500"/>
          </a:p>
          <a:p>
            <a:pPr indent="-41363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kaudálně</a:t>
            </a:r>
            <a:r>
              <a:rPr lang="en-US" sz="5500"/>
              <a:t> = směrem k pánevnímu konci (cauda = ocas)</a:t>
            </a:r>
            <a:endParaRPr sz="5500"/>
          </a:p>
          <a:p>
            <a:pPr indent="-41363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inferior</a:t>
            </a:r>
            <a:r>
              <a:rPr lang="en-US" sz="5500"/>
              <a:t> = dolní </a:t>
            </a:r>
            <a:endParaRPr sz="5500"/>
          </a:p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/>
              <a:t>N</a:t>
            </a:r>
            <a:r>
              <a:rPr b="0" lang="en-US" sz="5500"/>
              <a:t>a končetinách</a:t>
            </a:r>
            <a:endParaRPr b="0" sz="5500"/>
          </a:p>
          <a:p>
            <a:pPr indent="-413639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proximálně</a:t>
            </a:r>
            <a:r>
              <a:rPr lang="en-US" sz="5500"/>
              <a:t> = směrem k trupu</a:t>
            </a:r>
            <a:endParaRPr sz="5500"/>
          </a:p>
          <a:p>
            <a:pPr indent="-413639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14"/>
              <a:buChar char="-"/>
            </a:pPr>
            <a:r>
              <a:rPr b="1" lang="en-US" sz="5500"/>
              <a:t>distálně</a:t>
            </a:r>
            <a:r>
              <a:rPr lang="en-US" sz="5500"/>
              <a:t> = směrem od trupu</a:t>
            </a:r>
            <a:endParaRPr sz="5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kranio-kaudálně/ kaudo-</a:t>
            </a:r>
            <a:r>
              <a:rPr lang="en-US"/>
              <a:t>kraniálně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451007098_0_325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směry </a:t>
            </a:r>
            <a:endParaRPr/>
          </a:p>
        </p:txBody>
      </p:sp>
      <p:sp>
        <p:nvSpPr>
          <p:cNvPr id="202" name="Google Shape;202;g38451007098_0_325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6200"/>
              <a:t>Sagitální </a:t>
            </a:r>
            <a:endParaRPr sz="6200"/>
          </a:p>
          <a:p>
            <a:pPr indent="-577850" lvl="1" marL="91440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ventrálně (ventralis)</a:t>
            </a:r>
            <a:r>
              <a:rPr lang="en-US" sz="5500"/>
              <a:t>= směrem dopředu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dorzálně (dorsalis)</a:t>
            </a:r>
            <a:r>
              <a:rPr lang="en-US" sz="5500"/>
              <a:t>= směrem dozadu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anterior </a:t>
            </a:r>
            <a:r>
              <a:rPr lang="en-US" sz="5500"/>
              <a:t>= přední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posterior </a:t>
            </a:r>
            <a:r>
              <a:rPr lang="en-US" sz="5500"/>
              <a:t>= zadní </a:t>
            </a:r>
            <a:endParaRPr sz="5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dorzo-ventrálně/ ventro-dorzálně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451007098_0_330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Anatomické směry </a:t>
            </a:r>
            <a:endParaRPr/>
          </a:p>
        </p:txBody>
      </p:sp>
      <p:sp>
        <p:nvSpPr>
          <p:cNvPr id="208" name="Google Shape;208;g38451007098_0_330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6200"/>
              <a:t>Horizontální </a:t>
            </a:r>
            <a:endParaRPr sz="6200"/>
          </a:p>
          <a:p>
            <a:pPr indent="-577850" lvl="1" marL="91440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mediálně (medialis)</a:t>
            </a:r>
            <a:r>
              <a:rPr lang="en-US" sz="5500"/>
              <a:t>= směrem ke střední linii těla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laterálně (lateralis)</a:t>
            </a:r>
            <a:r>
              <a:rPr lang="en-US" sz="5500"/>
              <a:t>= směrem do strany 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dexter </a:t>
            </a:r>
            <a:r>
              <a:rPr lang="en-US" sz="5500"/>
              <a:t>= pravý/ napravo </a:t>
            </a:r>
            <a:endParaRPr sz="5500"/>
          </a:p>
          <a:p>
            <a:pPr indent="-5778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Char char="-"/>
            </a:pPr>
            <a:r>
              <a:rPr b="1" lang="en-US" sz="5500"/>
              <a:t>sinister </a:t>
            </a:r>
            <a:r>
              <a:rPr lang="en-US" sz="5500"/>
              <a:t>= levý/ nalevo </a:t>
            </a:r>
            <a:endParaRPr sz="5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medio-laterálně/ latero-mediálně/ latero-laterálně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8451007098_0_346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Pohyby končetin x rovina </a:t>
            </a:r>
            <a:endParaRPr/>
          </a:p>
        </p:txBody>
      </p:sp>
      <p:sp>
        <p:nvSpPr>
          <p:cNvPr id="214" name="Google Shape;214;g38451007098_0_346"/>
          <p:cNvSpPr txBox="1"/>
          <p:nvPr>
            <p:ph idx="1" type="body"/>
          </p:nvPr>
        </p:nvSpPr>
        <p:spPr>
          <a:xfrm>
            <a:off x="1206450" y="2514399"/>
            <a:ext cx="21971100" cy="10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710"/>
              <a:buNone/>
            </a:pPr>
            <a:r>
              <a:rPr lang="en-US" sz="6200" u="sng"/>
              <a:t>Sagitální rovina </a:t>
            </a:r>
            <a:endParaRPr sz="6200" u="sng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flexe </a:t>
            </a:r>
            <a:r>
              <a:rPr b="0" lang="en-US" sz="6200"/>
              <a:t>(ohnutí)</a:t>
            </a:r>
            <a:r>
              <a:rPr lang="en-US" sz="6200"/>
              <a:t> / extenze </a:t>
            </a:r>
            <a:r>
              <a:rPr b="0" lang="en-US" sz="6200"/>
              <a:t>(natažení)</a:t>
            </a:r>
            <a:endParaRPr b="0"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plantární/palmární flexe</a:t>
            </a:r>
            <a:r>
              <a:rPr b="0" lang="en-US" sz="6200"/>
              <a:t> / </a:t>
            </a:r>
            <a:r>
              <a:rPr lang="en-US" sz="6200"/>
              <a:t>dorzální flexe</a:t>
            </a:r>
            <a:endParaRPr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anteverze/ retroverze </a:t>
            </a:r>
            <a:r>
              <a:rPr b="0" lang="en-US" sz="6200"/>
              <a:t>pánve</a:t>
            </a:r>
            <a:r>
              <a:rPr lang="en-US" sz="6200"/>
              <a:t> </a:t>
            </a:r>
            <a:endParaRPr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protrakce/ retrakce  </a:t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710"/>
              <a:buNone/>
            </a:pPr>
            <a:r>
              <a:t/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710"/>
              <a:buNone/>
            </a:pPr>
            <a:r>
              <a:rPr lang="en-US" sz="6200" u="sng"/>
              <a:t>Frontální rovina </a:t>
            </a:r>
            <a:endParaRPr sz="6200" u="sng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abdukce </a:t>
            </a:r>
            <a:r>
              <a:rPr b="0" lang="en-US" sz="6200"/>
              <a:t>(odtažení)</a:t>
            </a:r>
            <a:r>
              <a:rPr lang="en-US" sz="6200"/>
              <a:t> / addukce </a:t>
            </a:r>
            <a:r>
              <a:rPr b="0" lang="en-US" sz="6200"/>
              <a:t>(přitažení)</a:t>
            </a:r>
            <a:endParaRPr b="0"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elevace</a:t>
            </a:r>
            <a:r>
              <a:rPr b="0" lang="en-US" sz="6200"/>
              <a:t> (zdvižení) / </a:t>
            </a:r>
            <a:r>
              <a:rPr lang="en-US" sz="6200"/>
              <a:t>deprese</a:t>
            </a:r>
            <a:r>
              <a:rPr b="0" lang="en-US" sz="6200"/>
              <a:t> (pokles)</a:t>
            </a:r>
            <a:endParaRPr b="0"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lateroflexe</a:t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710"/>
              <a:buNone/>
            </a:pPr>
            <a:r>
              <a:t/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710"/>
              <a:buNone/>
            </a:pPr>
            <a:r>
              <a:rPr lang="en-US" sz="6200" u="sng"/>
              <a:t>Transverzální rovina </a:t>
            </a:r>
            <a:endParaRPr sz="6200" u="sng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zevní rotace / vnitřní rotace / spinální rotace </a:t>
            </a:r>
            <a:endParaRPr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supinace / pronace </a:t>
            </a:r>
            <a:endParaRPr sz="6200"/>
          </a:p>
          <a:p>
            <a:pPr indent="-42767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6200"/>
              <a:t>horizontální ADD/ ABD</a:t>
            </a:r>
            <a:endParaRPr sz="6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451007098_0_351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Příklady </a:t>
            </a:r>
            <a:r>
              <a:rPr b="0" lang="en-US"/>
              <a:t>(rovina, pohyb latinsky)</a:t>
            </a:r>
            <a:endParaRPr b="0"/>
          </a:p>
        </p:txBody>
      </p:sp>
      <p:sp>
        <p:nvSpPr>
          <p:cNvPr id="220" name="Google Shape;220;g38451007098_0_351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předklon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záklon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otočení hlavy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zvednutí ramen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natažení lokte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přitažení špičky nohy do “fajfky”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roztažení prstů od sebe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úklon těla </a:t>
            </a:r>
            <a:endParaRPr sz="6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6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451007098_0_366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Příklady </a:t>
            </a:r>
            <a:r>
              <a:rPr b="0" lang="en-US"/>
              <a:t>(popište 2 části těla vůči sobě)</a:t>
            </a:r>
            <a:endParaRPr b="0"/>
          </a:p>
        </p:txBody>
      </p:sp>
      <p:sp>
        <p:nvSpPr>
          <p:cNvPr id="226" name="Google Shape;226;g38451007098_0_366"/>
          <p:cNvSpPr txBox="1"/>
          <p:nvPr>
            <p:ph idx="1" type="body"/>
          </p:nvPr>
        </p:nvSpPr>
        <p:spPr>
          <a:xfrm>
            <a:off x="1206450" y="2514409"/>
            <a:ext cx="21971100" cy="9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zápěstí vůči loktu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rameno vůči loktu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palec vůči malíku </a:t>
            </a:r>
            <a:endParaRPr sz="6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Char char="-"/>
            </a:pPr>
            <a:r>
              <a:rPr lang="en-US" sz="6200"/>
              <a:t>hlava vůči pánvi </a:t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6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6200"/>
              <a:t>Vymyslete další příklady …</a:t>
            </a:r>
            <a:endParaRPr sz="6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6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451007098_0_407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Minitest</a:t>
            </a:r>
            <a:endParaRPr/>
          </a:p>
        </p:txBody>
      </p:sp>
      <p:sp>
        <p:nvSpPr>
          <p:cNvPr id="232" name="Google Shape;232;g38451007098_0_407"/>
          <p:cNvSpPr txBox="1"/>
          <p:nvPr>
            <p:ph idx="1" type="body"/>
          </p:nvPr>
        </p:nvSpPr>
        <p:spPr>
          <a:xfrm>
            <a:off x="1206500" y="2372900"/>
            <a:ext cx="21971100" cy="106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1. Jak vypadá základní anatomický postoj?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Stoj, stoj rozkročný, dlaně k tělu, hlava vpřed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Stoj, stoj rozkročný, dlaně vpřed, hlava a oči vpřed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c) Stoj rozkročný, ruce v bok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2. Jak se nazývá rovina, která dělí tělo na pravou a levou polovinu?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Frontální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Sagitální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500"/>
              <a:buNone/>
            </a:pPr>
            <a:r>
              <a:rPr lang="en-US"/>
              <a:t>c) Transverzální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451007098_0_413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Minitest</a:t>
            </a:r>
            <a:endParaRPr/>
          </a:p>
        </p:txBody>
      </p:sp>
      <p:sp>
        <p:nvSpPr>
          <p:cNvPr id="238" name="Google Shape;238;g38451007098_0_413"/>
          <p:cNvSpPr txBox="1"/>
          <p:nvPr>
            <p:ph idx="1" type="body"/>
          </p:nvPr>
        </p:nvSpPr>
        <p:spPr>
          <a:xfrm>
            <a:off x="1206500" y="2372900"/>
            <a:ext cx="21971100" cy="108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3. Jaká osa je kolmá na sagitální rovinu?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Vertikální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Transverzální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c) Sagitální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4. Doplň: Loket je _______ vůči zápěstí.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5. Ve které rovině probíhá abdukce paže?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Sagitální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Frontální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500"/>
              <a:buNone/>
            </a:pPr>
            <a:r>
              <a:rPr lang="en-US"/>
              <a:t>c) Transverzální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8451007098_0_424"/>
          <p:cNvSpPr txBox="1"/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Minitest</a:t>
            </a:r>
            <a:endParaRPr/>
          </a:p>
        </p:txBody>
      </p:sp>
      <p:sp>
        <p:nvSpPr>
          <p:cNvPr id="244" name="Google Shape;244;g38451007098_0_424"/>
          <p:cNvSpPr txBox="1"/>
          <p:nvPr>
            <p:ph idx="1" type="body"/>
          </p:nvPr>
        </p:nvSpPr>
        <p:spPr>
          <a:xfrm>
            <a:off x="1206500" y="2372900"/>
            <a:ext cx="21971100" cy="108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6. Který pohyb se odehrává kolem vertikální osy?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Flexe v lokti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Lateroflexe trupu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c) Rotace hlavy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7. Při MR </a:t>
            </a:r>
            <a:r>
              <a:rPr lang="en-US" sz="3200"/>
              <a:t>(magnetické rezonanci)</a:t>
            </a:r>
            <a:r>
              <a:rPr lang="en-US"/>
              <a:t> vyšetření mozku se často používají řezy v transverzální rovině. Co to znamená?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a) Mozek je zobrazen zepředu dozadu.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500"/>
              <a:buNone/>
            </a:pPr>
            <a:r>
              <a:rPr lang="en-US"/>
              <a:t>b) Mozek je zobrazen shora dolů.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500"/>
              <a:buNone/>
            </a:pPr>
            <a:r>
              <a:rPr lang="en-US"/>
              <a:t>c) Mozek je zobrazen zprava doleva.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