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046720" cy="4206240"/>
          </a:xfrm>
          <a:prstGeom prst="roundRect">
            <a:avLst>
              <a:gd name="adj" fmla="val 3261"/>
            </a:avLst>
          </a:prstGeom>
          <a:solidFill>
            <a:srgbClr val="FFFFFF"/>
          </a:solidFill>
          <a:ln w="12700">
            <a:solidFill>
              <a:srgbClr val="D5E2D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914400" y="777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F5D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VŠZ - ZÁKLADY FYZIOTERAPIE, 1. ročník, 2026/2027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1280160"/>
            <a:ext cx="73152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Faktory ovlivňující zátěž, únavu, reakci organismu na zátěž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38404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5D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Mgr. Vanda Šilhová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Terapeutický vztah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987552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D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profesionální terapeutický vztah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463040"/>
            <a:ext cx="804672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výrazně ovlivňuje efekt terapie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navázat vztah, do kterého pacient vstupuje jako partner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vztah založen na vzájemné důvěře, autentičnosti, trpělivosti, citlivosti a otevřenosti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terapeutický vztah jako jeden z nezbytných předpokladů úspěšné terapeutické práce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klient musí terapeutovi důvěřovat a spolupracovat s ním ještě před tím, než bude schopen vstoupit do procesu změny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→ spolupráce, důvěra, respekt, takt, empatie, zodpovědnost, motivace, způsob komunikace (verbální, nonverbální), autorita terapeuta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Velikost / přiměřenost zátěže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zátěže fyzické i psychické dle</a:t>
            </a:r>
            <a:endParaRPr lang="en-US" sz="1500" dirty="0"/>
          </a:p>
          <a:p>
            <a:pPr lvl="1" marL="4064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věku pacienta (somatického, mentálního, psychomotorického)</a:t>
            </a:r>
            <a:endParaRPr lang="en-US" sz="1500" dirty="0"/>
          </a:p>
          <a:p>
            <a:pPr lvl="1" marL="4064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tělesné zdatnosti a funkční výkonnosti jednotlivých systémů (kardiorespiračního, kostně-kloubního, mentálního, …)</a:t>
            </a:r>
            <a:endParaRPr lang="en-US" sz="1500" dirty="0"/>
          </a:p>
          <a:p>
            <a:pPr lvl="1" marL="4064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aktuálních možností a schopností pacienta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→ dle toho výběr pohybových činností, jejich intenzita a náročnost aktuální i v delším časovém průběhu = adekvátní zatížení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příliš malé – nestimuluje pacienta, nedosáhneme změny/zlepšení funkce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příliš velké – při únavě se funkce zhoršují, pacienta lze poškodit, event. ohrozit jeho život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Postupné kroky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987552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D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Strategie dílčích cílů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463040"/>
            <a:ext cx="804672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konečný cíl jako součást rehabilitačního plánu, po dohodě s pacientem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při terapii postupujeme kladením dílčích cílů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každé terapeutické sezení – stanovit dílčí cíl, měl by být splněn – motivace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pacient musí zažít pokrok, úspěch, stačí malý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nutný realistický odhad, co pacient zvládne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nutnost improvizace a kreativního přístupu dle reakcí pacienta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vyžadovat na pacientovi přesné plnění jednotlivých úloh/cílů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zadávat jako domácí úkol – autoterapie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Pochopení úlohy / pohybu / činnosti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nutno pacientovi vysvětlit CO budeme dělat, JAK a PROČ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pacient musí pochopit význam toho, co dělá – motivace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pacient zná cíl a cestu k němu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„my Vás nevyléčíme, ale ukážeme Vám, jak se vyléčíte sám“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Názornost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předvedení pohybu terapeutem (výchozí poloha, charakter, průběh, výsledná poloha)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zrcadlo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obrázek, video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pasivní provedení pohybu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Zpětná vazba poskytovaná terapeutem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slovem, dotykem, pohybem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poskytnout dostatek zpětné vazby terapeuta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nedostatek – pacient „ztracen“, učí se „chyby“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nadbytek – pacient pasivní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přiměřená zpětná vazba – stimuluje pacienta k učení a výkonu, stává se partnerem, řeší „problém“ spolu s terapeutem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Postupnost a všestrannost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od jednodušších ke složitějším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3–5 nových prvků v jednom sezení/hodině, další až po jejich osvojení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logická návaznost usnadní učení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vždy + cvičení ke zlepšení celkové zdatnosti/tělesné kondice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každý nacvičený a vycvičený pohyb (dovednost, činnost) – zlepšuje a rozšiřuje konkrétní pohybové možnosti, schopnosti a dovednosti + zvyšuje jeho tělesnou výkonnost/zdatnost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+ zvyšuje pacientovu připravenost na nácvik dalšího pohybu (dovednosti, činnosti)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Stupňování nároků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987552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D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 hlediska obtížnosti pohybu postupovat: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463040"/>
            <a:ext cx="804672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od spontánních pohybů k záměrnému a kontrolovanému pohybu</a:t>
            </a:r>
            <a:endParaRPr lang="en-US" sz="13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od pohybů známých/navyklých k novým/neznámým (navyklý špatný pohyb jako vodítko pro změnu)</a:t>
            </a:r>
            <a:endParaRPr lang="en-US" sz="13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od konkrétních pohybů k abstraktním</a:t>
            </a:r>
            <a:endParaRPr lang="en-US" sz="13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od jednotlivých prvků/dílčích pohybů k celku (analyticko-syntetický postup) x od celku k prvkům – obojí možné</a:t>
            </a:r>
            <a:endParaRPr lang="en-US" sz="13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od jednodušších pohybů (koordinace, přesnost, rychlost) k náročnějším</a:t>
            </a:r>
            <a:endParaRPr lang="en-US" sz="13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hledat a používat identické prvky v prostředí, společné prvky terapeutického a reálného prostředí, ADL</a:t>
            </a:r>
            <a:endParaRPr lang="en-US" sz="13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používat variabilitu praxe/prostředí, tj. učení pohybu, dovednosti, činnosti v různém prostředí, v různých situacích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Stupňování nároků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987552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D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 hlediska zátěže (tělesné i psychické) brát v úvahu: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463040"/>
            <a:ext cx="804672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stav vědomí, bdělost (vigilitu) pacienta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pacientovu schopnost koncentrace pozornosti a její výdrže (tenacita)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zvýšit frekvenci opakování pohybu v terapeutické hodině, nebo frekvenci terapeutických hodin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stupňovat nároky na jednotlivé charakteristiky pohybu (rozsah, koordinaci, rychlost, vytrvalost a sílu)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nadměrná či předčasná zátěž – únava, inkoordinace, třes, křeč – substituční/zástupné a kompenzační/náhradní mechanismy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Individuální přístup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každý pacient jako individualita/osobnost</a:t>
            </a:r>
            <a:endParaRPr lang="en-US" sz="19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terapeut řeší individuální problematiku pacienta</a:t>
            </a:r>
            <a:endParaRPr lang="en-US" sz="19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terapeut bere v úvahu pacientův individuální stav v oblasti somatické, psychické a sociální</a:t>
            </a:r>
            <a:endParaRPr lang="en-US" sz="19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čím lépe terapeut zná osobnost a „problém“ pacienta v jednotlivých sférách – tím je terapie komplexnější a účinnější</a:t>
            </a:r>
            <a:endParaRPr lang="en-US" sz="19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individuální terapie x terapie ve skupině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Soustavnost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systematické a pravidelné opakované učení/terapie, upevnění/fixace naučeného → stane se automatickým, použitelným v každodenním životě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pacient si vypracuje, vštípí a zafixuje návyk/stereotyp, vytváří se pohybový program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naučené pohyby/dovednosti/činnosti se stanou součástí pohybového chování pacienta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Posuzování a hodnocení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důraz na pozitiva, co se pacientovi povedlo, co už umí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nezdůrazňovat negativa nadměrně nebo zbytečně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terapeut posuzuje průběh terapie, hodnotí výsledek terapie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terapeut stále sleduje pacienta, pravidelně jeho aktivitu posuzuje a hodnotí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cíl: pacient posuzuje a hodnotí svou aktivitu a její výsledky sám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pacient musí získat představu o pohybu a o svém těle, o tom, co je správně a co ne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Bolest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subjektivní vjem pacienta, psychický fenomén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různý práh pro bolest, různá interpretace bolesti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jak kvantity, tak kvality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tlumit, odstraňovat bolest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nepůsobit a nezvětšovat bolest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 domluvě s pacientem tolerance bolesti při terapii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bolest vyvolává úzkost a strach pacienta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psychologický přístup terapeuta k pacientovi s bolestí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vždy snaha dosáhnout optimální (max. kvalitní) funkce na co nejvyšší úrovni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F5D5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371600"/>
            <a:ext cx="5029200" cy="5029200"/>
          </a:xfrm>
          <a:prstGeom prst="ellipse">
            <a:avLst/>
          </a:prstGeom>
          <a:solidFill>
            <a:srgbClr val="3B6E65"/>
          </a:solidFill>
          <a:ln w="12700">
            <a:solidFill>
              <a:srgbClr val="3B6E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463040" y="3291840"/>
            <a:ext cx="3657600" cy="3657600"/>
          </a:xfrm>
          <a:prstGeom prst="ellipse">
            <a:avLst/>
          </a:prstGeom>
          <a:solidFill>
            <a:srgbClr val="3B6E65"/>
          </a:solidFill>
          <a:ln w="12700">
            <a:solidFill>
              <a:srgbClr val="3B6E6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463040"/>
            <a:ext cx="7680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Rizikové interní příznaky ve fyzioterapii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Interní příznaky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fyzioterapeut může být první, kdo přijde s klinickými příznaky do styku</a:t>
            </a:r>
            <a:endParaRPr lang="en-US" sz="19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důležité je upozornit lékaře na změnu zdravotního stavu, žádná konzultace není nikdy zbytečná</a:t>
            </a:r>
            <a:endParaRPr lang="en-US" sz="19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fyzioterapeut hlídá příznaky, které jsou typické pro určitý typ onemocnění a mění se v průběhu cvičení, zvyšování zátěže</a:t>
            </a:r>
            <a:endParaRPr lang="en-US" sz="19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fyzioterapeut si všímá příznaků, které by mohly být kontraindikací pro LTV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Kardiaci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stenokardie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dušnost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změny krevního tlaku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změny tepové frekvence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Stenokardie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typická bolest u ICHS, anginy pectoris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ostrá bolest za hrudní kostí, vzniklá po zátěži, může vyzařovat do ramene, jedné nebo obou končetin, do krku, po skončení zátěže zase ustupuje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nitroglycerin přináší úlevu od bolesti do několika min., pokud je bolest protrahovaná, může se jednat o akutní infarkt myokardu, nutná kontrola EKG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méně alarmující je zvláštní bolest na hrudi, která není tak výrazná, tak typická pro kardiální bolest, informovat lékaře, který nechá raději provést kontrolní EKG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POZOR! Stenokardii možno zaměnit s pleurální bolestí – vzniká při zánětu pleury, zhoršuje se při nádechu, způsobuje omezené dýchání, pacient může tzv. lapat po dechu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Dušnost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je subjektivní pocit nedostatku vzduchu, často vyvolaný námahou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kardiální d. se objevuje např. při mitrální stenóze, selhávání levé srdeční komory (astma cardiale)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bývá sdružena i s ortopnoí, tzn. dušnost se zhoršuje vleže na rovné podložce, pacient musí sedět nebo stát, často se objevuje v noci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akutní plicní d. se objevuje u plicní embolie, akutního záchvatu astma bronchiale, akutního plicního edému (u závažných poruch levé srdeční komory)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pozor! Nedoporučované polohy u kardiaků jsou ležení na rovné podložce, na břiše, na levém boku při akutních srdečních příhodách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Změny krevního tlaku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987552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D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Hypotenze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463040"/>
            <a:ext cx="804672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TK ≤ 90/60, někteří lidé mají sklon k nižšímu tlaku, velmi často u pacientů dlouho imobilizovaných (ležících), může se vyskytnout po větších krevních ztrátách (např. po rozsáhlejších operacích a úrazech)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posturální hypotenze (ortostatický kolaps) – projevuje se pocitem slabosti, zatměním před očima nebo ztrátou vědomí, může být nežádoucí příčinou pádů a špatné pohyblivosti pacienta, objevuje se často po jídle, po tělesné zátěži, při nočním vstávání z lůžka, při prudké vertikalizaci, pacient by měl vstávat pomalu a postupně, před vlastním stojem provést např. několik pumpovacích cviků na HKK (silové zavírání a otvírání prstů do pěsti), před vertikalizací by měl mít pacient bandáže DKK, doporučovaná je i dostatečná hydratace pacienta, pokud pacient omdlí, tak v poloze vleže zvednout obě DKK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Změny krevního tlaku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987552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D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Hypotenze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21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463040"/>
            <a:ext cx="804672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2F5D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Stop vertikalizaci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než pacienta postavíme, tak mu změříme TK vsedě, pak ještě jednou za 30 s.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pokud je pokles TK ≤ 10 mm Hg a je STK vyšší než 90 mm Hg, pak pokračujeme ve vertikalizaci do stoje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při poklesu TK ≥ 20 mm Hg nepokračujeme!!!</a:t>
            </a:r>
            <a:endParaRPr lang="en-US" sz="2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Změny krevního tlaku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987552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D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Hypertenze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22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463040"/>
            <a:ext cx="804672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TK ≥ 140/90, závažným rizikovým faktorem cévní mozkové příhody a infarktu myokardu, čím vyšší tlak, tím je vyšší riziko komplikací!!!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HT je velmi dlouho bez příznaků, projeví se např. až jako orgánové poškození → CMP, IM, slepota, selhání ledvin; léčba medikamentózní, příčina často neidentifikována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při cvičení např. náhlá prudká bolest hlavy může být projevem CMP (prasknutí cévy v mozku, krvácení), u pacientů s postižením ledvin a očí pozor na cvičení (především silová), která by mohla výrazněji zvyšovat TK, dbáme a kontrolujeme u pacienta zadržování dechu při cvičení, zádrže dechu vedou opět ke zvyšování tlaku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Změny krevního tlaku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987552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D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Hodnoty tlaku při zátěži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23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463040"/>
            <a:ext cx="804672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při dynamickém stupňovaném zatížení STK vzrůstá do hodnoty ≤ 200 mm Hg, DTK může stoupnout na 100 mm Hg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při statickém zatížení STK ≤ 170–185 mm Hg, DTK ≤ 125 mm Hg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pokud jsou přesaženy výše uvedené hodnoty, tak je reakce TK při zátěži brána jako hypertenzní</a:t>
            </a:r>
            <a:endParaRPr lang="en-US" sz="2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vždy individuální posouzení</a:t>
            </a:r>
            <a:endParaRPr lang="en-US" sz="2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Změny tepové frekvence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24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Tachykardie ≥ 90 tepů / min., může se objevit např. při hypertyreóze, anémii, srdeční insuficienci, horečce, snížené zdatnosti, stp. operacích</a:t>
            </a:r>
            <a:endParaRPr lang="en-US" sz="13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Bradykardie ≤ 60 tepů / min., např. vlivem léků, u kardiostimulátoru</a:t>
            </a:r>
            <a:endParaRPr lang="en-US" sz="13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„Tréninková“ (rehabilitační) TF je důležitá pro kontrolu a sebekontrolu pacienta při rehabilitačním cvičení</a:t>
            </a:r>
            <a:endParaRPr lang="en-US" sz="13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TTF – závisí na vašem cíli, například pro spalování tuků je ideální tepová frekvence 60–70 % maximální TF, zatímco pro budování kondice je to 70–80 % a pro zlepšení výkonu 80–90 %. Pro určení osobní maximální TF lze použít vzorec 220 minus věk, ale přesnější výsledky získáte pokročilejšími metodami jako je testování nebo používání sporttesterů</a:t>
            </a:r>
            <a:endParaRPr lang="en-US" sz="13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Jednodušší pravidlo, které je spíše pro nekardiaky, že TF se při zátěži může zvýšit o 30 tepů / min. oproti klidové TF, nemá klesnout pod 50 tepů / min.; TK se může zvednout o 30 mm Hg</a:t>
            </a:r>
            <a:endParaRPr lang="en-US" sz="13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Diabetici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25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150" b="1" dirty="0">
                <a:solidFill>
                  <a:srgbClr val="2F5D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1. Hypoglykémie</a:t>
            </a:r>
            <a:endParaRPr lang="en-US" sz="11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→ na lačno ≤ 2,5 mmol/l</a:t>
            </a:r>
            <a:endParaRPr lang="en-US" sz="11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projeví se změnou chování, např. agresivitou, nadměrným pocením, tachykardií, záchvaty třesu a náhlým nástupem bezvědomí, podává se ihned glukóza nitrožilně</a:t>
            </a:r>
            <a:endParaRPr lang="en-US" sz="11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objeví se např. při zvýšené spotřebě glukózy u intenzivnějšího, dlouhodobějšího pohybu; při účinku vyšší dávky inzulínu vzhledem k plánovanému cvičení, při rychlejším a účinnějším účinku inzulínu, který se vyplavuje v blízkosti pracujících svalů (POZOR! necvičit příliš svalové skupiny, kam před cvičením byl aplikovaný inzulín)</a:t>
            </a:r>
            <a:endParaRPr lang="en-US" sz="11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50" b="1" dirty="0">
                <a:solidFill>
                  <a:srgbClr val="2F5D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2. Hyperglykémie</a:t>
            </a:r>
            <a:endParaRPr lang="en-US" sz="11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→ na lačno ≥ 5,5 mmol/l</a:t>
            </a:r>
            <a:endParaRPr lang="en-US" sz="11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POZOR!!! ketoacidotické koma, hodnota glykémie je ≥ 20 mmol/l, ohlásí se asi 2–3denním postupným zhoršováním celkového stavu (spíše v domácím prostředí), plně se projeví dehydratací, acidózou a bezvědomím, hyperventilací, v dechu je cítit aceton!!!</a:t>
            </a:r>
            <a:endParaRPr lang="en-US" sz="11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objeví se u nedostatečně kompenzovaných diabetiků s nízkou hladinou inzulínu v krvi</a:t>
            </a:r>
            <a:endParaRPr lang="en-US" sz="11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Další doporučení u diabetiků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26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 anamnézy zmapovat především diabetiky I. typu (užívání inzulínu, aplikace do jakého místa?)</a:t>
            </a:r>
            <a:endParaRPr lang="en-US" sz="13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pacient před začátkem fyzioterapie má být po jídle a před jídlem si nesmí zapomenout píchnout inzulín</a:t>
            </a:r>
            <a:endParaRPr lang="en-US" sz="13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při pravidelném aerobním cvičení se mohou dokonce dávky inzulínu o něco snížit (změnu dávky provádí lékař), protože se zátěží glukóza spotřebuje</a:t>
            </a:r>
            <a:endParaRPr lang="en-US" sz="13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vhodně indikovaná pohybová terapie může u pacienta zlepšit „kompenzaci“ onemocnění, snížit glykémie, zvýšit účinnost inzulínu a snížit jeho dávky</a:t>
            </a:r>
            <a:endParaRPr lang="en-US" sz="13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POZOR! příliš vysoká zátěž může vyvolat hypoglykémii (pád pacienta, ztrátu vědomí)</a:t>
            </a:r>
            <a:endParaRPr lang="en-US" sz="135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 anamnéze se zajímat o diabetické komplikace např. diabetickou nohu, neuropatie (poškození nervů), retinopatie (oči), angiopatie (postižení tepenného řečiště), poškození ledvin, KV onemocnění aj.</a:t>
            </a:r>
            <a:endParaRPr lang="en-US" sz="13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Další příznaky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27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náhlá prudká dušnost – plicní embolie, zpravidla z hluboké žilní trombózy, dalším příznakem embolie je tachypnoe (zrychlení dechu), cyanóza (zmodrání), hemoptýza (vykašlávání krve), znaky šoku – tachykardie, nitkovitý tep, nízký krevní tlak</a:t>
            </a:r>
            <a:endParaRPr lang="en-US" sz="19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periferní plicní embolie může po několika dnech vést k pleurální bolesti</a:t>
            </a:r>
            <a:endParaRPr lang="en-US" sz="19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masivní embolie se může projevit bolestí na hrudi podobnou jako při infarktu myokardu, provázena kardiovaskulárním kolapsem</a:t>
            </a:r>
            <a:endParaRPr lang="en-US" sz="1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Další příznaky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28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akutní končetinová ischémie, embolie – embolus je nejčastěji ze srdce, končetina je bolestivá, bledá, bez tepu (periferní pulsace), ochrnutá, parestetická (se změněnou citlivostí), chladná!!!, nebezpečí vzniku gangrény versus chronická končetinová ischémie (ICHDK) – se projeví nejčastěji klaudikací, bolestí při pohybu, která je v končetině nebo v hýždi, POZOR! na klidovou bolest, která je známkou krizové ischémie (např. pálivá noční bolest, která se zmírní svěšením končetiny přes okraj postele)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jednostranný otok – obvykle znamená lokalizovaný žilní uzávěr (hluboká žilní trombóza, Homansův příznak – zvýšený odpor při prudké pasivní dorsální F nohy, bývá bolestivá) nebo je příčina otoku v měkkých tkáních nebo se jedná o pooperační, poúrazový otok, se kterým pac. přijde nebo je přeložený např. z jiného oddělení</a:t>
            </a:r>
            <a:endParaRPr lang="en-US" sz="15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Tromboembolická prevence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29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prevence otoků DKK, trombózy (tvorby krevní sraženiny), embolie (utržení trombu a ucpání cévy, která způsobí lokální ischémii = nedokrvení tkáně)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zajištěná elastickou bandáží DKK (nebo elastickou punčochou, nejdůležitější je oblast prstů a nártu) a pumpovacími cviky (PC), u pacientů po operacích je TEP doplněna ještě medikamenty na ředění krve (např. heparin, warfarin)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PC pacient provádí v oblasti hlezenních kloubů (max. dorsální a plantární F, kterou může provést), aktivace lýtkových svalů = svalová pumpa, která pomáhá vracet krev zpět z periferie do srdce, omezuje tak zpomalení krevního proudu, který může být právě příčinou srážení krve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pumpovací cviky doporučujeme provádět každou hodinu asi 30–60 s</a:t>
            </a:r>
            <a:endParaRPr lang="en-US" sz="1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Další příznaky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30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únava je pocitem poměrně častým, lze ho hodnotit někdy jako jednu z variant normálního stavu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POZOR!!! může být ale např. typickým projevem chronického onemocnění, které je doprovázeno depresí, dále se může objevit u stavu spojeného s nedostatkem erytrocytů (po krevních ztrátách), při snížené funkci štítné žlázy (hypothyreóza), významná jsou neurologická onemocnění – roztroušená skleróza, CMP, periferní parézy, myopatie atd.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typickým projevem únavy u neurologických onemocnění je např. svalový třes, nepřesnost pohybu – porucha koordinace, změna síly svalové, zapojování náhradních svalových skupin</a:t>
            </a:r>
            <a:endParaRPr lang="en-US" sz="17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Další příznaky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31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oboustranný otok končetin je výrazem pravostranné srdeční nedostatečnosti (zvýšeného žilního tlaku) nebo snížením onkotického tlaku (při jakékoliv hypoalbuminémii)</a:t>
            </a:r>
            <a:endParaRPr lang="en-US" sz="19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lymfatický otok způsobený nedostatečnou lymfatickou drenáží, po palpaci přetrvává nějakou dobu „důlek“</a:t>
            </a:r>
            <a:endParaRPr lang="en-US" sz="19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bolest jestliže je pro pacienta únosná (tzn. není zničující, vyčerpávající), tak může být do jisté míry součástí cvičení, necvičit přes bolest, která by vyvolala zhoršení stavu pacienta v průběhu cvičení, necvičit při bolestech břicha</a:t>
            </a:r>
            <a:endParaRPr lang="en-US" sz="1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DD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657600" cy="365760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3566160"/>
            <a:ext cx="2926080" cy="2926080"/>
          </a:xfrm>
          <a:prstGeom prst="ellipse">
            <a:avLst/>
          </a:prstGeom>
          <a:solidFill>
            <a:srgbClr val="CFE0DC"/>
          </a:solidFill>
          <a:ln w="12700">
            <a:solidFill>
              <a:srgbClr val="CFE0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0040" y="201168"/>
            <a:ext cx="8503920" cy="4754880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12700">
            <a:solidFill>
              <a:srgbClr val="C5D8D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Absolutní KI LTV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092440" y="4645152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32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188720"/>
            <a:ext cx="80467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bolest na hrudi anginózního typu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nově vzniklé bolesti na hrudi v klidu, po zátěži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progrese, respektive změna či vznik otoku DKK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nová či progredující dušnost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vegetativní příznaky při LTV, zvl. při DM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nový anamnestický údaj např. pád (např. v noci)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bolesti břicha, průjem, zvracení</a:t>
            </a:r>
            <a:endParaRPr lang="en-US" sz="17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1E293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zvýšená teplota (nad 38 °C)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2026-09-28T08:06:10Z</dcterms:created>
  <dcterms:modified xsi:type="dcterms:W3CDTF">2026-09-28T08:06:10Z</dcterms:modified>
</cp:coreProperties>
</file>