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theme/themeOverride2.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56" r:id="rId2"/>
    <p:sldId id="293" r:id="rId3"/>
    <p:sldId id="322" r:id="rId4"/>
    <p:sldId id="340" r:id="rId5"/>
    <p:sldId id="361" r:id="rId6"/>
    <p:sldId id="324" r:id="rId7"/>
    <p:sldId id="348" r:id="rId8"/>
    <p:sldId id="365" r:id="rId9"/>
    <p:sldId id="323" r:id="rId10"/>
    <p:sldId id="350" r:id="rId11"/>
    <p:sldId id="369" r:id="rId12"/>
    <p:sldId id="370" r:id="rId13"/>
    <p:sldId id="376" r:id="rId14"/>
    <p:sldId id="326" r:id="rId15"/>
    <p:sldId id="377" r:id="rId16"/>
    <p:sldId id="330" r:id="rId17"/>
    <p:sldId id="304" r:id="rId18"/>
    <p:sldId id="316" r:id="rId19"/>
    <p:sldId id="317" r:id="rId20"/>
    <p:sldId id="315" r:id="rId21"/>
    <p:sldId id="328" r:id="rId22"/>
    <p:sldId id="301" r:id="rId23"/>
    <p:sldId id="294" r:id="rId24"/>
    <p:sldId id="347" r:id="rId25"/>
    <p:sldId id="314" r:id="rId26"/>
    <p:sldId id="296" r:id="rId27"/>
    <p:sldId id="342" r:id="rId28"/>
    <p:sldId id="343" r:id="rId29"/>
    <p:sldId id="346" r:id="rId30"/>
    <p:sldId id="345" r:id="rId31"/>
    <p:sldId id="344" r:id="rId32"/>
    <p:sldId id="375" r:id="rId33"/>
    <p:sldId id="339" r:id="rId34"/>
    <p:sldId id="341" r:id="rId35"/>
    <p:sldId id="351" r:id="rId36"/>
    <p:sldId id="371" r:id="rId37"/>
    <p:sldId id="367" r:id="rId38"/>
    <p:sldId id="368" r:id="rId39"/>
    <p:sldId id="366" r:id="rId40"/>
    <p:sldId id="313" r:id="rId41"/>
    <p:sldId id="356" r:id="rId42"/>
    <p:sldId id="357" r:id="rId43"/>
    <p:sldId id="335" r:id="rId44"/>
    <p:sldId id="354" r:id="rId45"/>
    <p:sldId id="337" r:id="rId46"/>
    <p:sldId id="338" r:id="rId47"/>
    <p:sldId id="355" r:id="rId48"/>
    <p:sldId id="373" r:id="rId49"/>
    <p:sldId id="349" r:id="rId50"/>
    <p:sldId id="372" r:id="rId51"/>
    <p:sldId id="264" r:id="rId52"/>
    <p:sldId id="257" r:id="rId53"/>
    <p:sldId id="362" r:id="rId54"/>
    <p:sldId id="363" r:id="rId55"/>
    <p:sldId id="364" r:id="rId56"/>
    <p:sldId id="374" r:id="rId57"/>
    <p:sldId id="359" r:id="rId58"/>
    <p:sldId id="358" r:id="rId59"/>
    <p:sldId id="360" r:id="rId60"/>
    <p:sldId id="332" r:id="rId61"/>
    <p:sldId id="333" r:id="rId62"/>
    <p:sldId id="325" r:id="rId63"/>
    <p:sldId id="334" r:id="rId64"/>
    <p:sldId id="260" r:id="rId65"/>
    <p:sldId id="258" r:id="rId66"/>
    <p:sldId id="259" r:id="rId67"/>
    <p:sldId id="262" r:id="rId68"/>
    <p:sldId id="261" r:id="rId69"/>
    <p:sldId id="300" r:id="rId70"/>
    <p:sldId id="263" r:id="rId71"/>
    <p:sldId id="265" r:id="rId72"/>
    <p:sldId id="268" r:id="rId73"/>
    <p:sldId id="266" r:id="rId74"/>
    <p:sldId id="287" r:id="rId75"/>
    <p:sldId id="286" r:id="rId76"/>
    <p:sldId id="273" r:id="rId77"/>
    <p:sldId id="274" r:id="rId78"/>
    <p:sldId id="275" r:id="rId79"/>
    <p:sldId id="276" r:id="rId80"/>
    <p:sldId id="277" r:id="rId81"/>
    <p:sldId id="278" r:id="rId82"/>
    <p:sldId id="279" r:id="rId83"/>
    <p:sldId id="280" r:id="rId84"/>
    <p:sldId id="281" r:id="rId85"/>
    <p:sldId id="288" r:id="rId86"/>
    <p:sldId id="282" r:id="rId87"/>
    <p:sldId id="283" r:id="rId88"/>
    <p:sldId id="284" r:id="rId89"/>
    <p:sldId id="306" r:id="rId90"/>
    <p:sldId id="285" r:id="rId91"/>
    <p:sldId id="290" r:id="rId92"/>
    <p:sldId id="327" r:id="rId93"/>
    <p:sldId id="312" r:id="rId9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45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6" autoAdjust="0"/>
    <p:restoredTop sz="94660"/>
  </p:normalViewPr>
  <p:slideViewPr>
    <p:cSldViewPr snapToGrid="0">
      <p:cViewPr varScale="1">
        <p:scale>
          <a:sx n="156" d="100"/>
          <a:sy n="156" d="100"/>
        </p:scale>
        <p:origin x="112" y="304"/>
      </p:cViewPr>
      <p:guideLst/>
    </p:cSldViewPr>
  </p:slideViewPr>
  <p:notesTextViewPr>
    <p:cViewPr>
      <p:scale>
        <a:sx n="1" d="1"/>
        <a:sy n="1" d="1"/>
      </p:scale>
      <p:origin x="0" y="0"/>
    </p:cViewPr>
  </p:notesTextViewPr>
  <p:sorterViewPr>
    <p:cViewPr varScale="1">
      <p:scale>
        <a:sx n="100" d="100"/>
        <a:sy n="100" d="100"/>
      </p:scale>
      <p:origin x="0" y="-13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filesrv.szud.local\userhome$\klara.kucerova\Ekonomika\statistika%20&#269;r\DALY.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filesrv.szud.local\userhome$\klara.kucerova\Ekonomika\statistika%20&#269;r\DALY.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Se&#353;it1"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Se&#353;it1"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riz\Desktop\J&#243;durie%20P&#345;ehled.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cs-CZ"/>
        </a:p>
      </c:txPr>
    </c:title>
    <c:autoTitleDeleted val="0"/>
    <c:plotArea>
      <c:layout/>
      <c:barChart>
        <c:barDir val="col"/>
        <c:grouping val="clustered"/>
        <c:varyColors val="0"/>
        <c:ser>
          <c:idx val="0"/>
          <c:order val="0"/>
          <c:tx>
            <c:strRef>
              <c:f>List1!$C$2</c:f>
              <c:strCache>
                <c:ptCount val="1"/>
                <c:pt idx="0">
                  <c:v> DALYs na 100 000 obyvatel ČR, 2019</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0" tIns="19050" rIns="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List1!$B$3:$B$12</c:f>
              <c:strCache>
                <c:ptCount val="10"/>
                <c:pt idx="0">
                  <c:v>ischemická choroba srdeční</c:v>
                </c:pt>
                <c:pt idx="1">
                  <c:v>diabetes mellitus</c:v>
                </c:pt>
                <c:pt idx="2">
                  <c:v>mozková mrtvice</c:v>
                </c:pt>
                <c:pt idx="3">
                  <c:v>rakovina trachey, bronchů a plic</c:v>
                </c:pt>
                <c:pt idx="4">
                  <c:v>bolesti zad a šíje </c:v>
                </c:pt>
                <c:pt idx="5">
                  <c:v>pády</c:v>
                </c:pt>
                <c:pt idx="6">
                  <c:v>CHOPN</c:v>
                </c:pt>
                <c:pt idx="7">
                  <c:v>rakovina tlustého střeva, konečníku</c:v>
                </c:pt>
                <c:pt idx="8">
                  <c:v>Alzheimerova choroba, další demence</c:v>
                </c:pt>
                <c:pt idx="9">
                  <c:v>ztráty sluchu</c:v>
                </c:pt>
              </c:strCache>
            </c:strRef>
          </c:cat>
          <c:val>
            <c:numRef>
              <c:f>List1!$C$3:$C$12</c:f>
              <c:numCache>
                <c:formatCode>General</c:formatCode>
                <c:ptCount val="10"/>
                <c:pt idx="0">
                  <c:v>4337</c:v>
                </c:pt>
                <c:pt idx="1">
                  <c:v>2004</c:v>
                </c:pt>
                <c:pt idx="2">
                  <c:v>1389</c:v>
                </c:pt>
                <c:pt idx="3">
                  <c:v>1085</c:v>
                </c:pt>
                <c:pt idx="4">
                  <c:v>941</c:v>
                </c:pt>
                <c:pt idx="5">
                  <c:v>938</c:v>
                </c:pt>
                <c:pt idx="6">
                  <c:v>929</c:v>
                </c:pt>
                <c:pt idx="7">
                  <c:v>753</c:v>
                </c:pt>
                <c:pt idx="8">
                  <c:v>743</c:v>
                </c:pt>
                <c:pt idx="9">
                  <c:v>683</c:v>
                </c:pt>
              </c:numCache>
            </c:numRef>
          </c:val>
          <c:extLst>
            <c:ext xmlns:c16="http://schemas.microsoft.com/office/drawing/2014/chart" uri="{C3380CC4-5D6E-409C-BE32-E72D297353CC}">
              <c16:uniqueId val="{00000000-BC16-42C9-A4CD-7A94B33E7FA4}"/>
            </c:ext>
          </c:extLst>
        </c:ser>
        <c:dLbls>
          <c:dLblPos val="outEnd"/>
          <c:showLegendKey val="0"/>
          <c:showVal val="1"/>
          <c:showCatName val="0"/>
          <c:showSerName val="0"/>
          <c:showPercent val="0"/>
          <c:showBubbleSize val="0"/>
        </c:dLbls>
        <c:gapWidth val="171"/>
        <c:axId val="444076128"/>
        <c:axId val="444077440"/>
      </c:barChart>
      <c:catAx>
        <c:axId val="444076128"/>
        <c:scaling>
          <c:orientation val="minMax"/>
        </c:scaling>
        <c:delete val="0"/>
        <c:axPos val="b"/>
        <c:title>
          <c:tx>
            <c:rich>
              <a:bodyPr/>
              <a:lstStyle/>
              <a:p>
                <a:pPr>
                  <a:defRPr b="0"/>
                </a:pPr>
                <a:r>
                  <a:rPr lang="cs-CZ" b="0"/>
                  <a:t>onemocnění nebo jinak zhoršený zdravotní stav</a:t>
                </a:r>
              </a:p>
            </c:rich>
          </c:tx>
          <c:overlay val="0"/>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444077440"/>
        <c:crosses val="autoZero"/>
        <c:auto val="1"/>
        <c:lblAlgn val="ctr"/>
        <c:lblOffset val="100"/>
        <c:noMultiLvlLbl val="0"/>
      </c:catAx>
      <c:valAx>
        <c:axId val="444077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cs-CZ" b="0"/>
                  <a:t>DALY</a:t>
                </a:r>
              </a:p>
            </c:rich>
          </c:tx>
          <c:overlay val="0"/>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44407612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cs-CZ"/>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a:t> </a:t>
            </a:r>
            <a:r>
              <a:rPr lang="cs-CZ" sz="1200" b="1" i="0" u="none" strike="noStrike" baseline="0">
                <a:effectLst/>
              </a:rPr>
              <a:t>DALYs - Diabetes mellitus ČR (2010-2019) na 100 000 obyvatel</a:t>
            </a:r>
            <a:endParaRPr lang="en-US"/>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scatterChart>
        <c:scatterStyle val="lineMarker"/>
        <c:varyColors val="0"/>
        <c:ser>
          <c:idx val="0"/>
          <c:order val="0"/>
          <c:tx>
            <c:strRef>
              <c:f>'TOP3'!$B$16</c:f>
              <c:strCache>
                <c:ptCount val="1"/>
                <c:pt idx="0">
                  <c:v> DALYs na 100 000 obyvatel ČR</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forward val="2"/>
            <c:dispRSqr val="0"/>
            <c:dispEq val="0"/>
          </c:trendline>
          <c:xVal>
            <c:numRef>
              <c:f>'TOP3'!$A$17:$A$26</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xVal>
          <c:yVal>
            <c:numRef>
              <c:f>'TOP3'!$B$17:$B$26</c:f>
              <c:numCache>
                <c:formatCode>General</c:formatCode>
                <c:ptCount val="10"/>
                <c:pt idx="0">
                  <c:v>1306</c:v>
                </c:pt>
                <c:pt idx="1">
                  <c:v>1395</c:v>
                </c:pt>
                <c:pt idx="2">
                  <c:v>1448</c:v>
                </c:pt>
                <c:pt idx="3">
                  <c:v>1688</c:v>
                </c:pt>
                <c:pt idx="4">
                  <c:v>1698</c:v>
                </c:pt>
                <c:pt idx="5">
                  <c:v>1765</c:v>
                </c:pt>
                <c:pt idx="6">
                  <c:v>1812</c:v>
                </c:pt>
                <c:pt idx="7">
                  <c:v>1839</c:v>
                </c:pt>
                <c:pt idx="8">
                  <c:v>1947</c:v>
                </c:pt>
                <c:pt idx="9">
                  <c:v>2004</c:v>
                </c:pt>
              </c:numCache>
            </c:numRef>
          </c:yVal>
          <c:smooth val="0"/>
          <c:extLst>
            <c:ext xmlns:c16="http://schemas.microsoft.com/office/drawing/2014/chart" uri="{C3380CC4-5D6E-409C-BE32-E72D297353CC}">
              <c16:uniqueId val="{00000000-DBCC-4A58-9CB8-53726C7A6A9B}"/>
            </c:ext>
          </c:extLst>
        </c:ser>
        <c:dLbls>
          <c:dLblPos val="b"/>
          <c:showLegendKey val="0"/>
          <c:showVal val="1"/>
          <c:showCatName val="0"/>
          <c:showSerName val="0"/>
          <c:showPercent val="0"/>
          <c:showBubbleSize val="0"/>
        </c:dLbls>
        <c:axId val="635031328"/>
        <c:axId val="635033296"/>
      </c:scatterChart>
      <c:valAx>
        <c:axId val="635031328"/>
        <c:scaling>
          <c:orientation val="minMax"/>
          <c:max val="2021"/>
          <c:min val="20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s-CZ"/>
                  <a:t>rok</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635033296"/>
        <c:crosses val="autoZero"/>
        <c:crossBetween val="midCat"/>
        <c:majorUnit val="1"/>
      </c:valAx>
      <c:valAx>
        <c:axId val="635033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s-CZ"/>
                  <a:t>DALY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6350313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manualLayout>
          <c:layoutTarget val="inner"/>
          <c:xMode val="edge"/>
          <c:yMode val="edge"/>
          <c:x val="6.2211407601827549E-2"/>
          <c:y val="8.2738985285787922E-2"/>
          <c:w val="0.62096092155147276"/>
          <c:h val="0.81139163043814799"/>
        </c:manualLayout>
      </c:layout>
      <c:pie3DChart>
        <c:varyColors val="1"/>
        <c:ser>
          <c:idx val="0"/>
          <c:order val="0"/>
          <c:cat>
            <c:strLit>
              <c:ptCount val="4"/>
              <c:pt idx="0">
                <c:v>životní styl</c:v>
              </c:pt>
              <c:pt idx="1">
                <c:v> životní prostředí</c:v>
              </c:pt>
              <c:pt idx="2">
                <c:v> genetický základ</c:v>
              </c:pt>
              <c:pt idx="3">
                <c:v> zdravotnické služby</c:v>
              </c:pt>
            </c:strLit>
          </c:cat>
          <c:val>
            <c:numRef>
              <c:f>List1!$C$5:$C$8</c:f>
              <c:numCache>
                <c:formatCode>0%</c:formatCode>
                <c:ptCount val="4"/>
                <c:pt idx="0">
                  <c:v>0.5</c:v>
                </c:pt>
                <c:pt idx="1">
                  <c:v>0.2</c:v>
                </c:pt>
                <c:pt idx="2">
                  <c:v>0.2</c:v>
                </c:pt>
                <c:pt idx="3">
                  <c:v>0.1</c:v>
                </c:pt>
              </c:numCache>
            </c:numRef>
          </c:val>
          <c:extLst>
            <c:ext xmlns:c16="http://schemas.microsoft.com/office/drawing/2014/chart" uri="{C3380CC4-5D6E-409C-BE32-E72D297353CC}">
              <c16:uniqueId val="{00000000-12A7-4800-87B2-AA4A5397533A}"/>
            </c:ext>
          </c:extLst>
        </c:ser>
        <c:dLbls>
          <c:showLegendKey val="0"/>
          <c:showVal val="0"/>
          <c:showCatName val="0"/>
          <c:showSerName val="0"/>
          <c:showPercent val="0"/>
          <c:showBubbleSize val="0"/>
          <c:showLeaderLines val="1"/>
        </c:dLbls>
      </c:pie3DChart>
    </c:plotArea>
    <c:plotVisOnly val="1"/>
    <c:dispBlanksAs val="gap"/>
    <c:showDLblsOverMax val="0"/>
  </c:chart>
  <c:spPr>
    <a:solidFill>
      <a:schemeClr val="accent1">
        <a:lumMod val="50000"/>
      </a:schemeClr>
    </a:solidFill>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manualLayout>
          <c:layoutTarget val="inner"/>
          <c:xMode val="edge"/>
          <c:yMode val="edge"/>
          <c:x val="6.2211407601827549E-2"/>
          <c:y val="8.2738985285787922E-2"/>
          <c:w val="0.62096092155147276"/>
          <c:h val="0.81139163043814799"/>
        </c:manualLayout>
      </c:layout>
      <c:pie3DChart>
        <c:varyColors val="1"/>
        <c:ser>
          <c:idx val="0"/>
          <c:order val="0"/>
          <c:dLbls>
            <c:dLbl>
              <c:idx val="0"/>
              <c:tx>
                <c:rich>
                  <a:bodyPr/>
                  <a:lstStyle/>
                  <a:p>
                    <a:r>
                      <a:rPr lang="en-US" sz="3200" dirty="0"/>
                      <a:t>50%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BCA-40A3-AC6E-09F73B807DBD}"/>
                </c:ext>
              </c:extLst>
            </c:dLbl>
            <c:dLbl>
              <c:idx val="1"/>
              <c:tx>
                <c:rich>
                  <a:bodyPr/>
                  <a:lstStyle/>
                  <a:p>
                    <a:r>
                      <a:rPr lang="en-US" sz="2400" dirty="0"/>
                      <a:t>20%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BCA-40A3-AC6E-09F73B807DBD}"/>
                </c:ext>
              </c:extLst>
            </c:dLbl>
            <c:dLbl>
              <c:idx val="2"/>
              <c:tx>
                <c:rich>
                  <a:bodyPr/>
                  <a:lstStyle/>
                  <a:p>
                    <a:r>
                      <a:rPr lang="en-US" sz="2400" dirty="0"/>
                      <a:t>20%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BCA-40A3-AC6E-09F73B807DBD}"/>
                </c:ext>
              </c:extLst>
            </c:dLbl>
            <c:dLbl>
              <c:idx val="3"/>
              <c:tx>
                <c:rich>
                  <a:bodyPr/>
                  <a:lstStyle/>
                  <a:p>
                    <a:r>
                      <a:rPr lang="en-US" sz="2400" dirty="0"/>
                      <a:t>10%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BCA-40A3-AC6E-09F73B807DBD}"/>
                </c:ext>
              </c:extLst>
            </c:dLbl>
            <c:spPr>
              <a:noFill/>
              <a:ln>
                <a:noFill/>
              </a:ln>
              <a:effectLst/>
            </c:spPr>
            <c:txPr>
              <a:bodyPr/>
              <a:lstStyle/>
              <a:p>
                <a:pPr>
                  <a:defRPr sz="2000" b="1">
                    <a:solidFill>
                      <a:srgbClr val="FF0000"/>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cat>
            <c:strLit>
              <c:ptCount val="4"/>
              <c:pt idx="0">
                <c:v>životní styl</c:v>
              </c:pt>
              <c:pt idx="1">
                <c:v> životní prostředí</c:v>
              </c:pt>
              <c:pt idx="2">
                <c:v> genetický základ</c:v>
              </c:pt>
              <c:pt idx="3">
                <c:v> zdravotnické služby</c:v>
              </c:pt>
            </c:strLit>
          </c:cat>
          <c:val>
            <c:numRef>
              <c:f>List1!$C$5:$C$8</c:f>
              <c:numCache>
                <c:formatCode>0%</c:formatCode>
                <c:ptCount val="4"/>
                <c:pt idx="0">
                  <c:v>0.5</c:v>
                </c:pt>
                <c:pt idx="1">
                  <c:v>0.2</c:v>
                </c:pt>
                <c:pt idx="2">
                  <c:v>0.2</c:v>
                </c:pt>
                <c:pt idx="3">
                  <c:v>0.1</c:v>
                </c:pt>
              </c:numCache>
            </c:numRef>
          </c:val>
          <c:extLst>
            <c:ext xmlns:c16="http://schemas.microsoft.com/office/drawing/2014/chart" uri="{C3380CC4-5D6E-409C-BE32-E72D297353CC}">
              <c16:uniqueId val="{00000004-EBCA-40A3-AC6E-09F73B807DBD}"/>
            </c:ext>
          </c:extLst>
        </c:ser>
        <c:dLbls>
          <c:showLegendKey val="0"/>
          <c:showVal val="0"/>
          <c:showCatName val="0"/>
          <c:showSerName val="0"/>
          <c:showPercent val="0"/>
          <c:showBubbleSize val="0"/>
          <c:showLeaderLines val="1"/>
        </c:dLbls>
      </c:pie3DChart>
    </c:plotArea>
    <c:legend>
      <c:legendPos val="r"/>
      <c:layout>
        <c:manualLayout>
          <c:xMode val="edge"/>
          <c:yMode val="edge"/>
          <c:x val="0.69785068192513811"/>
          <c:y val="0.32303927943088812"/>
          <c:w val="0.28603147736152568"/>
          <c:h val="0.31634004136526694"/>
        </c:manualLayout>
      </c:layout>
      <c:overlay val="0"/>
      <c:txPr>
        <a:bodyPr/>
        <a:lstStyle/>
        <a:p>
          <a:pPr rtl="0">
            <a:defRPr sz="1400" b="1"/>
          </a:pPr>
          <a:endParaRPr lang="cs-CZ"/>
        </a:p>
      </c:txPr>
    </c:legend>
    <c:plotVisOnly val="1"/>
    <c:dispBlanksAs val="gap"/>
    <c:showDLblsOverMax val="0"/>
  </c:chart>
  <c:spPr>
    <a:solidFill>
      <a:schemeClr val="accent1">
        <a:lumMod val="50000"/>
      </a:scheme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sz="2400" b="1" noProof="0" dirty="0">
                <a:solidFill>
                  <a:srgbClr val="0070C0"/>
                </a:solidFill>
              </a:rPr>
              <a:t>Saturace jódem v české populaci</a:t>
            </a:r>
          </a:p>
          <a:p>
            <a:pPr>
              <a:defRPr/>
            </a:pPr>
            <a:r>
              <a:rPr lang="en-AU" sz="2400" b="1" noProof="0" dirty="0">
                <a:solidFill>
                  <a:srgbClr val="0070C0"/>
                </a:solidFill>
              </a:rPr>
              <a:t>Median urine</a:t>
            </a:r>
            <a:r>
              <a:rPr lang="en-AU" sz="2400" b="1" baseline="0" noProof="0" dirty="0">
                <a:solidFill>
                  <a:srgbClr val="0070C0"/>
                </a:solidFill>
              </a:rPr>
              <a:t> levels of iodine</a:t>
            </a:r>
            <a:r>
              <a:rPr lang="cs-CZ" sz="2400" b="1" baseline="0" noProof="0" dirty="0">
                <a:solidFill>
                  <a:srgbClr val="0070C0"/>
                </a:solidFill>
              </a:rPr>
              <a:t> </a:t>
            </a:r>
          </a:p>
          <a:p>
            <a:pPr>
              <a:defRPr/>
            </a:pPr>
            <a:r>
              <a:rPr lang="en-AU" sz="2400" b="1" baseline="0" noProof="0" dirty="0">
                <a:solidFill>
                  <a:srgbClr val="0070C0"/>
                </a:solidFill>
              </a:rPr>
              <a:t> </a:t>
            </a:r>
            <a:r>
              <a:rPr lang="en-AU" sz="2000" b="0" baseline="0" noProof="0" dirty="0">
                <a:solidFill>
                  <a:srgbClr val="0070C0"/>
                </a:solidFill>
              </a:rPr>
              <a:t>Czech </a:t>
            </a:r>
            <a:r>
              <a:rPr lang="cs-CZ" sz="2000" b="0" baseline="0" noProof="0" dirty="0">
                <a:solidFill>
                  <a:srgbClr val="0070C0"/>
                </a:solidFill>
              </a:rPr>
              <a:t>R</a:t>
            </a:r>
            <a:r>
              <a:rPr lang="en-AU" sz="2000" b="0" baseline="0" noProof="0" dirty="0" err="1">
                <a:solidFill>
                  <a:srgbClr val="0070C0"/>
                </a:solidFill>
              </a:rPr>
              <a:t>epublic</a:t>
            </a:r>
            <a:endParaRPr lang="en-AU" sz="2000" b="0" baseline="0" noProof="0" dirty="0">
              <a:solidFill>
                <a:srgbClr val="0070C0"/>
              </a:solidFill>
            </a:endParaRPr>
          </a:p>
          <a:p>
            <a:pPr>
              <a:defRPr/>
            </a:pPr>
            <a:r>
              <a:rPr lang="en-AU" sz="1400" baseline="0" noProof="0" dirty="0"/>
              <a:t>Excerpted  from  L. </a:t>
            </a:r>
            <a:r>
              <a:rPr lang="en-AU" sz="1400" baseline="0" noProof="0" dirty="0" err="1"/>
              <a:t>Ryšavá</a:t>
            </a:r>
            <a:r>
              <a:rPr lang="en-AU" sz="1400" baseline="0" noProof="0" dirty="0"/>
              <a:t>, surveys 1995 - 2015 </a:t>
            </a:r>
            <a:endParaRPr lang="en-AU" sz="1400" noProof="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manualLayout>
          <c:layoutTarget val="inner"/>
          <c:xMode val="edge"/>
          <c:yMode val="edge"/>
          <c:x val="0.11408537090758392"/>
          <c:y val="0.2399733888458758"/>
          <c:w val="0.84107391779376861"/>
          <c:h val="0.58861155406063648"/>
        </c:manualLayout>
      </c:layout>
      <c:scatterChart>
        <c:scatterStyle val="lineMarker"/>
        <c:varyColors val="0"/>
        <c:ser>
          <c:idx val="0"/>
          <c:order val="0"/>
          <c:spPr>
            <a:ln w="19050" cap="rnd">
              <a:noFill/>
              <a:round/>
            </a:ln>
            <a:effectLst/>
          </c:spPr>
          <c:marker>
            <c:symbol val="circle"/>
            <c:size val="5"/>
            <c:spPr>
              <a:solidFill>
                <a:schemeClr val="accent1"/>
              </a:solidFill>
              <a:ln w="9525">
                <a:noFill/>
              </a:ln>
              <a:effectLst/>
            </c:spPr>
          </c:marker>
          <c:dPt>
            <c:idx val="0"/>
            <c:marker>
              <c:symbol val="circle"/>
              <c:size val="5"/>
              <c:spPr>
                <a:solidFill>
                  <a:schemeClr val="tx1"/>
                </a:solidFill>
                <a:ln w="9525">
                  <a:noFill/>
                </a:ln>
                <a:effectLst/>
              </c:spPr>
            </c:marker>
            <c:bubble3D val="0"/>
            <c:extLst>
              <c:ext xmlns:c16="http://schemas.microsoft.com/office/drawing/2014/chart" uri="{C3380CC4-5D6E-409C-BE32-E72D297353CC}">
                <c16:uniqueId val="{00000000-04E6-48AC-9473-443520AFC3F5}"/>
              </c:ext>
            </c:extLst>
          </c:dPt>
          <c:dPt>
            <c:idx val="1"/>
            <c:marker>
              <c:symbol val="circle"/>
              <c:size val="5"/>
              <c:spPr>
                <a:solidFill>
                  <a:schemeClr val="tx1"/>
                </a:solidFill>
                <a:ln w="9525">
                  <a:noFill/>
                </a:ln>
                <a:effectLst/>
              </c:spPr>
            </c:marker>
            <c:bubble3D val="0"/>
            <c:extLst>
              <c:ext xmlns:c16="http://schemas.microsoft.com/office/drawing/2014/chart" uri="{C3380CC4-5D6E-409C-BE32-E72D297353CC}">
                <c16:uniqueId val="{00000001-04E6-48AC-9473-443520AFC3F5}"/>
              </c:ext>
            </c:extLst>
          </c:dPt>
          <c:dPt>
            <c:idx val="2"/>
            <c:marker>
              <c:symbol val="circle"/>
              <c:size val="5"/>
              <c:spPr>
                <a:solidFill>
                  <a:srgbClr val="0070C0"/>
                </a:solidFill>
                <a:ln w="9525">
                  <a:noFill/>
                </a:ln>
                <a:effectLst/>
              </c:spPr>
            </c:marker>
            <c:bubble3D val="0"/>
            <c:extLst>
              <c:ext xmlns:c16="http://schemas.microsoft.com/office/drawing/2014/chart" uri="{C3380CC4-5D6E-409C-BE32-E72D297353CC}">
                <c16:uniqueId val="{0000000A-B10E-4CA1-A54C-8B18224EC679}"/>
              </c:ext>
            </c:extLst>
          </c:dPt>
          <c:dPt>
            <c:idx val="3"/>
            <c:marker>
              <c:symbol val="circle"/>
              <c:size val="5"/>
              <c:spPr>
                <a:solidFill>
                  <a:srgbClr val="C00000"/>
                </a:solidFill>
                <a:ln w="9525">
                  <a:noFill/>
                </a:ln>
                <a:effectLst/>
              </c:spPr>
            </c:marker>
            <c:bubble3D val="0"/>
            <c:extLst>
              <c:ext xmlns:c16="http://schemas.microsoft.com/office/drawing/2014/chart" uri="{C3380CC4-5D6E-409C-BE32-E72D297353CC}">
                <c16:uniqueId val="{00000002-04E6-48AC-9473-443520AFC3F5}"/>
              </c:ext>
            </c:extLst>
          </c:dPt>
          <c:dPt>
            <c:idx val="4"/>
            <c:marker>
              <c:symbol val="circle"/>
              <c:size val="5"/>
              <c:spPr>
                <a:solidFill>
                  <a:srgbClr val="C00000"/>
                </a:solidFill>
                <a:ln w="9525">
                  <a:noFill/>
                </a:ln>
                <a:effectLst/>
              </c:spPr>
            </c:marker>
            <c:bubble3D val="0"/>
            <c:extLst>
              <c:ext xmlns:c16="http://schemas.microsoft.com/office/drawing/2014/chart" uri="{C3380CC4-5D6E-409C-BE32-E72D297353CC}">
                <c16:uniqueId val="{00000003-04E6-48AC-9473-443520AFC3F5}"/>
              </c:ext>
            </c:extLst>
          </c:dPt>
          <c:dPt>
            <c:idx val="5"/>
            <c:marker>
              <c:symbol val="circle"/>
              <c:size val="5"/>
              <c:spPr>
                <a:solidFill>
                  <a:schemeClr val="tx1"/>
                </a:solidFill>
                <a:ln w="9525">
                  <a:noFill/>
                </a:ln>
                <a:effectLst/>
              </c:spPr>
            </c:marker>
            <c:bubble3D val="0"/>
            <c:extLst>
              <c:ext xmlns:c16="http://schemas.microsoft.com/office/drawing/2014/chart" uri="{C3380CC4-5D6E-409C-BE32-E72D297353CC}">
                <c16:uniqueId val="{00000004-04E6-48AC-9473-443520AFC3F5}"/>
              </c:ext>
            </c:extLst>
          </c:dPt>
          <c:dPt>
            <c:idx val="6"/>
            <c:marker>
              <c:symbol val="circle"/>
              <c:size val="5"/>
              <c:spPr>
                <a:solidFill>
                  <a:srgbClr val="0070C0"/>
                </a:solidFill>
                <a:ln w="9525">
                  <a:noFill/>
                </a:ln>
                <a:effectLst/>
              </c:spPr>
            </c:marker>
            <c:bubble3D val="0"/>
            <c:extLst>
              <c:ext xmlns:c16="http://schemas.microsoft.com/office/drawing/2014/chart" uri="{C3380CC4-5D6E-409C-BE32-E72D297353CC}">
                <c16:uniqueId val="{0000000B-B10E-4CA1-A54C-8B18224EC679}"/>
              </c:ext>
            </c:extLst>
          </c:dPt>
          <c:dPt>
            <c:idx val="7"/>
            <c:marker>
              <c:symbol val="circle"/>
              <c:size val="5"/>
              <c:spPr>
                <a:solidFill>
                  <a:srgbClr val="0070C0"/>
                </a:solidFill>
                <a:ln w="9525">
                  <a:noFill/>
                </a:ln>
                <a:effectLst/>
              </c:spPr>
            </c:marker>
            <c:bubble3D val="0"/>
            <c:extLst>
              <c:ext xmlns:c16="http://schemas.microsoft.com/office/drawing/2014/chart" uri="{C3380CC4-5D6E-409C-BE32-E72D297353CC}">
                <c16:uniqueId val="{0000000C-B10E-4CA1-A54C-8B18224EC679}"/>
              </c:ext>
            </c:extLst>
          </c:dPt>
          <c:dPt>
            <c:idx val="8"/>
            <c:marker>
              <c:symbol val="circle"/>
              <c:size val="5"/>
              <c:spPr>
                <a:solidFill>
                  <a:srgbClr val="0070C0"/>
                </a:solidFill>
                <a:ln w="9525">
                  <a:noFill/>
                </a:ln>
                <a:effectLst/>
              </c:spPr>
            </c:marker>
            <c:bubble3D val="0"/>
            <c:extLst>
              <c:ext xmlns:c16="http://schemas.microsoft.com/office/drawing/2014/chart" uri="{C3380CC4-5D6E-409C-BE32-E72D297353CC}">
                <c16:uniqueId val="{0000000D-B10E-4CA1-A54C-8B18224EC679}"/>
              </c:ext>
            </c:extLst>
          </c:dPt>
          <c:xVal>
            <c:numRef>
              <c:f>'[Jódurie Přehled.xlsx]List1'!$B$2:$J$2</c:f>
              <c:numCache>
                <c:formatCode>General</c:formatCode>
                <c:ptCount val="9"/>
                <c:pt idx="0">
                  <c:v>1995</c:v>
                </c:pt>
                <c:pt idx="1">
                  <c:v>2000</c:v>
                </c:pt>
                <c:pt idx="2">
                  <c:v>2001</c:v>
                </c:pt>
                <c:pt idx="3">
                  <c:v>2002</c:v>
                </c:pt>
                <c:pt idx="4">
                  <c:v>2003</c:v>
                </c:pt>
                <c:pt idx="5">
                  <c:v>2005</c:v>
                </c:pt>
                <c:pt idx="6">
                  <c:v>2007</c:v>
                </c:pt>
                <c:pt idx="7">
                  <c:v>2012</c:v>
                </c:pt>
                <c:pt idx="8">
                  <c:v>2015</c:v>
                </c:pt>
              </c:numCache>
            </c:numRef>
          </c:xVal>
          <c:yVal>
            <c:numRef>
              <c:f>'[Jódurie Přehled.xlsx]List1'!$B$3:$J$3</c:f>
              <c:numCache>
                <c:formatCode>General</c:formatCode>
                <c:ptCount val="9"/>
                <c:pt idx="0">
                  <c:v>95</c:v>
                </c:pt>
                <c:pt idx="1">
                  <c:v>168</c:v>
                </c:pt>
                <c:pt idx="2">
                  <c:v>306</c:v>
                </c:pt>
                <c:pt idx="3">
                  <c:v>193</c:v>
                </c:pt>
                <c:pt idx="4">
                  <c:v>203</c:v>
                </c:pt>
                <c:pt idx="5">
                  <c:v>153</c:v>
                </c:pt>
                <c:pt idx="6">
                  <c:v>277</c:v>
                </c:pt>
                <c:pt idx="7">
                  <c:v>252</c:v>
                </c:pt>
                <c:pt idx="8">
                  <c:v>240</c:v>
                </c:pt>
              </c:numCache>
            </c:numRef>
          </c:yVal>
          <c:smooth val="0"/>
          <c:extLst>
            <c:ext xmlns:c16="http://schemas.microsoft.com/office/drawing/2014/chart" uri="{C3380CC4-5D6E-409C-BE32-E72D297353CC}">
              <c16:uniqueId val="{00000005-04E6-48AC-9473-443520AFC3F5}"/>
            </c:ext>
          </c:extLst>
        </c:ser>
        <c:ser>
          <c:idx val="1"/>
          <c:order val="1"/>
          <c:spPr>
            <a:ln w="19050" cap="rnd">
              <a:noFill/>
              <a:round/>
            </a:ln>
            <a:effectLst/>
          </c:spPr>
          <c:marker>
            <c:symbol val="circle"/>
            <c:size val="5"/>
            <c:spPr>
              <a:solidFill>
                <a:schemeClr val="accent5">
                  <a:lumMod val="75000"/>
                </a:schemeClr>
              </a:solidFill>
              <a:ln w="9525">
                <a:noFill/>
              </a:ln>
              <a:effectLst/>
            </c:spPr>
          </c:marker>
          <c:dPt>
            <c:idx val="0"/>
            <c:marker>
              <c:symbol val="circle"/>
              <c:size val="5"/>
              <c:spPr>
                <a:solidFill>
                  <a:schemeClr val="tx1"/>
                </a:solidFill>
                <a:ln w="9525">
                  <a:noFill/>
                </a:ln>
                <a:effectLst/>
              </c:spPr>
            </c:marker>
            <c:bubble3D val="0"/>
            <c:extLst>
              <c:ext xmlns:c16="http://schemas.microsoft.com/office/drawing/2014/chart" uri="{C3380CC4-5D6E-409C-BE32-E72D297353CC}">
                <c16:uniqueId val="{00000006-04E6-48AC-9473-443520AFC3F5}"/>
              </c:ext>
            </c:extLst>
          </c:dPt>
          <c:dPt>
            <c:idx val="1"/>
            <c:marker>
              <c:symbol val="circle"/>
              <c:size val="5"/>
              <c:spPr>
                <a:solidFill>
                  <a:schemeClr val="tx1"/>
                </a:solidFill>
                <a:ln w="9525">
                  <a:noFill/>
                </a:ln>
                <a:effectLst/>
              </c:spPr>
            </c:marker>
            <c:bubble3D val="0"/>
            <c:extLst>
              <c:ext xmlns:c16="http://schemas.microsoft.com/office/drawing/2014/chart" uri="{C3380CC4-5D6E-409C-BE32-E72D297353CC}">
                <c16:uniqueId val="{00000007-04E6-48AC-9473-443520AFC3F5}"/>
              </c:ext>
            </c:extLst>
          </c:dPt>
          <c:dPt>
            <c:idx val="3"/>
            <c:marker>
              <c:symbol val="circle"/>
              <c:size val="5"/>
              <c:spPr>
                <a:solidFill>
                  <a:srgbClr val="0070C0"/>
                </a:solidFill>
                <a:ln w="9525">
                  <a:noFill/>
                </a:ln>
                <a:effectLst/>
              </c:spPr>
            </c:marker>
            <c:bubble3D val="0"/>
            <c:extLst>
              <c:ext xmlns:c16="http://schemas.microsoft.com/office/drawing/2014/chart" uri="{C3380CC4-5D6E-409C-BE32-E72D297353CC}">
                <c16:uniqueId val="{00000009-B10E-4CA1-A54C-8B18224EC679}"/>
              </c:ext>
            </c:extLst>
          </c:dPt>
          <c:dPt>
            <c:idx val="6"/>
            <c:marker>
              <c:symbol val="circle"/>
              <c:size val="5"/>
              <c:spPr>
                <a:solidFill>
                  <a:schemeClr val="tx1"/>
                </a:solidFill>
                <a:ln w="9525">
                  <a:noFill/>
                </a:ln>
                <a:effectLst/>
              </c:spPr>
            </c:marker>
            <c:bubble3D val="0"/>
            <c:extLst>
              <c:ext xmlns:c16="http://schemas.microsoft.com/office/drawing/2014/chart" uri="{C3380CC4-5D6E-409C-BE32-E72D297353CC}">
                <c16:uniqueId val="{00000008-04E6-48AC-9473-443520AFC3F5}"/>
              </c:ext>
            </c:extLst>
          </c:dPt>
          <c:dPt>
            <c:idx val="8"/>
            <c:marker>
              <c:symbol val="circle"/>
              <c:size val="5"/>
              <c:spPr>
                <a:solidFill>
                  <a:srgbClr val="C00000"/>
                </a:solidFill>
                <a:ln w="9525">
                  <a:noFill/>
                </a:ln>
                <a:effectLst/>
              </c:spPr>
            </c:marker>
            <c:bubble3D val="0"/>
            <c:extLst>
              <c:ext xmlns:c16="http://schemas.microsoft.com/office/drawing/2014/chart" uri="{C3380CC4-5D6E-409C-BE32-E72D297353CC}">
                <c16:uniqueId val="{00000009-04E6-48AC-9473-443520AFC3F5}"/>
              </c:ext>
            </c:extLst>
          </c:dPt>
          <c:xVal>
            <c:numRef>
              <c:f>'[Jódurie Přehled.xlsx]List1'!$B$2:$J$2</c:f>
              <c:numCache>
                <c:formatCode>General</c:formatCode>
                <c:ptCount val="9"/>
                <c:pt idx="0">
                  <c:v>1995</c:v>
                </c:pt>
                <c:pt idx="1">
                  <c:v>2000</c:v>
                </c:pt>
                <c:pt idx="2">
                  <c:v>2001</c:v>
                </c:pt>
                <c:pt idx="3">
                  <c:v>2002</c:v>
                </c:pt>
                <c:pt idx="4">
                  <c:v>2003</c:v>
                </c:pt>
                <c:pt idx="5">
                  <c:v>2005</c:v>
                </c:pt>
                <c:pt idx="6">
                  <c:v>2007</c:v>
                </c:pt>
                <c:pt idx="7">
                  <c:v>2012</c:v>
                </c:pt>
                <c:pt idx="8">
                  <c:v>2015</c:v>
                </c:pt>
              </c:numCache>
            </c:numRef>
          </c:xVal>
          <c:yVal>
            <c:numRef>
              <c:f>'[Jódurie Přehled.xlsx]List1'!$B$4:$J$4</c:f>
              <c:numCache>
                <c:formatCode>General</c:formatCode>
                <c:ptCount val="9"/>
                <c:pt idx="0">
                  <c:v>120</c:v>
                </c:pt>
                <c:pt idx="1">
                  <c:v>140</c:v>
                </c:pt>
                <c:pt idx="3">
                  <c:v>323</c:v>
                </c:pt>
                <c:pt idx="6">
                  <c:v>185</c:v>
                </c:pt>
                <c:pt idx="8">
                  <c:v>151</c:v>
                </c:pt>
              </c:numCache>
            </c:numRef>
          </c:yVal>
          <c:smooth val="0"/>
          <c:extLst>
            <c:ext xmlns:c16="http://schemas.microsoft.com/office/drawing/2014/chart" uri="{C3380CC4-5D6E-409C-BE32-E72D297353CC}">
              <c16:uniqueId val="{0000000A-04E6-48AC-9473-443520AFC3F5}"/>
            </c:ext>
          </c:extLst>
        </c:ser>
        <c:dLbls>
          <c:showLegendKey val="0"/>
          <c:showVal val="0"/>
          <c:showCatName val="0"/>
          <c:showSerName val="0"/>
          <c:showPercent val="0"/>
          <c:showBubbleSize val="0"/>
        </c:dLbls>
        <c:axId val="254183120"/>
        <c:axId val="254183512"/>
      </c:scatterChart>
      <c:valAx>
        <c:axId val="254183120"/>
        <c:scaling>
          <c:orientation val="minMax"/>
        </c:scaling>
        <c:delete val="0"/>
        <c:axPos val="b"/>
        <c:majorGridlines>
          <c:spPr>
            <a:ln w="9525" cap="rnd" cmpd="sng" algn="ctr">
              <a:solidFill>
                <a:schemeClr val="dk1">
                  <a:tint val="60000"/>
                </a:schemeClr>
              </a:solidFill>
              <a:prstDash val="solid"/>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cs-CZ" sz="1600"/>
                  <a:t>Year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254183512"/>
        <c:crosses val="autoZero"/>
        <c:crossBetween val="midCat"/>
      </c:valAx>
      <c:valAx>
        <c:axId val="254183512"/>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iodine µg/L</a:t>
                </a:r>
              </a:p>
            </c:rich>
          </c:tx>
          <c:layout>
            <c:manualLayout>
              <c:xMode val="edge"/>
              <c:yMode val="edge"/>
              <c:x val="0"/>
              <c:y val="0.4096132702713195"/>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254183120"/>
        <c:crosses val="autoZero"/>
        <c:crossBetween val="midCat"/>
      </c:valAx>
      <c:spPr>
        <a:noFill/>
        <a:ln>
          <a:solidFill>
            <a:schemeClr val="tx1"/>
          </a:solidFill>
        </a:ln>
        <a:effectLst>
          <a:outerShdw blurRad="50800" dist="38100" dir="5400000" algn="t" rotWithShape="0">
            <a:prstClr val="black">
              <a:alpha val="40000"/>
            </a:prstClr>
          </a:outerShdw>
        </a:effectLst>
      </c:spPr>
    </c:plotArea>
    <c:plotVisOnly val="1"/>
    <c:dispBlanksAs val="gap"/>
    <c:showDLblsOverMax val="0"/>
  </c:chart>
  <c:spPr>
    <a:noFill/>
    <a:ln>
      <a:noFill/>
    </a:ln>
    <a:effectLst/>
  </c:spPr>
  <c:txPr>
    <a:bodyPr/>
    <a:lstStyle/>
    <a:p>
      <a:pPr>
        <a:defRPr/>
      </a:pPr>
      <a:endParaRPr lang="cs-CZ"/>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FA4804-FC58-4259-80FF-97AC212A3800}"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cs-CZ"/>
        </a:p>
      </dgm:t>
    </dgm:pt>
    <dgm:pt modelId="{727029DB-0638-4A85-9F3C-F3E80436D466}" type="pres">
      <dgm:prSet presAssocID="{99FA4804-FC58-4259-80FF-97AC212A3800}" presName="Name0" presStyleCnt="0">
        <dgm:presLayoutVars>
          <dgm:dir/>
          <dgm:resizeHandles val="exact"/>
        </dgm:presLayoutVars>
      </dgm:prSet>
      <dgm:spPr/>
    </dgm:pt>
  </dgm:ptLst>
  <dgm:cxnLst>
    <dgm:cxn modelId="{AD7E757B-B975-42BE-B79A-FDC562582A8C}" type="presOf" srcId="{99FA4804-FC58-4259-80FF-97AC212A3800}" destId="{727029DB-0638-4A85-9F3C-F3E80436D466}"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1B4551-3AC2-4B35-906B-A4A602130B1C}" type="doc">
      <dgm:prSet loTypeId="urn:microsoft.com/office/officeart/2005/8/layout/venn1" loCatId="relationship" qsTypeId="urn:microsoft.com/office/officeart/2005/8/quickstyle/simple1" qsCatId="simple" csTypeId="urn:microsoft.com/office/officeart/2005/8/colors/accent1_2" csCatId="accent1" phldr="1"/>
      <dgm:spPr/>
    </dgm:pt>
    <dgm:pt modelId="{12CFAB32-21D1-450C-BB5A-C79E7DB74D4F}">
      <dgm:prSet phldrT="[Text]" custT="1"/>
      <dgm:spPr/>
      <dgm:t>
        <a:bodyPr/>
        <a:lstStyle/>
        <a:p>
          <a:r>
            <a:rPr lang="cs-CZ" sz="2000" b="1" dirty="0"/>
            <a:t>Podpora</a:t>
          </a:r>
        </a:p>
        <a:p>
          <a:r>
            <a:rPr lang="cs-CZ" sz="1600" dirty="0"/>
            <a:t>Podpora chování ve prospěch zdraví = </a:t>
          </a:r>
          <a:r>
            <a:rPr lang="cs-CZ" sz="1600" b="1" dirty="0">
              <a:solidFill>
                <a:srgbClr val="FF0000"/>
              </a:solidFill>
            </a:rPr>
            <a:t>zvyšování zdravotní gramotnosti</a:t>
          </a:r>
          <a:r>
            <a:rPr lang="cs-CZ" sz="1600" dirty="0"/>
            <a:t>, </a:t>
          </a:r>
        </a:p>
        <a:p>
          <a:r>
            <a:rPr lang="cs-CZ" sz="1600" dirty="0"/>
            <a:t>↓rizik životního stylu: kampaně, osvětové akce, intervenční programy</a:t>
          </a:r>
        </a:p>
      </dgm:t>
    </dgm:pt>
    <dgm:pt modelId="{B98F7FAF-6CA7-4955-AD60-ADD6E02D30AD}" type="parTrans" cxnId="{6161466E-5787-4701-8EB1-B03CA3363EC5}">
      <dgm:prSet/>
      <dgm:spPr/>
      <dgm:t>
        <a:bodyPr/>
        <a:lstStyle/>
        <a:p>
          <a:endParaRPr lang="cs-CZ"/>
        </a:p>
      </dgm:t>
    </dgm:pt>
    <dgm:pt modelId="{708767BD-BA3D-4C3D-9D94-AE91D8B586EE}" type="sibTrans" cxnId="{6161466E-5787-4701-8EB1-B03CA3363EC5}">
      <dgm:prSet/>
      <dgm:spPr/>
      <dgm:t>
        <a:bodyPr/>
        <a:lstStyle/>
        <a:p>
          <a:endParaRPr lang="cs-CZ"/>
        </a:p>
      </dgm:t>
    </dgm:pt>
    <dgm:pt modelId="{65E004C0-C871-4975-97BA-0F3AD5F847C6}">
      <dgm:prSet phldrT="[Text]" custT="1"/>
      <dgm:spPr/>
      <dgm:t>
        <a:bodyPr/>
        <a:lstStyle/>
        <a:p>
          <a:r>
            <a:rPr lang="cs-CZ" sz="1600" b="1" dirty="0"/>
            <a:t>Prevence a připravenost</a:t>
          </a:r>
        </a:p>
        <a:p>
          <a:r>
            <a:rPr lang="cs-CZ" sz="1600" b="1" dirty="0">
              <a:solidFill>
                <a:srgbClr val="FF0000"/>
              </a:solidFill>
            </a:rPr>
            <a:t>Předcházet nemocem/událostem</a:t>
          </a:r>
          <a:r>
            <a:rPr lang="cs-CZ" sz="1600" dirty="0"/>
            <a:t>: vakcinace, </a:t>
          </a:r>
          <a:r>
            <a:rPr lang="cs-CZ" sz="1600" dirty="0" err="1"/>
            <a:t>screening</a:t>
          </a:r>
          <a:r>
            <a:rPr lang="cs-CZ" sz="1600" dirty="0"/>
            <a:t>, </a:t>
          </a:r>
          <a:r>
            <a:rPr lang="cs-CZ" sz="1600" b="1" dirty="0">
              <a:solidFill>
                <a:srgbClr val="FF0000"/>
              </a:solidFill>
            </a:rPr>
            <a:t>monitoring </a:t>
          </a:r>
          <a:r>
            <a:rPr lang="cs-CZ" sz="1600" dirty="0" err="1"/>
            <a:t>surveillance</a:t>
          </a:r>
          <a:r>
            <a:rPr lang="cs-CZ" sz="1600" dirty="0"/>
            <a:t>, </a:t>
          </a:r>
          <a:r>
            <a:rPr lang="cs-CZ" sz="1600" b="0" dirty="0">
              <a:solidFill>
                <a:schemeClr val="tx1"/>
              </a:solidFill>
            </a:rPr>
            <a:t>(</a:t>
          </a:r>
          <a:r>
            <a:rPr lang="cs-CZ" sz="1600" dirty="0"/>
            <a:t>HBSC, EHES, COSI, pylový monitoring, tabák,</a:t>
          </a:r>
        </a:p>
        <a:p>
          <a:r>
            <a:rPr lang="cs-CZ" sz="1600" dirty="0"/>
            <a:t>alkohol),..</a:t>
          </a:r>
        </a:p>
      </dgm:t>
    </dgm:pt>
    <dgm:pt modelId="{427A792A-BC10-4346-A38E-BD8A27EB2969}" type="parTrans" cxnId="{10B5E919-D367-4D20-8092-C40A41877F53}">
      <dgm:prSet/>
      <dgm:spPr/>
      <dgm:t>
        <a:bodyPr/>
        <a:lstStyle/>
        <a:p>
          <a:endParaRPr lang="cs-CZ"/>
        </a:p>
      </dgm:t>
    </dgm:pt>
    <dgm:pt modelId="{6C6204F0-7BFF-4DE9-91E8-7D2299D5101F}" type="sibTrans" cxnId="{10B5E919-D367-4D20-8092-C40A41877F53}">
      <dgm:prSet/>
      <dgm:spPr/>
      <dgm:t>
        <a:bodyPr/>
        <a:lstStyle/>
        <a:p>
          <a:endParaRPr lang="cs-CZ"/>
        </a:p>
      </dgm:t>
    </dgm:pt>
    <dgm:pt modelId="{889A325A-2507-4A2A-B156-F3C9568BFC58}">
      <dgm:prSet phldrT="[Text]" custT="1"/>
      <dgm:spPr/>
      <dgm:t>
        <a:bodyPr/>
        <a:lstStyle/>
        <a:p>
          <a:r>
            <a:rPr lang="cs-CZ" sz="2000" b="1" dirty="0"/>
            <a:t>Ochrana</a:t>
          </a:r>
        </a:p>
        <a:p>
          <a:r>
            <a:rPr lang="cs-CZ" sz="1500" dirty="0"/>
            <a:t>Kontrola infekčních nemocí,</a:t>
          </a:r>
        </a:p>
        <a:p>
          <a:r>
            <a:rPr lang="cs-CZ" sz="1500" dirty="0"/>
            <a:t> řízení environmentálních rizik,</a:t>
          </a:r>
        </a:p>
        <a:p>
          <a:r>
            <a:rPr lang="cs-CZ" sz="1500" dirty="0"/>
            <a:t> zajištění zdravého pracovního prostředí</a:t>
          </a:r>
        </a:p>
      </dgm:t>
    </dgm:pt>
    <dgm:pt modelId="{3AA0645B-641B-4B5C-83CC-D44768614542}" type="parTrans" cxnId="{1A474AC0-7DF0-42D6-817D-7F133DB601DE}">
      <dgm:prSet/>
      <dgm:spPr/>
      <dgm:t>
        <a:bodyPr/>
        <a:lstStyle/>
        <a:p>
          <a:endParaRPr lang="cs-CZ"/>
        </a:p>
      </dgm:t>
    </dgm:pt>
    <dgm:pt modelId="{BDF5CB8D-561F-4948-A4EE-CF2A28590F83}" type="sibTrans" cxnId="{1A474AC0-7DF0-42D6-817D-7F133DB601DE}">
      <dgm:prSet/>
      <dgm:spPr/>
      <dgm:t>
        <a:bodyPr/>
        <a:lstStyle/>
        <a:p>
          <a:endParaRPr lang="cs-CZ"/>
        </a:p>
      </dgm:t>
    </dgm:pt>
    <dgm:pt modelId="{D9F247DF-7BC8-4D26-9286-78CB0F820D3A}" type="pres">
      <dgm:prSet presAssocID="{101B4551-3AC2-4B35-906B-A4A602130B1C}" presName="compositeShape" presStyleCnt="0">
        <dgm:presLayoutVars>
          <dgm:chMax val="7"/>
          <dgm:dir/>
          <dgm:resizeHandles val="exact"/>
        </dgm:presLayoutVars>
      </dgm:prSet>
      <dgm:spPr/>
    </dgm:pt>
    <dgm:pt modelId="{62D1B269-586A-4401-886B-50E6BF5BBAB9}" type="pres">
      <dgm:prSet presAssocID="{12CFAB32-21D1-450C-BB5A-C79E7DB74D4F}" presName="circ1" presStyleLbl="vennNode1" presStyleIdx="0" presStyleCnt="3"/>
      <dgm:spPr/>
    </dgm:pt>
    <dgm:pt modelId="{B3A5BE70-F45C-48CC-BB0B-151899B2FDBC}" type="pres">
      <dgm:prSet presAssocID="{12CFAB32-21D1-450C-BB5A-C79E7DB74D4F}" presName="circ1Tx" presStyleLbl="revTx" presStyleIdx="0" presStyleCnt="0">
        <dgm:presLayoutVars>
          <dgm:chMax val="0"/>
          <dgm:chPref val="0"/>
          <dgm:bulletEnabled val="1"/>
        </dgm:presLayoutVars>
      </dgm:prSet>
      <dgm:spPr/>
    </dgm:pt>
    <dgm:pt modelId="{C24F62E2-ED68-47FB-99AA-C842A9E9A4BE}" type="pres">
      <dgm:prSet presAssocID="{65E004C0-C871-4975-97BA-0F3AD5F847C6}" presName="circ2" presStyleLbl="vennNode1" presStyleIdx="1" presStyleCnt="3" custLinFactNeighborX="7369" custLinFactNeighborY="1981"/>
      <dgm:spPr/>
    </dgm:pt>
    <dgm:pt modelId="{BC832DFB-365B-4B12-8F03-55C084CDD4E2}" type="pres">
      <dgm:prSet presAssocID="{65E004C0-C871-4975-97BA-0F3AD5F847C6}" presName="circ2Tx" presStyleLbl="revTx" presStyleIdx="0" presStyleCnt="0">
        <dgm:presLayoutVars>
          <dgm:chMax val="0"/>
          <dgm:chPref val="0"/>
          <dgm:bulletEnabled val="1"/>
        </dgm:presLayoutVars>
      </dgm:prSet>
      <dgm:spPr/>
    </dgm:pt>
    <dgm:pt modelId="{ABCAC880-39AA-40D2-A917-590CDA49D09E}" type="pres">
      <dgm:prSet presAssocID="{889A325A-2507-4A2A-B156-F3C9568BFC58}" presName="circ3" presStyleLbl="vennNode1" presStyleIdx="2" presStyleCnt="3" custLinFactNeighborX="-957" custLinFactNeighborY="7823"/>
      <dgm:spPr/>
    </dgm:pt>
    <dgm:pt modelId="{90753E53-36E2-40E9-ADDC-59BCBA5D9078}" type="pres">
      <dgm:prSet presAssocID="{889A325A-2507-4A2A-B156-F3C9568BFC58}" presName="circ3Tx" presStyleLbl="revTx" presStyleIdx="0" presStyleCnt="0">
        <dgm:presLayoutVars>
          <dgm:chMax val="0"/>
          <dgm:chPref val="0"/>
          <dgm:bulletEnabled val="1"/>
        </dgm:presLayoutVars>
      </dgm:prSet>
      <dgm:spPr/>
    </dgm:pt>
  </dgm:ptLst>
  <dgm:cxnLst>
    <dgm:cxn modelId="{10B5E919-D367-4D20-8092-C40A41877F53}" srcId="{101B4551-3AC2-4B35-906B-A4A602130B1C}" destId="{65E004C0-C871-4975-97BA-0F3AD5F847C6}" srcOrd="1" destOrd="0" parTransId="{427A792A-BC10-4346-A38E-BD8A27EB2969}" sibTransId="{6C6204F0-7BFF-4DE9-91E8-7D2299D5101F}"/>
    <dgm:cxn modelId="{7A92AF24-3EA2-43B9-8C4B-C972D5413E77}" type="presOf" srcId="{12CFAB32-21D1-450C-BB5A-C79E7DB74D4F}" destId="{B3A5BE70-F45C-48CC-BB0B-151899B2FDBC}" srcOrd="1" destOrd="0" presId="urn:microsoft.com/office/officeart/2005/8/layout/venn1"/>
    <dgm:cxn modelId="{8525D229-A4E0-4791-86EE-D0FEB9FB1DC5}" type="presOf" srcId="{65E004C0-C871-4975-97BA-0F3AD5F847C6}" destId="{C24F62E2-ED68-47FB-99AA-C842A9E9A4BE}" srcOrd="0" destOrd="0" presId="urn:microsoft.com/office/officeart/2005/8/layout/venn1"/>
    <dgm:cxn modelId="{62C00337-5DF6-4622-9749-802524A62426}" type="presOf" srcId="{101B4551-3AC2-4B35-906B-A4A602130B1C}" destId="{D9F247DF-7BC8-4D26-9286-78CB0F820D3A}" srcOrd="0" destOrd="0" presId="urn:microsoft.com/office/officeart/2005/8/layout/venn1"/>
    <dgm:cxn modelId="{6161466E-5787-4701-8EB1-B03CA3363EC5}" srcId="{101B4551-3AC2-4B35-906B-A4A602130B1C}" destId="{12CFAB32-21D1-450C-BB5A-C79E7DB74D4F}" srcOrd="0" destOrd="0" parTransId="{B98F7FAF-6CA7-4955-AD60-ADD6E02D30AD}" sibTransId="{708767BD-BA3D-4C3D-9D94-AE91D8B586EE}"/>
    <dgm:cxn modelId="{1A474AC0-7DF0-42D6-817D-7F133DB601DE}" srcId="{101B4551-3AC2-4B35-906B-A4A602130B1C}" destId="{889A325A-2507-4A2A-B156-F3C9568BFC58}" srcOrd="2" destOrd="0" parTransId="{3AA0645B-641B-4B5C-83CC-D44768614542}" sibTransId="{BDF5CB8D-561F-4948-A4EE-CF2A28590F83}"/>
    <dgm:cxn modelId="{A028AFE1-3520-4868-891E-1B0D2C702FF1}" type="presOf" srcId="{12CFAB32-21D1-450C-BB5A-C79E7DB74D4F}" destId="{62D1B269-586A-4401-886B-50E6BF5BBAB9}" srcOrd="0" destOrd="0" presId="urn:microsoft.com/office/officeart/2005/8/layout/venn1"/>
    <dgm:cxn modelId="{F57C51E8-40AF-4F43-ADDE-73F209170F5C}" type="presOf" srcId="{889A325A-2507-4A2A-B156-F3C9568BFC58}" destId="{90753E53-36E2-40E9-ADDC-59BCBA5D9078}" srcOrd="1" destOrd="0" presId="urn:microsoft.com/office/officeart/2005/8/layout/venn1"/>
    <dgm:cxn modelId="{300A13F3-2BDD-4ED4-9608-2443B830BC9F}" type="presOf" srcId="{65E004C0-C871-4975-97BA-0F3AD5F847C6}" destId="{BC832DFB-365B-4B12-8F03-55C084CDD4E2}" srcOrd="1" destOrd="0" presId="urn:microsoft.com/office/officeart/2005/8/layout/venn1"/>
    <dgm:cxn modelId="{BDF5AAF5-1C1B-4B9B-9BB6-837144496E31}" type="presOf" srcId="{889A325A-2507-4A2A-B156-F3C9568BFC58}" destId="{ABCAC880-39AA-40D2-A917-590CDA49D09E}" srcOrd="0" destOrd="0" presId="urn:microsoft.com/office/officeart/2005/8/layout/venn1"/>
    <dgm:cxn modelId="{04CFB46E-48D8-4E6C-A99D-53DEDC193AF2}" type="presParOf" srcId="{D9F247DF-7BC8-4D26-9286-78CB0F820D3A}" destId="{62D1B269-586A-4401-886B-50E6BF5BBAB9}" srcOrd="0" destOrd="0" presId="urn:microsoft.com/office/officeart/2005/8/layout/venn1"/>
    <dgm:cxn modelId="{9F060CB9-E7B8-4039-BB4A-341C14A2E664}" type="presParOf" srcId="{D9F247DF-7BC8-4D26-9286-78CB0F820D3A}" destId="{B3A5BE70-F45C-48CC-BB0B-151899B2FDBC}" srcOrd="1" destOrd="0" presId="urn:microsoft.com/office/officeart/2005/8/layout/venn1"/>
    <dgm:cxn modelId="{2A213DDB-8059-4A77-A055-B90BE0B2EE4E}" type="presParOf" srcId="{D9F247DF-7BC8-4D26-9286-78CB0F820D3A}" destId="{C24F62E2-ED68-47FB-99AA-C842A9E9A4BE}" srcOrd="2" destOrd="0" presId="urn:microsoft.com/office/officeart/2005/8/layout/venn1"/>
    <dgm:cxn modelId="{6B649625-D9AC-481F-87CF-BB575BB965B5}" type="presParOf" srcId="{D9F247DF-7BC8-4D26-9286-78CB0F820D3A}" destId="{BC832DFB-365B-4B12-8F03-55C084CDD4E2}" srcOrd="3" destOrd="0" presId="urn:microsoft.com/office/officeart/2005/8/layout/venn1"/>
    <dgm:cxn modelId="{65C7AC73-DF56-4193-9213-5B86C607CDFA}" type="presParOf" srcId="{D9F247DF-7BC8-4D26-9286-78CB0F820D3A}" destId="{ABCAC880-39AA-40D2-A917-590CDA49D09E}" srcOrd="4" destOrd="0" presId="urn:microsoft.com/office/officeart/2005/8/layout/venn1"/>
    <dgm:cxn modelId="{20583715-9DF4-4D7E-98FF-6CBD312CE8A0}" type="presParOf" srcId="{D9F247DF-7BC8-4D26-9286-78CB0F820D3A}" destId="{90753E53-36E2-40E9-ADDC-59BCBA5D9078}"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77EA6D-353D-4CEA-9918-868B4726AF6B}"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cs-CZ"/>
        </a:p>
      </dgm:t>
    </dgm:pt>
    <dgm:pt modelId="{1B57B4F3-B238-4802-B310-2101BCCEC723}">
      <dgm:prSet phldrT="[Text]" custT="1"/>
      <dgm:spPr/>
      <dgm:t>
        <a:bodyPr/>
        <a:lstStyle/>
        <a:p>
          <a:r>
            <a:rPr lang="cs-CZ" sz="2800" b="1" dirty="0"/>
            <a:t>Přímé výdaje (ztráty)  </a:t>
          </a:r>
        </a:p>
        <a:p>
          <a:r>
            <a:rPr lang="cs-CZ" sz="2800" b="1" dirty="0"/>
            <a:t>630mld. Kč</a:t>
          </a:r>
        </a:p>
      </dgm:t>
    </dgm:pt>
    <dgm:pt modelId="{A2FAE06B-1BAE-42DC-97F5-0538A5891844}" type="parTrans" cxnId="{310B353A-642E-419C-B8A4-080B749826F3}">
      <dgm:prSet/>
      <dgm:spPr/>
      <dgm:t>
        <a:bodyPr/>
        <a:lstStyle/>
        <a:p>
          <a:endParaRPr lang="cs-CZ"/>
        </a:p>
      </dgm:t>
    </dgm:pt>
    <dgm:pt modelId="{010016BC-4E81-4510-B883-14BC338BD66E}" type="sibTrans" cxnId="{310B353A-642E-419C-B8A4-080B749826F3}">
      <dgm:prSet/>
      <dgm:spPr/>
      <dgm:t>
        <a:bodyPr/>
        <a:lstStyle/>
        <a:p>
          <a:endParaRPr lang="cs-CZ"/>
        </a:p>
      </dgm:t>
    </dgm:pt>
    <dgm:pt modelId="{92FAC2A3-A64F-4F5A-B4F0-2FCB2547E166}">
      <dgm:prSet phldrT="[Text]" custT="1"/>
      <dgm:spPr/>
      <dgm:t>
        <a:bodyPr/>
        <a:lstStyle/>
        <a:p>
          <a:r>
            <a:rPr lang="cs-CZ" sz="2400" dirty="0"/>
            <a:t>Veřejné zdravotní pojištění 80% </a:t>
          </a:r>
          <a:r>
            <a:rPr lang="cs-CZ" sz="2400" dirty="0" err="1"/>
            <a:t>mld</a:t>
          </a:r>
          <a:endParaRPr lang="cs-CZ" sz="2400" dirty="0"/>
        </a:p>
      </dgm:t>
    </dgm:pt>
    <dgm:pt modelId="{6C80929E-6351-4C48-A088-11003689B904}" type="parTrans" cxnId="{29BD2E1C-FB9B-4A64-A0A5-0AEB31B885BD}">
      <dgm:prSet/>
      <dgm:spPr/>
      <dgm:t>
        <a:bodyPr/>
        <a:lstStyle/>
        <a:p>
          <a:endParaRPr lang="cs-CZ"/>
        </a:p>
      </dgm:t>
    </dgm:pt>
    <dgm:pt modelId="{6EF8698C-0A0E-4444-B705-E43AA7FD03CA}" type="sibTrans" cxnId="{29BD2E1C-FB9B-4A64-A0A5-0AEB31B885BD}">
      <dgm:prSet/>
      <dgm:spPr/>
      <dgm:t>
        <a:bodyPr/>
        <a:lstStyle/>
        <a:p>
          <a:endParaRPr lang="cs-CZ"/>
        </a:p>
      </dgm:t>
    </dgm:pt>
    <dgm:pt modelId="{14008C8C-3E03-420E-8B85-FB9C26E4BD0B}">
      <dgm:prSet phldrT="[Text]" custT="1"/>
      <dgm:spPr/>
      <dgm:t>
        <a:bodyPr/>
        <a:lstStyle/>
        <a:p>
          <a:r>
            <a:rPr lang="cs-CZ" sz="2400" dirty="0"/>
            <a:t>Státní a územní rozpočty, soukromé pojišťovny, přímé úhrady osob 20% </a:t>
          </a:r>
          <a:r>
            <a:rPr lang="cs-CZ" sz="2400" dirty="0" err="1"/>
            <a:t>mld</a:t>
          </a:r>
          <a:endParaRPr lang="cs-CZ" sz="2400" b="1" dirty="0">
            <a:solidFill>
              <a:schemeClr val="bg2">
                <a:lumMod val="25000"/>
              </a:schemeClr>
            </a:solidFill>
          </a:endParaRPr>
        </a:p>
      </dgm:t>
    </dgm:pt>
    <dgm:pt modelId="{949B3158-34E0-411E-9E90-15046EF872D4}" type="parTrans" cxnId="{7CF8D35B-FB06-4AC4-BDE9-AC396026F1C9}">
      <dgm:prSet/>
      <dgm:spPr/>
      <dgm:t>
        <a:bodyPr/>
        <a:lstStyle/>
        <a:p>
          <a:endParaRPr lang="cs-CZ"/>
        </a:p>
      </dgm:t>
    </dgm:pt>
    <dgm:pt modelId="{BB374876-41FF-429A-B959-030E067569F0}" type="sibTrans" cxnId="{7CF8D35B-FB06-4AC4-BDE9-AC396026F1C9}">
      <dgm:prSet/>
      <dgm:spPr/>
      <dgm:t>
        <a:bodyPr/>
        <a:lstStyle/>
        <a:p>
          <a:endParaRPr lang="cs-CZ"/>
        </a:p>
      </dgm:t>
    </dgm:pt>
    <dgm:pt modelId="{BD222C22-3615-41C3-A41F-D703DDD04665}">
      <dgm:prSet phldrT="[Text]" custT="1"/>
      <dgm:spPr/>
      <dgm:t>
        <a:bodyPr/>
        <a:lstStyle/>
        <a:p>
          <a:r>
            <a:rPr lang="cs-CZ" sz="2800" b="1" dirty="0"/>
            <a:t>Nepřímé ztráty 1260 mld. </a:t>
          </a:r>
          <a:r>
            <a:rPr lang="cs-CZ" sz="2800" b="1" dirty="0" err="1"/>
            <a:t>kč</a:t>
          </a:r>
          <a:endParaRPr lang="cs-CZ" sz="2800" b="1" dirty="0"/>
        </a:p>
      </dgm:t>
    </dgm:pt>
    <dgm:pt modelId="{EB11D99F-A701-4D56-8007-2197F2D01564}" type="parTrans" cxnId="{CA397186-951E-4913-9FAC-45D90D6C4CC7}">
      <dgm:prSet/>
      <dgm:spPr/>
      <dgm:t>
        <a:bodyPr/>
        <a:lstStyle/>
        <a:p>
          <a:endParaRPr lang="cs-CZ"/>
        </a:p>
      </dgm:t>
    </dgm:pt>
    <dgm:pt modelId="{D4C4EBF0-8D3D-441A-B654-0E8457A12E1B}" type="sibTrans" cxnId="{CA397186-951E-4913-9FAC-45D90D6C4CC7}">
      <dgm:prSet/>
      <dgm:spPr/>
      <dgm:t>
        <a:bodyPr/>
        <a:lstStyle/>
        <a:p>
          <a:endParaRPr lang="cs-CZ"/>
        </a:p>
      </dgm:t>
    </dgm:pt>
    <dgm:pt modelId="{61FE5B33-FCAB-4A2A-BDD8-C730C077895E}">
      <dgm:prSet phldrT="[Text]" custT="1"/>
      <dgm:spPr/>
      <dgm:t>
        <a:bodyPr/>
        <a:lstStyle/>
        <a:p>
          <a:r>
            <a:rPr lang="cs-CZ" sz="2800" b="1" dirty="0"/>
            <a:t>Finanční hodnota </a:t>
          </a:r>
          <a:r>
            <a:rPr lang="cs-CZ" sz="2800" b="1" dirty="0" err="1"/>
            <a:t>DALYs</a:t>
          </a:r>
          <a:endParaRPr lang="cs-CZ" sz="2800" b="1" dirty="0"/>
        </a:p>
      </dgm:t>
    </dgm:pt>
    <dgm:pt modelId="{8A8170D9-AFDF-4A8D-82E0-02D3FBD1ABA0}" type="parTrans" cxnId="{14985DD5-1799-44A3-A02F-A5D1BC991FE4}">
      <dgm:prSet/>
      <dgm:spPr/>
      <dgm:t>
        <a:bodyPr/>
        <a:lstStyle/>
        <a:p>
          <a:endParaRPr lang="cs-CZ"/>
        </a:p>
      </dgm:t>
    </dgm:pt>
    <dgm:pt modelId="{974BD0DE-17D0-4A5F-9154-78959A4D8DE5}" type="sibTrans" cxnId="{14985DD5-1799-44A3-A02F-A5D1BC991FE4}">
      <dgm:prSet/>
      <dgm:spPr/>
      <dgm:t>
        <a:bodyPr/>
        <a:lstStyle/>
        <a:p>
          <a:endParaRPr lang="cs-CZ"/>
        </a:p>
      </dgm:t>
    </dgm:pt>
    <dgm:pt modelId="{AE58FDE2-3BA9-439F-BA3E-2F9E26105C19}" type="pres">
      <dgm:prSet presAssocID="{1E77EA6D-353D-4CEA-9918-868B4726AF6B}" presName="diagram" presStyleCnt="0">
        <dgm:presLayoutVars>
          <dgm:chPref val="1"/>
          <dgm:dir/>
          <dgm:animOne val="branch"/>
          <dgm:animLvl val="lvl"/>
          <dgm:resizeHandles/>
        </dgm:presLayoutVars>
      </dgm:prSet>
      <dgm:spPr/>
    </dgm:pt>
    <dgm:pt modelId="{0144CD87-2670-41B9-A5A4-482B0850F9AB}" type="pres">
      <dgm:prSet presAssocID="{1B57B4F3-B238-4802-B310-2101BCCEC723}" presName="root" presStyleCnt="0"/>
      <dgm:spPr/>
    </dgm:pt>
    <dgm:pt modelId="{184F1AFC-8F26-45D2-BED1-980BBC0BDB99}" type="pres">
      <dgm:prSet presAssocID="{1B57B4F3-B238-4802-B310-2101BCCEC723}" presName="rootComposite" presStyleCnt="0"/>
      <dgm:spPr/>
    </dgm:pt>
    <dgm:pt modelId="{E6809CE5-E613-40A6-9941-EDB333F9269C}" type="pres">
      <dgm:prSet presAssocID="{1B57B4F3-B238-4802-B310-2101BCCEC723}" presName="rootText" presStyleLbl="node1" presStyleIdx="0" presStyleCnt="2" custScaleX="340450" custScaleY="348324" custLinFactY="-25933" custLinFactNeighborX="-32" custLinFactNeighborY="-100000"/>
      <dgm:spPr/>
    </dgm:pt>
    <dgm:pt modelId="{02753138-63F5-43F7-82AF-413834BEF213}" type="pres">
      <dgm:prSet presAssocID="{1B57B4F3-B238-4802-B310-2101BCCEC723}" presName="rootConnector" presStyleLbl="node1" presStyleIdx="0" presStyleCnt="2"/>
      <dgm:spPr/>
    </dgm:pt>
    <dgm:pt modelId="{BF2BCB1E-4430-453B-9F1B-600B9310DB8A}" type="pres">
      <dgm:prSet presAssocID="{1B57B4F3-B238-4802-B310-2101BCCEC723}" presName="childShape" presStyleCnt="0"/>
      <dgm:spPr/>
    </dgm:pt>
    <dgm:pt modelId="{4A5EF7B2-593A-49AE-BF42-3E0C6B3FD6AE}" type="pres">
      <dgm:prSet presAssocID="{6C80929E-6351-4C48-A088-11003689B904}" presName="Name13" presStyleLbl="parChTrans1D2" presStyleIdx="0" presStyleCnt="3"/>
      <dgm:spPr/>
    </dgm:pt>
    <dgm:pt modelId="{D569FBA1-FCCD-4A69-9027-B8B408EAD652}" type="pres">
      <dgm:prSet presAssocID="{92FAC2A3-A64F-4F5A-B4F0-2FCB2547E166}" presName="childText" presStyleLbl="bgAcc1" presStyleIdx="0" presStyleCnt="3" custScaleX="353248" custScaleY="121051" custLinFactNeighborX="2591" custLinFactNeighborY="-8529">
        <dgm:presLayoutVars>
          <dgm:bulletEnabled val="1"/>
        </dgm:presLayoutVars>
      </dgm:prSet>
      <dgm:spPr/>
    </dgm:pt>
    <dgm:pt modelId="{52B529AA-ABF1-4B83-A582-08A9CDC93AE9}" type="pres">
      <dgm:prSet presAssocID="{949B3158-34E0-411E-9E90-15046EF872D4}" presName="Name13" presStyleLbl="parChTrans1D2" presStyleIdx="1" presStyleCnt="3"/>
      <dgm:spPr/>
    </dgm:pt>
    <dgm:pt modelId="{B40EA257-5C2E-49FA-919A-1AC626DA65B1}" type="pres">
      <dgm:prSet presAssocID="{14008C8C-3E03-420E-8B85-FB9C26E4BD0B}" presName="childText" presStyleLbl="bgAcc1" presStyleIdx="1" presStyleCnt="3" custScaleX="440809" custScaleY="274216">
        <dgm:presLayoutVars>
          <dgm:bulletEnabled val="1"/>
        </dgm:presLayoutVars>
      </dgm:prSet>
      <dgm:spPr/>
    </dgm:pt>
    <dgm:pt modelId="{542948FA-14CC-4F7D-82C2-0B96D07CAE9D}" type="pres">
      <dgm:prSet presAssocID="{BD222C22-3615-41C3-A41F-D703DDD04665}" presName="root" presStyleCnt="0"/>
      <dgm:spPr/>
    </dgm:pt>
    <dgm:pt modelId="{70984FB7-B133-4B85-99B4-1FE225C7C440}" type="pres">
      <dgm:prSet presAssocID="{BD222C22-3615-41C3-A41F-D703DDD04665}" presName="rootComposite" presStyleCnt="0"/>
      <dgm:spPr/>
    </dgm:pt>
    <dgm:pt modelId="{885FF1BB-4B4C-4DA8-97F4-3ED892B9ADF3}" type="pres">
      <dgm:prSet presAssocID="{BD222C22-3615-41C3-A41F-D703DDD04665}" presName="rootText" presStyleLbl="node1" presStyleIdx="1" presStyleCnt="2" custScaleX="252359" custScaleY="275752"/>
      <dgm:spPr/>
    </dgm:pt>
    <dgm:pt modelId="{3B63DF20-781D-478E-9561-92F0F9951591}" type="pres">
      <dgm:prSet presAssocID="{BD222C22-3615-41C3-A41F-D703DDD04665}" presName="rootConnector" presStyleLbl="node1" presStyleIdx="1" presStyleCnt="2"/>
      <dgm:spPr/>
    </dgm:pt>
    <dgm:pt modelId="{E8E770C9-70D0-4A7A-8C05-A7459C07FD3A}" type="pres">
      <dgm:prSet presAssocID="{BD222C22-3615-41C3-A41F-D703DDD04665}" presName="childShape" presStyleCnt="0"/>
      <dgm:spPr/>
    </dgm:pt>
    <dgm:pt modelId="{8C3DA361-BF56-421A-BB22-C3DAC3BE7F6A}" type="pres">
      <dgm:prSet presAssocID="{8A8170D9-AFDF-4A8D-82E0-02D3FBD1ABA0}" presName="Name13" presStyleLbl="parChTrans1D2" presStyleIdx="2" presStyleCnt="3"/>
      <dgm:spPr/>
    </dgm:pt>
    <dgm:pt modelId="{C098CDD1-B736-4F3F-AF14-FC19DDE5706D}" type="pres">
      <dgm:prSet presAssocID="{61FE5B33-FCAB-4A2A-BDD8-C730C077895E}" presName="childText" presStyleLbl="bgAcc1" presStyleIdx="2" presStyleCnt="3" custScaleX="245560" custScaleY="504385">
        <dgm:presLayoutVars>
          <dgm:bulletEnabled val="1"/>
        </dgm:presLayoutVars>
      </dgm:prSet>
      <dgm:spPr/>
    </dgm:pt>
  </dgm:ptLst>
  <dgm:cxnLst>
    <dgm:cxn modelId="{F889FE04-1B72-4B5B-99A0-1B8F84A21DC8}" type="presOf" srcId="{14008C8C-3E03-420E-8B85-FB9C26E4BD0B}" destId="{B40EA257-5C2E-49FA-919A-1AC626DA65B1}" srcOrd="0" destOrd="0" presId="urn:microsoft.com/office/officeart/2005/8/layout/hierarchy3"/>
    <dgm:cxn modelId="{B8F6380B-F526-4A9C-818C-F85957228709}" type="presOf" srcId="{949B3158-34E0-411E-9E90-15046EF872D4}" destId="{52B529AA-ABF1-4B83-A582-08A9CDC93AE9}" srcOrd="0" destOrd="0" presId="urn:microsoft.com/office/officeart/2005/8/layout/hierarchy3"/>
    <dgm:cxn modelId="{29BD2E1C-FB9B-4A64-A0A5-0AEB31B885BD}" srcId="{1B57B4F3-B238-4802-B310-2101BCCEC723}" destId="{92FAC2A3-A64F-4F5A-B4F0-2FCB2547E166}" srcOrd="0" destOrd="0" parTransId="{6C80929E-6351-4C48-A088-11003689B904}" sibTransId="{6EF8698C-0A0E-4444-B705-E43AA7FD03CA}"/>
    <dgm:cxn modelId="{0DB86D2C-8AE8-409F-90E4-8FEFD56CD2A6}" type="presOf" srcId="{1E77EA6D-353D-4CEA-9918-868B4726AF6B}" destId="{AE58FDE2-3BA9-439F-BA3E-2F9E26105C19}" srcOrd="0" destOrd="0" presId="urn:microsoft.com/office/officeart/2005/8/layout/hierarchy3"/>
    <dgm:cxn modelId="{310B353A-642E-419C-B8A4-080B749826F3}" srcId="{1E77EA6D-353D-4CEA-9918-868B4726AF6B}" destId="{1B57B4F3-B238-4802-B310-2101BCCEC723}" srcOrd="0" destOrd="0" parTransId="{A2FAE06B-1BAE-42DC-97F5-0538A5891844}" sibTransId="{010016BC-4E81-4510-B883-14BC338BD66E}"/>
    <dgm:cxn modelId="{7CF8D35B-FB06-4AC4-BDE9-AC396026F1C9}" srcId="{1B57B4F3-B238-4802-B310-2101BCCEC723}" destId="{14008C8C-3E03-420E-8B85-FB9C26E4BD0B}" srcOrd="1" destOrd="0" parTransId="{949B3158-34E0-411E-9E90-15046EF872D4}" sibTransId="{BB374876-41FF-429A-B959-030E067569F0}"/>
    <dgm:cxn modelId="{5C9CA65E-5039-46F2-A16E-D7D1B31215A9}" type="presOf" srcId="{92FAC2A3-A64F-4F5A-B4F0-2FCB2547E166}" destId="{D569FBA1-FCCD-4A69-9027-B8B408EAD652}" srcOrd="0" destOrd="0" presId="urn:microsoft.com/office/officeart/2005/8/layout/hierarchy3"/>
    <dgm:cxn modelId="{93D06971-8D99-4E80-8F83-AE93A29A618E}" type="presOf" srcId="{BD222C22-3615-41C3-A41F-D703DDD04665}" destId="{3B63DF20-781D-478E-9561-92F0F9951591}" srcOrd="1" destOrd="0" presId="urn:microsoft.com/office/officeart/2005/8/layout/hierarchy3"/>
    <dgm:cxn modelId="{8E6D0F76-39EA-47DE-93D6-B7618B328DF7}" type="presOf" srcId="{8A8170D9-AFDF-4A8D-82E0-02D3FBD1ABA0}" destId="{8C3DA361-BF56-421A-BB22-C3DAC3BE7F6A}" srcOrd="0" destOrd="0" presId="urn:microsoft.com/office/officeart/2005/8/layout/hierarchy3"/>
    <dgm:cxn modelId="{7472F581-ABB3-4AE4-8D5F-3054B07833C4}" type="presOf" srcId="{BD222C22-3615-41C3-A41F-D703DDD04665}" destId="{885FF1BB-4B4C-4DA8-97F4-3ED892B9ADF3}" srcOrd="0" destOrd="0" presId="urn:microsoft.com/office/officeart/2005/8/layout/hierarchy3"/>
    <dgm:cxn modelId="{CA397186-951E-4913-9FAC-45D90D6C4CC7}" srcId="{1E77EA6D-353D-4CEA-9918-868B4726AF6B}" destId="{BD222C22-3615-41C3-A41F-D703DDD04665}" srcOrd="1" destOrd="0" parTransId="{EB11D99F-A701-4D56-8007-2197F2D01564}" sibTransId="{D4C4EBF0-8D3D-441A-B654-0E8457A12E1B}"/>
    <dgm:cxn modelId="{8AA60DAC-34F9-47EB-9F26-02560D17BD17}" type="presOf" srcId="{1B57B4F3-B238-4802-B310-2101BCCEC723}" destId="{02753138-63F5-43F7-82AF-413834BEF213}" srcOrd="1" destOrd="0" presId="urn:microsoft.com/office/officeart/2005/8/layout/hierarchy3"/>
    <dgm:cxn modelId="{1870BEB8-5141-4339-BDD8-0DC8E16D8B96}" type="presOf" srcId="{1B57B4F3-B238-4802-B310-2101BCCEC723}" destId="{E6809CE5-E613-40A6-9941-EDB333F9269C}" srcOrd="0" destOrd="0" presId="urn:microsoft.com/office/officeart/2005/8/layout/hierarchy3"/>
    <dgm:cxn modelId="{007005C9-E511-4DF5-9C7A-C4C4786ECE7A}" type="presOf" srcId="{61FE5B33-FCAB-4A2A-BDD8-C730C077895E}" destId="{C098CDD1-B736-4F3F-AF14-FC19DDE5706D}" srcOrd="0" destOrd="0" presId="urn:microsoft.com/office/officeart/2005/8/layout/hierarchy3"/>
    <dgm:cxn modelId="{716DB9D0-F229-4B5B-87AA-11F13DFD5705}" type="presOf" srcId="{6C80929E-6351-4C48-A088-11003689B904}" destId="{4A5EF7B2-593A-49AE-BF42-3E0C6B3FD6AE}" srcOrd="0" destOrd="0" presId="urn:microsoft.com/office/officeart/2005/8/layout/hierarchy3"/>
    <dgm:cxn modelId="{14985DD5-1799-44A3-A02F-A5D1BC991FE4}" srcId="{BD222C22-3615-41C3-A41F-D703DDD04665}" destId="{61FE5B33-FCAB-4A2A-BDD8-C730C077895E}" srcOrd="0" destOrd="0" parTransId="{8A8170D9-AFDF-4A8D-82E0-02D3FBD1ABA0}" sibTransId="{974BD0DE-17D0-4A5F-9154-78959A4D8DE5}"/>
    <dgm:cxn modelId="{C8F9E3D8-09F3-4AEE-BF8F-7787466E0656}" type="presParOf" srcId="{AE58FDE2-3BA9-439F-BA3E-2F9E26105C19}" destId="{0144CD87-2670-41B9-A5A4-482B0850F9AB}" srcOrd="0" destOrd="0" presId="urn:microsoft.com/office/officeart/2005/8/layout/hierarchy3"/>
    <dgm:cxn modelId="{433448AA-E962-4C8E-9224-26FF22EC501F}" type="presParOf" srcId="{0144CD87-2670-41B9-A5A4-482B0850F9AB}" destId="{184F1AFC-8F26-45D2-BED1-980BBC0BDB99}" srcOrd="0" destOrd="0" presId="urn:microsoft.com/office/officeart/2005/8/layout/hierarchy3"/>
    <dgm:cxn modelId="{EEB7EDDD-AB9F-446A-823A-A0F813FDBD5B}" type="presParOf" srcId="{184F1AFC-8F26-45D2-BED1-980BBC0BDB99}" destId="{E6809CE5-E613-40A6-9941-EDB333F9269C}" srcOrd="0" destOrd="0" presId="urn:microsoft.com/office/officeart/2005/8/layout/hierarchy3"/>
    <dgm:cxn modelId="{2C7A39F9-B5D6-4A51-8E9B-20184FD96CE7}" type="presParOf" srcId="{184F1AFC-8F26-45D2-BED1-980BBC0BDB99}" destId="{02753138-63F5-43F7-82AF-413834BEF213}" srcOrd="1" destOrd="0" presId="urn:microsoft.com/office/officeart/2005/8/layout/hierarchy3"/>
    <dgm:cxn modelId="{7335DD29-3979-4E1E-836C-C3BE6CA9A533}" type="presParOf" srcId="{0144CD87-2670-41B9-A5A4-482B0850F9AB}" destId="{BF2BCB1E-4430-453B-9F1B-600B9310DB8A}" srcOrd="1" destOrd="0" presId="urn:microsoft.com/office/officeart/2005/8/layout/hierarchy3"/>
    <dgm:cxn modelId="{200013C7-F804-446C-A91B-AD6523842E86}" type="presParOf" srcId="{BF2BCB1E-4430-453B-9F1B-600B9310DB8A}" destId="{4A5EF7B2-593A-49AE-BF42-3E0C6B3FD6AE}" srcOrd="0" destOrd="0" presId="urn:microsoft.com/office/officeart/2005/8/layout/hierarchy3"/>
    <dgm:cxn modelId="{65658343-6FB2-45E6-B81E-1902ED8747CE}" type="presParOf" srcId="{BF2BCB1E-4430-453B-9F1B-600B9310DB8A}" destId="{D569FBA1-FCCD-4A69-9027-B8B408EAD652}" srcOrd="1" destOrd="0" presId="urn:microsoft.com/office/officeart/2005/8/layout/hierarchy3"/>
    <dgm:cxn modelId="{6876F0EF-8D25-402A-BDFD-52B40A83FB8B}" type="presParOf" srcId="{BF2BCB1E-4430-453B-9F1B-600B9310DB8A}" destId="{52B529AA-ABF1-4B83-A582-08A9CDC93AE9}" srcOrd="2" destOrd="0" presId="urn:microsoft.com/office/officeart/2005/8/layout/hierarchy3"/>
    <dgm:cxn modelId="{441BF279-C0A5-4BE0-A8A6-90B3B5337766}" type="presParOf" srcId="{BF2BCB1E-4430-453B-9F1B-600B9310DB8A}" destId="{B40EA257-5C2E-49FA-919A-1AC626DA65B1}" srcOrd="3" destOrd="0" presId="urn:microsoft.com/office/officeart/2005/8/layout/hierarchy3"/>
    <dgm:cxn modelId="{916018DB-A3E7-4966-816C-E90C59AC8035}" type="presParOf" srcId="{AE58FDE2-3BA9-439F-BA3E-2F9E26105C19}" destId="{542948FA-14CC-4F7D-82C2-0B96D07CAE9D}" srcOrd="1" destOrd="0" presId="urn:microsoft.com/office/officeart/2005/8/layout/hierarchy3"/>
    <dgm:cxn modelId="{E442ED0F-6DC4-4D15-81FC-EE4B68342B10}" type="presParOf" srcId="{542948FA-14CC-4F7D-82C2-0B96D07CAE9D}" destId="{70984FB7-B133-4B85-99B4-1FE225C7C440}" srcOrd="0" destOrd="0" presId="urn:microsoft.com/office/officeart/2005/8/layout/hierarchy3"/>
    <dgm:cxn modelId="{020CF7BC-8872-4BAB-9784-437E26D9D4FD}" type="presParOf" srcId="{70984FB7-B133-4B85-99B4-1FE225C7C440}" destId="{885FF1BB-4B4C-4DA8-97F4-3ED892B9ADF3}" srcOrd="0" destOrd="0" presId="urn:microsoft.com/office/officeart/2005/8/layout/hierarchy3"/>
    <dgm:cxn modelId="{536DBCA0-D79C-4CE8-9472-5E60C9CE6BB2}" type="presParOf" srcId="{70984FB7-B133-4B85-99B4-1FE225C7C440}" destId="{3B63DF20-781D-478E-9561-92F0F9951591}" srcOrd="1" destOrd="0" presId="urn:microsoft.com/office/officeart/2005/8/layout/hierarchy3"/>
    <dgm:cxn modelId="{89ED4962-92F8-438E-B812-C3E214738591}" type="presParOf" srcId="{542948FA-14CC-4F7D-82C2-0B96D07CAE9D}" destId="{E8E770C9-70D0-4A7A-8C05-A7459C07FD3A}" srcOrd="1" destOrd="0" presId="urn:microsoft.com/office/officeart/2005/8/layout/hierarchy3"/>
    <dgm:cxn modelId="{56194B5C-E577-4678-9980-41AB4A33708E}" type="presParOf" srcId="{E8E770C9-70D0-4A7A-8C05-A7459C07FD3A}" destId="{8C3DA361-BF56-421A-BB22-C3DAC3BE7F6A}" srcOrd="0" destOrd="0" presId="urn:microsoft.com/office/officeart/2005/8/layout/hierarchy3"/>
    <dgm:cxn modelId="{050837A9-1A35-4D09-9F36-ACBB1AA18CE7}" type="presParOf" srcId="{E8E770C9-70D0-4A7A-8C05-A7459C07FD3A}" destId="{C098CDD1-B736-4F3F-AF14-FC19DDE5706D}"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FA4804-FC58-4259-80FF-97AC212A3800}"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cs-CZ"/>
        </a:p>
      </dgm:t>
    </dgm:pt>
    <dgm:pt modelId="{727029DB-0638-4A85-9F3C-F3E80436D466}" type="pres">
      <dgm:prSet presAssocID="{99FA4804-FC58-4259-80FF-97AC212A3800}" presName="Name0" presStyleCnt="0">
        <dgm:presLayoutVars>
          <dgm:dir/>
          <dgm:resizeHandles val="exact"/>
        </dgm:presLayoutVars>
      </dgm:prSet>
      <dgm:spPr/>
    </dgm:pt>
  </dgm:ptLst>
  <dgm:cxnLst>
    <dgm:cxn modelId="{AD7E757B-B975-42BE-B79A-FDC562582A8C}" type="presOf" srcId="{99FA4804-FC58-4259-80FF-97AC212A3800}" destId="{727029DB-0638-4A85-9F3C-F3E80436D466}"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AC8C78-4366-4B24-A7F4-F0DC07154A78}" type="doc">
      <dgm:prSet loTypeId="urn:microsoft.com/office/officeart/2005/8/layout/arrow2" loCatId="process" qsTypeId="urn:microsoft.com/office/officeart/2005/8/quickstyle/simple1" qsCatId="simple" csTypeId="urn:microsoft.com/office/officeart/2005/8/colors/accent1_2" csCatId="accent1" phldr="1"/>
      <dgm:spPr/>
    </dgm:pt>
    <dgm:pt modelId="{E95E4E31-AA9D-4CC8-B3D6-34730CDBA169}">
      <dgm:prSet phldrT="[Text]" custT="1"/>
      <dgm:spPr/>
      <dgm:t>
        <a:bodyPr/>
        <a:lstStyle/>
        <a:p>
          <a:r>
            <a:rPr lang="cs-CZ" sz="2800" dirty="0"/>
            <a:t>Informace – znalosti, dovednosti</a:t>
          </a:r>
        </a:p>
      </dgm:t>
    </dgm:pt>
    <dgm:pt modelId="{ECD73592-3DA5-49A9-BF5B-37AB32EE5FC9}" type="parTrans" cxnId="{9440573E-740A-445F-BC03-852AA6AE2999}">
      <dgm:prSet/>
      <dgm:spPr/>
      <dgm:t>
        <a:bodyPr/>
        <a:lstStyle/>
        <a:p>
          <a:endParaRPr lang="cs-CZ"/>
        </a:p>
      </dgm:t>
    </dgm:pt>
    <dgm:pt modelId="{87CD9D45-5983-40D5-A034-356A971A9CCA}" type="sibTrans" cxnId="{9440573E-740A-445F-BC03-852AA6AE2999}">
      <dgm:prSet/>
      <dgm:spPr/>
      <dgm:t>
        <a:bodyPr/>
        <a:lstStyle/>
        <a:p>
          <a:endParaRPr lang="cs-CZ"/>
        </a:p>
      </dgm:t>
    </dgm:pt>
    <dgm:pt modelId="{FDB3EC08-51CB-4EDE-B548-FDEC31889098}">
      <dgm:prSet phldrT="[Text]" custT="1"/>
      <dgm:spPr/>
      <dgm:t>
        <a:bodyPr/>
        <a:lstStyle/>
        <a:p>
          <a:r>
            <a:rPr lang="cs-CZ" sz="3200" dirty="0"/>
            <a:t>Porozumění</a:t>
          </a:r>
        </a:p>
      </dgm:t>
    </dgm:pt>
    <dgm:pt modelId="{A6077132-6383-42F6-BD12-0E525EEDEAFA}" type="parTrans" cxnId="{72C2D3D3-6AF7-4354-ADE6-B307B4B7261B}">
      <dgm:prSet/>
      <dgm:spPr/>
      <dgm:t>
        <a:bodyPr/>
        <a:lstStyle/>
        <a:p>
          <a:endParaRPr lang="cs-CZ"/>
        </a:p>
      </dgm:t>
    </dgm:pt>
    <dgm:pt modelId="{2E0FAEE6-0786-47C8-8984-AC43AFB2F1D1}" type="sibTrans" cxnId="{72C2D3D3-6AF7-4354-ADE6-B307B4B7261B}">
      <dgm:prSet/>
      <dgm:spPr/>
      <dgm:t>
        <a:bodyPr/>
        <a:lstStyle/>
        <a:p>
          <a:endParaRPr lang="cs-CZ"/>
        </a:p>
      </dgm:t>
    </dgm:pt>
    <dgm:pt modelId="{58C284FE-1E65-41A6-9E1E-39FCB53D9C39}">
      <dgm:prSet phldrT="[Text]" custT="1"/>
      <dgm:spPr/>
      <dgm:t>
        <a:bodyPr/>
        <a:lstStyle/>
        <a:p>
          <a:r>
            <a:rPr lang="cs-CZ" sz="3600" dirty="0"/>
            <a:t>Vyhodnocení</a:t>
          </a:r>
        </a:p>
      </dgm:t>
    </dgm:pt>
    <dgm:pt modelId="{4B38193B-DF3A-4FDE-A9F2-DBA60F07474B}" type="parTrans" cxnId="{A2A9BDCD-53C2-44C3-828F-A4BA046365F9}">
      <dgm:prSet/>
      <dgm:spPr/>
      <dgm:t>
        <a:bodyPr/>
        <a:lstStyle/>
        <a:p>
          <a:endParaRPr lang="cs-CZ"/>
        </a:p>
      </dgm:t>
    </dgm:pt>
    <dgm:pt modelId="{77247A6A-5937-4919-96E0-B4C670FBABA6}" type="sibTrans" cxnId="{A2A9BDCD-53C2-44C3-828F-A4BA046365F9}">
      <dgm:prSet/>
      <dgm:spPr/>
      <dgm:t>
        <a:bodyPr/>
        <a:lstStyle/>
        <a:p>
          <a:endParaRPr lang="cs-CZ"/>
        </a:p>
      </dgm:t>
    </dgm:pt>
    <dgm:pt modelId="{DE3EC30E-CDE4-4C9A-89EA-20DC356AB712}" type="pres">
      <dgm:prSet presAssocID="{FFAC8C78-4366-4B24-A7F4-F0DC07154A78}" presName="arrowDiagram" presStyleCnt="0">
        <dgm:presLayoutVars>
          <dgm:chMax val="5"/>
          <dgm:dir/>
          <dgm:resizeHandles val="exact"/>
        </dgm:presLayoutVars>
      </dgm:prSet>
      <dgm:spPr/>
    </dgm:pt>
    <dgm:pt modelId="{7FF07BC7-A805-4E40-B7D9-87A9ABF95440}" type="pres">
      <dgm:prSet presAssocID="{FFAC8C78-4366-4B24-A7F4-F0DC07154A78}" presName="arrow" presStyleLbl="bgShp" presStyleIdx="0" presStyleCnt="1" custLinFactNeighborX="-45748" custLinFactNeighborY="-63843"/>
      <dgm:spPr>
        <a:solidFill>
          <a:schemeClr val="accent1">
            <a:tint val="40000"/>
            <a:hueOff val="0"/>
            <a:satOff val="0"/>
            <a:lumOff val="0"/>
            <a:alpha val="43000"/>
          </a:schemeClr>
        </a:solidFill>
      </dgm:spPr>
    </dgm:pt>
    <dgm:pt modelId="{9FD808CD-EF1E-4BDC-B7CB-2F852D487A70}" type="pres">
      <dgm:prSet presAssocID="{FFAC8C78-4366-4B24-A7F4-F0DC07154A78}" presName="arrowDiagram3" presStyleCnt="0"/>
      <dgm:spPr/>
    </dgm:pt>
    <dgm:pt modelId="{2D8D999B-B7B1-46A6-A047-E9C19031A642}" type="pres">
      <dgm:prSet presAssocID="{E95E4E31-AA9D-4CC8-B3D6-34730CDBA169}" presName="bullet3a" presStyleLbl="node1" presStyleIdx="0" presStyleCnt="3" custLinFactX="20513" custLinFactNeighborX="100000" custLinFactNeighborY="-95042"/>
      <dgm:spPr/>
    </dgm:pt>
    <dgm:pt modelId="{8EFA3C08-2884-4504-901F-397FA9FA00D4}" type="pres">
      <dgm:prSet presAssocID="{E95E4E31-AA9D-4CC8-B3D6-34730CDBA169}" presName="textBox3a" presStyleLbl="revTx" presStyleIdx="0" presStyleCnt="3" custLinFactNeighborX="-34386" custLinFactNeighborY="18927">
        <dgm:presLayoutVars>
          <dgm:bulletEnabled val="1"/>
        </dgm:presLayoutVars>
      </dgm:prSet>
      <dgm:spPr/>
    </dgm:pt>
    <dgm:pt modelId="{FA0CEB08-9249-4FA8-8ADB-CAFE542BB6DB}" type="pres">
      <dgm:prSet presAssocID="{FDB3EC08-51CB-4EDE-B548-FDEC31889098}" presName="bullet3b" presStyleLbl="node1" presStyleIdx="1" presStyleCnt="3"/>
      <dgm:spPr/>
    </dgm:pt>
    <dgm:pt modelId="{3391CB6F-51D0-43F1-B745-A760DC3B84E4}" type="pres">
      <dgm:prSet presAssocID="{FDB3EC08-51CB-4EDE-B548-FDEC31889098}" presName="textBox3b" presStyleLbl="revTx" presStyleIdx="1" presStyleCnt="3" custScaleX="188441" custScaleY="34693" custLinFactNeighborX="11506" custLinFactNeighborY="-25904">
        <dgm:presLayoutVars>
          <dgm:bulletEnabled val="1"/>
        </dgm:presLayoutVars>
      </dgm:prSet>
      <dgm:spPr/>
    </dgm:pt>
    <dgm:pt modelId="{BE7EC189-94E7-4B99-B442-EA678014722F}" type="pres">
      <dgm:prSet presAssocID="{58C284FE-1E65-41A6-9E1E-39FCB53D9C39}" presName="bullet3c" presStyleLbl="node1" presStyleIdx="2" presStyleCnt="3" custLinFactNeighborX="62438" custLinFactNeighborY="-27790"/>
      <dgm:spPr/>
    </dgm:pt>
    <dgm:pt modelId="{23C4B075-6739-4D30-A579-484837852DC4}" type="pres">
      <dgm:prSet presAssocID="{58C284FE-1E65-41A6-9E1E-39FCB53D9C39}" presName="textBox3c" presStyleLbl="revTx" presStyleIdx="2" presStyleCnt="3" custScaleX="149527" custScaleY="41293" custLinFactNeighborX="-23686" custLinFactNeighborY="-23213">
        <dgm:presLayoutVars>
          <dgm:bulletEnabled val="1"/>
        </dgm:presLayoutVars>
      </dgm:prSet>
      <dgm:spPr/>
    </dgm:pt>
  </dgm:ptLst>
  <dgm:cxnLst>
    <dgm:cxn modelId="{9440573E-740A-445F-BC03-852AA6AE2999}" srcId="{FFAC8C78-4366-4B24-A7F4-F0DC07154A78}" destId="{E95E4E31-AA9D-4CC8-B3D6-34730CDBA169}" srcOrd="0" destOrd="0" parTransId="{ECD73592-3DA5-49A9-BF5B-37AB32EE5FC9}" sibTransId="{87CD9D45-5983-40D5-A034-356A971A9CCA}"/>
    <dgm:cxn modelId="{0899854E-4491-4CCA-97A9-07CBC86784A7}" type="presOf" srcId="{FFAC8C78-4366-4B24-A7F4-F0DC07154A78}" destId="{DE3EC30E-CDE4-4C9A-89EA-20DC356AB712}" srcOrd="0" destOrd="0" presId="urn:microsoft.com/office/officeart/2005/8/layout/arrow2"/>
    <dgm:cxn modelId="{78D6AB4E-7AD3-4D53-ADD8-D9D5A6322EEC}" type="presOf" srcId="{58C284FE-1E65-41A6-9E1E-39FCB53D9C39}" destId="{23C4B075-6739-4D30-A579-484837852DC4}" srcOrd="0" destOrd="0" presId="urn:microsoft.com/office/officeart/2005/8/layout/arrow2"/>
    <dgm:cxn modelId="{44B1258C-EC52-4F1F-BCE5-D149A32FB48E}" type="presOf" srcId="{E95E4E31-AA9D-4CC8-B3D6-34730CDBA169}" destId="{8EFA3C08-2884-4504-901F-397FA9FA00D4}" srcOrd="0" destOrd="0" presId="urn:microsoft.com/office/officeart/2005/8/layout/arrow2"/>
    <dgm:cxn modelId="{73A331AE-A68D-4675-A09F-6168A73288B4}" type="presOf" srcId="{FDB3EC08-51CB-4EDE-B548-FDEC31889098}" destId="{3391CB6F-51D0-43F1-B745-A760DC3B84E4}" srcOrd="0" destOrd="0" presId="urn:microsoft.com/office/officeart/2005/8/layout/arrow2"/>
    <dgm:cxn modelId="{A2A9BDCD-53C2-44C3-828F-A4BA046365F9}" srcId="{FFAC8C78-4366-4B24-A7F4-F0DC07154A78}" destId="{58C284FE-1E65-41A6-9E1E-39FCB53D9C39}" srcOrd="2" destOrd="0" parTransId="{4B38193B-DF3A-4FDE-A9F2-DBA60F07474B}" sibTransId="{77247A6A-5937-4919-96E0-B4C670FBABA6}"/>
    <dgm:cxn modelId="{72C2D3D3-6AF7-4354-ADE6-B307B4B7261B}" srcId="{FFAC8C78-4366-4B24-A7F4-F0DC07154A78}" destId="{FDB3EC08-51CB-4EDE-B548-FDEC31889098}" srcOrd="1" destOrd="0" parTransId="{A6077132-6383-42F6-BD12-0E525EEDEAFA}" sibTransId="{2E0FAEE6-0786-47C8-8984-AC43AFB2F1D1}"/>
    <dgm:cxn modelId="{68BBDFEC-9C19-4E2E-AC2D-696C1F857C5F}" type="presParOf" srcId="{DE3EC30E-CDE4-4C9A-89EA-20DC356AB712}" destId="{7FF07BC7-A805-4E40-B7D9-87A9ABF95440}" srcOrd="0" destOrd="0" presId="urn:microsoft.com/office/officeart/2005/8/layout/arrow2"/>
    <dgm:cxn modelId="{AB17F2AD-8CF0-418B-93E7-9C210C8EBE3A}" type="presParOf" srcId="{DE3EC30E-CDE4-4C9A-89EA-20DC356AB712}" destId="{9FD808CD-EF1E-4BDC-B7CB-2F852D487A70}" srcOrd="1" destOrd="0" presId="urn:microsoft.com/office/officeart/2005/8/layout/arrow2"/>
    <dgm:cxn modelId="{6921A9BD-6A09-49F7-ADF0-2564107C7E53}" type="presParOf" srcId="{9FD808CD-EF1E-4BDC-B7CB-2F852D487A70}" destId="{2D8D999B-B7B1-46A6-A047-E9C19031A642}" srcOrd="0" destOrd="0" presId="urn:microsoft.com/office/officeart/2005/8/layout/arrow2"/>
    <dgm:cxn modelId="{3F4C744C-41E1-47F6-8B5E-CEF5F2D3E1D1}" type="presParOf" srcId="{9FD808CD-EF1E-4BDC-B7CB-2F852D487A70}" destId="{8EFA3C08-2884-4504-901F-397FA9FA00D4}" srcOrd="1" destOrd="0" presId="urn:microsoft.com/office/officeart/2005/8/layout/arrow2"/>
    <dgm:cxn modelId="{DCD0B331-54A8-4493-830F-FF95D1830929}" type="presParOf" srcId="{9FD808CD-EF1E-4BDC-B7CB-2F852D487A70}" destId="{FA0CEB08-9249-4FA8-8ADB-CAFE542BB6DB}" srcOrd="2" destOrd="0" presId="urn:microsoft.com/office/officeart/2005/8/layout/arrow2"/>
    <dgm:cxn modelId="{5394D192-3A9F-42E0-9AB0-D5B986F4B739}" type="presParOf" srcId="{9FD808CD-EF1E-4BDC-B7CB-2F852D487A70}" destId="{3391CB6F-51D0-43F1-B745-A760DC3B84E4}" srcOrd="3" destOrd="0" presId="urn:microsoft.com/office/officeart/2005/8/layout/arrow2"/>
    <dgm:cxn modelId="{F1EEAC83-0A90-45B3-834C-EDA5F5447C36}" type="presParOf" srcId="{9FD808CD-EF1E-4BDC-B7CB-2F852D487A70}" destId="{BE7EC189-94E7-4B99-B442-EA678014722F}" srcOrd="4" destOrd="0" presId="urn:microsoft.com/office/officeart/2005/8/layout/arrow2"/>
    <dgm:cxn modelId="{51CCB840-715C-4F2E-B25D-BE1FD9A2186F}" type="presParOf" srcId="{9FD808CD-EF1E-4BDC-B7CB-2F852D487A70}" destId="{23C4B075-6739-4D30-A579-484837852DC4}"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1B269-586A-4401-886B-50E6BF5BBAB9}">
      <dsp:nvSpPr>
        <dsp:cNvPr id="0" name=""/>
        <dsp:cNvSpPr/>
      </dsp:nvSpPr>
      <dsp:spPr>
        <a:xfrm>
          <a:off x="2571389" y="155657"/>
          <a:ext cx="3220493" cy="322049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cs-CZ" sz="2000" b="1" kern="1200" dirty="0"/>
            <a:t>Podpora</a:t>
          </a:r>
        </a:p>
        <a:p>
          <a:pPr marL="0" lvl="0" indent="0" algn="ctr" defTabSz="889000">
            <a:lnSpc>
              <a:spcPct val="90000"/>
            </a:lnSpc>
            <a:spcBef>
              <a:spcPct val="0"/>
            </a:spcBef>
            <a:spcAft>
              <a:spcPct val="35000"/>
            </a:spcAft>
            <a:buNone/>
          </a:pPr>
          <a:r>
            <a:rPr lang="cs-CZ" sz="1600" kern="1200" dirty="0"/>
            <a:t>Podpora chování ve prospěch zdraví = </a:t>
          </a:r>
          <a:r>
            <a:rPr lang="cs-CZ" sz="1600" b="1" kern="1200" dirty="0">
              <a:solidFill>
                <a:srgbClr val="FF0000"/>
              </a:solidFill>
            </a:rPr>
            <a:t>zvyšování zdravotní gramotnosti</a:t>
          </a:r>
          <a:r>
            <a:rPr lang="cs-CZ" sz="1600" kern="1200" dirty="0"/>
            <a:t>, </a:t>
          </a:r>
        </a:p>
        <a:p>
          <a:pPr marL="0" lvl="0" indent="0" algn="ctr" defTabSz="889000">
            <a:lnSpc>
              <a:spcPct val="90000"/>
            </a:lnSpc>
            <a:spcBef>
              <a:spcPct val="0"/>
            </a:spcBef>
            <a:spcAft>
              <a:spcPct val="35000"/>
            </a:spcAft>
            <a:buNone/>
          </a:pPr>
          <a:r>
            <a:rPr lang="cs-CZ" sz="1600" kern="1200" dirty="0"/>
            <a:t>↓rizik životního stylu: kampaně, osvětové akce, intervenční programy</a:t>
          </a:r>
        </a:p>
      </dsp:txBody>
      <dsp:txXfrm>
        <a:off x="3000788" y="719243"/>
        <a:ext cx="2361695" cy="1449221"/>
      </dsp:txXfrm>
    </dsp:sp>
    <dsp:sp modelId="{C24F62E2-ED68-47FB-99AA-C842A9E9A4BE}">
      <dsp:nvSpPr>
        <dsp:cNvPr id="0" name=""/>
        <dsp:cNvSpPr/>
      </dsp:nvSpPr>
      <dsp:spPr>
        <a:xfrm>
          <a:off x="3970768" y="2232263"/>
          <a:ext cx="3220493" cy="322049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cs-CZ" sz="1600" b="1" kern="1200" dirty="0"/>
            <a:t>Prevence a připravenost</a:t>
          </a:r>
        </a:p>
        <a:p>
          <a:pPr marL="0" lvl="0" indent="0" algn="ctr" defTabSz="711200">
            <a:lnSpc>
              <a:spcPct val="90000"/>
            </a:lnSpc>
            <a:spcBef>
              <a:spcPct val="0"/>
            </a:spcBef>
            <a:spcAft>
              <a:spcPct val="35000"/>
            </a:spcAft>
            <a:buNone/>
          </a:pPr>
          <a:r>
            <a:rPr lang="cs-CZ" sz="1600" b="1" kern="1200" dirty="0">
              <a:solidFill>
                <a:srgbClr val="FF0000"/>
              </a:solidFill>
            </a:rPr>
            <a:t>Předcházet nemocem/událostem</a:t>
          </a:r>
          <a:r>
            <a:rPr lang="cs-CZ" sz="1600" kern="1200" dirty="0"/>
            <a:t>: vakcinace, </a:t>
          </a:r>
          <a:r>
            <a:rPr lang="cs-CZ" sz="1600" kern="1200" dirty="0" err="1"/>
            <a:t>screening</a:t>
          </a:r>
          <a:r>
            <a:rPr lang="cs-CZ" sz="1600" kern="1200" dirty="0"/>
            <a:t>, </a:t>
          </a:r>
          <a:r>
            <a:rPr lang="cs-CZ" sz="1600" b="1" kern="1200" dirty="0">
              <a:solidFill>
                <a:srgbClr val="FF0000"/>
              </a:solidFill>
            </a:rPr>
            <a:t>monitoring </a:t>
          </a:r>
          <a:r>
            <a:rPr lang="cs-CZ" sz="1600" kern="1200" dirty="0" err="1"/>
            <a:t>surveillance</a:t>
          </a:r>
          <a:r>
            <a:rPr lang="cs-CZ" sz="1600" kern="1200" dirty="0"/>
            <a:t>, </a:t>
          </a:r>
          <a:r>
            <a:rPr lang="cs-CZ" sz="1600" b="0" kern="1200" dirty="0">
              <a:solidFill>
                <a:schemeClr val="tx1"/>
              </a:solidFill>
            </a:rPr>
            <a:t>(</a:t>
          </a:r>
          <a:r>
            <a:rPr lang="cs-CZ" sz="1600" kern="1200" dirty="0"/>
            <a:t>HBSC, EHES, COSI, pylový monitoring, tabák,</a:t>
          </a:r>
        </a:p>
        <a:p>
          <a:pPr marL="0" lvl="0" indent="0" algn="ctr" defTabSz="711200">
            <a:lnSpc>
              <a:spcPct val="90000"/>
            </a:lnSpc>
            <a:spcBef>
              <a:spcPct val="0"/>
            </a:spcBef>
            <a:spcAft>
              <a:spcPct val="35000"/>
            </a:spcAft>
            <a:buNone/>
          </a:pPr>
          <a:r>
            <a:rPr lang="cs-CZ" sz="1600" kern="1200" dirty="0"/>
            <a:t>alkohol),..</a:t>
          </a:r>
        </a:p>
      </dsp:txBody>
      <dsp:txXfrm>
        <a:off x="4955703" y="3064224"/>
        <a:ext cx="1932295" cy="1771271"/>
      </dsp:txXfrm>
    </dsp:sp>
    <dsp:sp modelId="{ABCAC880-39AA-40D2-A917-590CDA49D09E}">
      <dsp:nvSpPr>
        <dsp:cNvPr id="0" name=""/>
        <dsp:cNvSpPr/>
      </dsp:nvSpPr>
      <dsp:spPr>
        <a:xfrm>
          <a:off x="1378507" y="2324122"/>
          <a:ext cx="3220493" cy="322049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cs-CZ" sz="2000" b="1" kern="1200" dirty="0"/>
            <a:t>Ochrana</a:t>
          </a:r>
        </a:p>
        <a:p>
          <a:pPr marL="0" lvl="0" indent="0" algn="ctr" defTabSz="889000">
            <a:lnSpc>
              <a:spcPct val="90000"/>
            </a:lnSpc>
            <a:spcBef>
              <a:spcPct val="0"/>
            </a:spcBef>
            <a:spcAft>
              <a:spcPct val="35000"/>
            </a:spcAft>
            <a:buNone/>
          </a:pPr>
          <a:r>
            <a:rPr lang="cs-CZ" sz="1500" kern="1200" dirty="0"/>
            <a:t>Kontrola infekčních nemocí,</a:t>
          </a:r>
        </a:p>
        <a:p>
          <a:pPr marL="0" lvl="0" indent="0" algn="ctr" defTabSz="889000">
            <a:lnSpc>
              <a:spcPct val="90000"/>
            </a:lnSpc>
            <a:spcBef>
              <a:spcPct val="0"/>
            </a:spcBef>
            <a:spcAft>
              <a:spcPct val="35000"/>
            </a:spcAft>
            <a:buNone/>
          </a:pPr>
          <a:r>
            <a:rPr lang="cs-CZ" sz="1500" kern="1200" dirty="0"/>
            <a:t> řízení environmentálních rizik,</a:t>
          </a:r>
        </a:p>
        <a:p>
          <a:pPr marL="0" lvl="0" indent="0" algn="ctr" defTabSz="889000">
            <a:lnSpc>
              <a:spcPct val="90000"/>
            </a:lnSpc>
            <a:spcBef>
              <a:spcPct val="0"/>
            </a:spcBef>
            <a:spcAft>
              <a:spcPct val="35000"/>
            </a:spcAft>
            <a:buNone/>
          </a:pPr>
          <a:r>
            <a:rPr lang="cs-CZ" sz="1500" kern="1200" dirty="0"/>
            <a:t> zajištění zdravého pracovního prostředí</a:t>
          </a:r>
        </a:p>
      </dsp:txBody>
      <dsp:txXfrm>
        <a:off x="1681770" y="3156083"/>
        <a:ext cx="1932295" cy="1771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09CE5-E613-40A6-9941-EDB333F9269C}">
      <dsp:nvSpPr>
        <dsp:cNvPr id="0" name=""/>
        <dsp:cNvSpPr/>
      </dsp:nvSpPr>
      <dsp:spPr>
        <a:xfrm>
          <a:off x="477603" y="0"/>
          <a:ext cx="3823701" cy="19560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cs-CZ" sz="2800" b="1" kern="1200" dirty="0"/>
            <a:t>Přímé výdaje (ztráty)  </a:t>
          </a:r>
        </a:p>
        <a:p>
          <a:pPr marL="0" lvl="0" indent="0" algn="ctr" defTabSz="1244600">
            <a:lnSpc>
              <a:spcPct val="90000"/>
            </a:lnSpc>
            <a:spcBef>
              <a:spcPct val="0"/>
            </a:spcBef>
            <a:spcAft>
              <a:spcPct val="35000"/>
            </a:spcAft>
            <a:buNone/>
          </a:pPr>
          <a:r>
            <a:rPr lang="cs-CZ" sz="2800" b="1" kern="1200" dirty="0"/>
            <a:t>630mld. Kč</a:t>
          </a:r>
        </a:p>
      </dsp:txBody>
      <dsp:txXfrm>
        <a:off x="534894" y="57291"/>
        <a:ext cx="3709119" cy="1841486"/>
      </dsp:txXfrm>
    </dsp:sp>
    <dsp:sp modelId="{4A5EF7B2-593A-49AE-BF42-3E0C6B3FD6AE}">
      <dsp:nvSpPr>
        <dsp:cNvPr id="0" name=""/>
        <dsp:cNvSpPr/>
      </dsp:nvSpPr>
      <dsp:spPr>
        <a:xfrm>
          <a:off x="859974" y="1956068"/>
          <a:ext cx="406009" cy="434680"/>
        </a:xfrm>
        <a:custGeom>
          <a:avLst/>
          <a:gdLst/>
          <a:ahLst/>
          <a:cxnLst/>
          <a:rect l="0" t="0" r="0" b="0"/>
          <a:pathLst>
            <a:path>
              <a:moveTo>
                <a:pt x="0" y="0"/>
              </a:moveTo>
              <a:lnTo>
                <a:pt x="0" y="434680"/>
              </a:lnTo>
              <a:lnTo>
                <a:pt x="406009" y="4346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69FBA1-FCCD-4A69-9027-B8B408EAD652}">
      <dsp:nvSpPr>
        <dsp:cNvPr id="0" name=""/>
        <dsp:cNvSpPr/>
      </dsp:nvSpPr>
      <dsp:spPr>
        <a:xfrm>
          <a:off x="1265983" y="2050857"/>
          <a:ext cx="3173951" cy="6797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cs-CZ" sz="2400" kern="1200" dirty="0"/>
            <a:t>Veřejné zdravotní pojištění 80% </a:t>
          </a:r>
          <a:r>
            <a:rPr lang="cs-CZ" sz="2400" kern="1200" dirty="0" err="1"/>
            <a:t>mld</a:t>
          </a:r>
          <a:endParaRPr lang="cs-CZ" sz="2400" kern="1200" dirty="0"/>
        </a:p>
      </dsp:txBody>
      <dsp:txXfrm>
        <a:off x="1285893" y="2070767"/>
        <a:ext cx="3134131" cy="639960"/>
      </dsp:txXfrm>
    </dsp:sp>
    <dsp:sp modelId="{52B529AA-ABF1-4B83-A582-08A9CDC93AE9}">
      <dsp:nvSpPr>
        <dsp:cNvPr id="0" name=""/>
        <dsp:cNvSpPr/>
      </dsp:nvSpPr>
      <dsp:spPr>
        <a:xfrm>
          <a:off x="859974" y="1956068"/>
          <a:ext cx="382729" cy="1732809"/>
        </a:xfrm>
        <a:custGeom>
          <a:avLst/>
          <a:gdLst/>
          <a:ahLst/>
          <a:cxnLst/>
          <a:rect l="0" t="0" r="0" b="0"/>
          <a:pathLst>
            <a:path>
              <a:moveTo>
                <a:pt x="0" y="0"/>
              </a:moveTo>
              <a:lnTo>
                <a:pt x="0" y="1732809"/>
              </a:lnTo>
              <a:lnTo>
                <a:pt x="382729" y="17328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0EA257-5C2E-49FA-919A-1AC626DA65B1}">
      <dsp:nvSpPr>
        <dsp:cNvPr id="0" name=""/>
        <dsp:cNvSpPr/>
      </dsp:nvSpPr>
      <dsp:spPr>
        <a:xfrm>
          <a:off x="1242703" y="2918926"/>
          <a:ext cx="3960691" cy="15399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cs-CZ" sz="2400" kern="1200" dirty="0"/>
            <a:t>Státní a územní rozpočty, soukromé pojišťovny, přímé úhrady osob 20% </a:t>
          </a:r>
          <a:r>
            <a:rPr lang="cs-CZ" sz="2400" kern="1200" dirty="0" err="1"/>
            <a:t>mld</a:t>
          </a:r>
          <a:endParaRPr lang="cs-CZ" sz="2400" b="1" kern="1200" dirty="0">
            <a:solidFill>
              <a:schemeClr val="bg2">
                <a:lumMod val="25000"/>
              </a:schemeClr>
            </a:solidFill>
          </a:endParaRPr>
        </a:p>
      </dsp:txBody>
      <dsp:txXfrm>
        <a:off x="1287805" y="2964028"/>
        <a:ext cx="3870487" cy="1449699"/>
      </dsp:txXfrm>
    </dsp:sp>
    <dsp:sp modelId="{885FF1BB-4B4C-4DA8-97F4-3ED892B9ADF3}">
      <dsp:nvSpPr>
        <dsp:cNvPr id="0" name=""/>
        <dsp:cNvSpPr/>
      </dsp:nvSpPr>
      <dsp:spPr>
        <a:xfrm>
          <a:off x="4917313" y="2294"/>
          <a:ext cx="2834323" cy="15485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cs-CZ" sz="2800" b="1" kern="1200" dirty="0"/>
            <a:t>Nepřímé ztráty 1260 mld. </a:t>
          </a:r>
          <a:r>
            <a:rPr lang="cs-CZ" sz="2800" b="1" kern="1200" dirty="0" err="1"/>
            <a:t>kč</a:t>
          </a:r>
          <a:endParaRPr lang="cs-CZ" sz="2800" b="1" kern="1200" dirty="0"/>
        </a:p>
      </dsp:txBody>
      <dsp:txXfrm>
        <a:off x="4962668" y="47649"/>
        <a:ext cx="2743613" cy="1457818"/>
      </dsp:txXfrm>
    </dsp:sp>
    <dsp:sp modelId="{8C3DA361-BF56-421A-BB22-C3DAC3BE7F6A}">
      <dsp:nvSpPr>
        <dsp:cNvPr id="0" name=""/>
        <dsp:cNvSpPr/>
      </dsp:nvSpPr>
      <dsp:spPr>
        <a:xfrm>
          <a:off x="5200745" y="1550823"/>
          <a:ext cx="283432" cy="1556618"/>
        </a:xfrm>
        <a:custGeom>
          <a:avLst/>
          <a:gdLst/>
          <a:ahLst/>
          <a:cxnLst/>
          <a:rect l="0" t="0" r="0" b="0"/>
          <a:pathLst>
            <a:path>
              <a:moveTo>
                <a:pt x="0" y="0"/>
              </a:moveTo>
              <a:lnTo>
                <a:pt x="0" y="1556618"/>
              </a:lnTo>
              <a:lnTo>
                <a:pt x="283432" y="155661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98CDD1-B736-4F3F-AF14-FC19DDE5706D}">
      <dsp:nvSpPr>
        <dsp:cNvPr id="0" name=""/>
        <dsp:cNvSpPr/>
      </dsp:nvSpPr>
      <dsp:spPr>
        <a:xfrm>
          <a:off x="5484178" y="1691214"/>
          <a:ext cx="2206369" cy="28324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cs-CZ" sz="2800" b="1" kern="1200" dirty="0"/>
            <a:t>Finanční hodnota </a:t>
          </a:r>
          <a:r>
            <a:rPr lang="cs-CZ" sz="2800" b="1" kern="1200" dirty="0" err="1"/>
            <a:t>DALYs</a:t>
          </a:r>
          <a:endParaRPr lang="cs-CZ" sz="2800" b="1" kern="1200" dirty="0"/>
        </a:p>
      </dsp:txBody>
      <dsp:txXfrm>
        <a:off x="5548800" y="1755836"/>
        <a:ext cx="2077125" cy="27032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F07BC7-A805-4E40-B7D9-87A9ABF95440}">
      <dsp:nvSpPr>
        <dsp:cNvPr id="0" name=""/>
        <dsp:cNvSpPr/>
      </dsp:nvSpPr>
      <dsp:spPr>
        <a:xfrm>
          <a:off x="0" y="0"/>
          <a:ext cx="8737600" cy="5461000"/>
        </a:xfrm>
        <a:prstGeom prst="swooshArrow">
          <a:avLst>
            <a:gd name="adj1" fmla="val 25000"/>
            <a:gd name="adj2" fmla="val 25000"/>
          </a:avLst>
        </a:prstGeom>
        <a:solidFill>
          <a:schemeClr val="accent1">
            <a:tint val="40000"/>
            <a:hueOff val="0"/>
            <a:satOff val="0"/>
            <a:lumOff val="0"/>
            <a:alpha val="43000"/>
          </a:schemeClr>
        </a:solidFill>
        <a:ln>
          <a:noFill/>
        </a:ln>
        <a:effectLst/>
      </dsp:spPr>
      <dsp:style>
        <a:lnRef idx="0">
          <a:scrgbClr r="0" g="0" b="0"/>
        </a:lnRef>
        <a:fillRef idx="1">
          <a:scrgbClr r="0" g="0" b="0"/>
        </a:fillRef>
        <a:effectRef idx="0">
          <a:scrgbClr r="0" g="0" b="0"/>
        </a:effectRef>
        <a:fontRef idx="minor"/>
      </dsp:style>
    </dsp:sp>
    <dsp:sp modelId="{2D8D999B-B7B1-46A6-A047-E9C19031A642}">
      <dsp:nvSpPr>
        <dsp:cNvPr id="0" name=""/>
        <dsp:cNvSpPr/>
      </dsp:nvSpPr>
      <dsp:spPr>
        <a:xfrm>
          <a:off x="1436295" y="3553268"/>
          <a:ext cx="227177" cy="2271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FA3C08-2884-4504-901F-397FA9FA00D4}">
      <dsp:nvSpPr>
        <dsp:cNvPr id="0" name=""/>
        <dsp:cNvSpPr/>
      </dsp:nvSpPr>
      <dsp:spPr>
        <a:xfrm>
          <a:off x="576054" y="3882771"/>
          <a:ext cx="2035860" cy="1578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377" tIns="0" rIns="0" bIns="0" numCol="1" spcCol="1270" anchor="t" anchorCtr="0">
          <a:noAutofit/>
        </a:bodyPr>
        <a:lstStyle/>
        <a:p>
          <a:pPr marL="0" lvl="0" indent="0" algn="l" defTabSz="1244600">
            <a:lnSpc>
              <a:spcPct val="90000"/>
            </a:lnSpc>
            <a:spcBef>
              <a:spcPct val="0"/>
            </a:spcBef>
            <a:spcAft>
              <a:spcPct val="35000"/>
            </a:spcAft>
            <a:buNone/>
          </a:pPr>
          <a:r>
            <a:rPr lang="cs-CZ" sz="2800" kern="1200" dirty="0"/>
            <a:t>Informace – znalosti, dovednosti</a:t>
          </a:r>
        </a:p>
      </dsp:txBody>
      <dsp:txXfrm>
        <a:off x="576054" y="3882771"/>
        <a:ext cx="2035860" cy="1578229"/>
      </dsp:txXfrm>
    </dsp:sp>
    <dsp:sp modelId="{FA0CEB08-9249-4FA8-8ADB-CAFE542BB6DB}">
      <dsp:nvSpPr>
        <dsp:cNvPr id="0" name=""/>
        <dsp:cNvSpPr/>
      </dsp:nvSpPr>
      <dsp:spPr>
        <a:xfrm>
          <a:off x="3167796" y="2284882"/>
          <a:ext cx="410667" cy="41066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91CB6F-51D0-43F1-B745-A760DC3B84E4}">
      <dsp:nvSpPr>
        <dsp:cNvPr id="0" name=""/>
        <dsp:cNvSpPr/>
      </dsp:nvSpPr>
      <dsp:spPr>
        <a:xfrm>
          <a:off x="2687099" y="2690729"/>
          <a:ext cx="3951652" cy="103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604" tIns="0" rIns="0" bIns="0" numCol="1" spcCol="1270" anchor="t" anchorCtr="0">
          <a:noAutofit/>
        </a:bodyPr>
        <a:lstStyle/>
        <a:p>
          <a:pPr marL="0" lvl="0" indent="0" algn="l" defTabSz="1422400">
            <a:lnSpc>
              <a:spcPct val="90000"/>
            </a:lnSpc>
            <a:spcBef>
              <a:spcPct val="0"/>
            </a:spcBef>
            <a:spcAft>
              <a:spcPct val="35000"/>
            </a:spcAft>
            <a:buNone/>
          </a:pPr>
          <a:r>
            <a:rPr lang="cs-CZ" sz="3200" kern="1200" dirty="0"/>
            <a:t>Porozumění</a:t>
          </a:r>
        </a:p>
      </dsp:txBody>
      <dsp:txXfrm>
        <a:off x="2687099" y="2690729"/>
        <a:ext cx="3951652" cy="1030654"/>
      </dsp:txXfrm>
    </dsp:sp>
    <dsp:sp modelId="{BE7EC189-94E7-4B99-B442-EA678014722F}">
      <dsp:nvSpPr>
        <dsp:cNvPr id="0" name=""/>
        <dsp:cNvSpPr/>
      </dsp:nvSpPr>
      <dsp:spPr>
        <a:xfrm>
          <a:off x="5933986" y="1223801"/>
          <a:ext cx="567944" cy="5679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C4B075-6739-4D30-A579-484837852DC4}">
      <dsp:nvSpPr>
        <dsp:cNvPr id="0" name=""/>
        <dsp:cNvSpPr/>
      </dsp:nvSpPr>
      <dsp:spPr>
        <a:xfrm>
          <a:off x="4847348" y="1898661"/>
          <a:ext cx="3135617" cy="1567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0942" tIns="0" rIns="0" bIns="0" numCol="1" spcCol="1270" anchor="t" anchorCtr="0">
          <a:noAutofit/>
        </a:bodyPr>
        <a:lstStyle/>
        <a:p>
          <a:pPr marL="0" lvl="0" indent="0" algn="l" defTabSz="1600200">
            <a:lnSpc>
              <a:spcPct val="90000"/>
            </a:lnSpc>
            <a:spcBef>
              <a:spcPct val="0"/>
            </a:spcBef>
            <a:spcAft>
              <a:spcPct val="35000"/>
            </a:spcAft>
            <a:buNone/>
          </a:pPr>
          <a:r>
            <a:rPr lang="cs-CZ" sz="3600" kern="1200" dirty="0"/>
            <a:t>Vyhodnocení</a:t>
          </a:r>
        </a:p>
      </dsp:txBody>
      <dsp:txXfrm>
        <a:off x="4847348" y="1898661"/>
        <a:ext cx="3135617" cy="15672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drawings/drawing1.xml><?xml version="1.0" encoding="utf-8"?>
<c:userShapes xmlns:c="http://schemas.openxmlformats.org/drawingml/2006/chart">
  <cdr:relSizeAnchor xmlns:cdr="http://schemas.openxmlformats.org/drawingml/2006/chartDrawing">
    <cdr:from>
      <cdr:x>0.68474</cdr:x>
      <cdr:y>0.10594</cdr:y>
    </cdr:from>
    <cdr:to>
      <cdr:x>0.9844</cdr:x>
      <cdr:y>0.91066</cdr:y>
    </cdr:to>
    <cdr:sp macro="" textlink="">
      <cdr:nvSpPr>
        <cdr:cNvPr id="2" name="TextovéPole 1"/>
        <cdr:cNvSpPr txBox="1"/>
      </cdr:nvSpPr>
      <cdr:spPr>
        <a:xfrm xmlns:a="http://schemas.openxmlformats.org/drawingml/2006/main">
          <a:off x="5867484" y="556864"/>
          <a:ext cx="2567796" cy="42301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cs-CZ" sz="2400" b="1" dirty="0">
              <a:latin typeface="Lucida Sans Unicode" panose="020B0602030504020204" pitchFamily="34" charset="0"/>
              <a:cs typeface="Lucida Sans Unicode" panose="020B0602030504020204" pitchFamily="34" charset="0"/>
            </a:rPr>
            <a:t>Životní styl</a:t>
          </a:r>
        </a:p>
        <a:p xmlns:a="http://schemas.openxmlformats.org/drawingml/2006/main">
          <a:endParaRPr lang="cs-CZ" sz="2400" b="1" dirty="0">
            <a:latin typeface="Lucida Sans Unicode" panose="020B0602030504020204" pitchFamily="34" charset="0"/>
            <a:cs typeface="Lucida Sans Unicode" panose="020B0602030504020204" pitchFamily="34" charset="0"/>
          </a:endParaRPr>
        </a:p>
        <a:p xmlns:a="http://schemas.openxmlformats.org/drawingml/2006/main">
          <a:r>
            <a:rPr lang="cs-CZ" sz="2400" b="1" dirty="0">
              <a:latin typeface="Lucida Sans Unicode" panose="020B0602030504020204" pitchFamily="34" charset="0"/>
              <a:cs typeface="Lucida Sans Unicode" panose="020B0602030504020204" pitchFamily="34" charset="0"/>
            </a:rPr>
            <a:t>Životní prostředí</a:t>
          </a:r>
        </a:p>
        <a:p xmlns:a="http://schemas.openxmlformats.org/drawingml/2006/main">
          <a:endParaRPr lang="cs-CZ" sz="2400" b="1" dirty="0">
            <a:latin typeface="Lucida Sans Unicode" panose="020B0602030504020204" pitchFamily="34" charset="0"/>
            <a:cs typeface="Lucida Sans Unicode" panose="020B0602030504020204" pitchFamily="34" charset="0"/>
          </a:endParaRPr>
        </a:p>
        <a:p xmlns:a="http://schemas.openxmlformats.org/drawingml/2006/main">
          <a:r>
            <a:rPr lang="cs-CZ" sz="2400" b="1" dirty="0">
              <a:latin typeface="Lucida Sans Unicode" panose="020B0602030504020204" pitchFamily="34" charset="0"/>
              <a:cs typeface="Lucida Sans Unicode" panose="020B0602030504020204" pitchFamily="34" charset="0"/>
            </a:rPr>
            <a:t>Genetický základ</a:t>
          </a:r>
        </a:p>
        <a:p xmlns:a="http://schemas.openxmlformats.org/drawingml/2006/main">
          <a:endParaRPr lang="cs-CZ" sz="2400" b="1" dirty="0">
            <a:latin typeface="Lucida Sans Unicode" panose="020B0602030504020204" pitchFamily="34" charset="0"/>
            <a:cs typeface="Lucida Sans Unicode" panose="020B0602030504020204" pitchFamily="34" charset="0"/>
          </a:endParaRPr>
        </a:p>
        <a:p xmlns:a="http://schemas.openxmlformats.org/drawingml/2006/main">
          <a:r>
            <a:rPr lang="cs-CZ" sz="2400" b="1" dirty="0">
              <a:latin typeface="Lucida Sans Unicode" panose="020B0602030504020204" pitchFamily="34" charset="0"/>
              <a:cs typeface="Lucida Sans Unicode" panose="020B0602030504020204" pitchFamily="34" charset="0"/>
            </a:rPr>
            <a:t>Zdravotnické služby</a:t>
          </a:r>
        </a:p>
      </cdr:txBody>
    </cdr:sp>
  </cdr:relSizeAnchor>
</c:userShapes>
</file>

<file path=ppt/drawings/drawing2.xml><?xml version="1.0" encoding="utf-8"?>
<c:userShapes xmlns:c="http://schemas.openxmlformats.org/drawingml/2006/chart">
  <cdr:relSizeAnchor xmlns:cdr="http://schemas.openxmlformats.org/drawingml/2006/chartDrawing">
    <cdr:from>
      <cdr:x>0.13722</cdr:x>
      <cdr:y>0.5</cdr:y>
    </cdr:from>
    <cdr:to>
      <cdr:x>0.13834</cdr:x>
      <cdr:y>0.6612</cdr:y>
    </cdr:to>
    <cdr:cxnSp macro="">
      <cdr:nvCxnSpPr>
        <cdr:cNvPr id="3" name="Přímá spojnice se šipkou 2">
          <a:extLst xmlns:a="http://schemas.openxmlformats.org/drawingml/2006/main">
            <a:ext uri="{FF2B5EF4-FFF2-40B4-BE49-F238E27FC236}">
              <a16:creationId xmlns:a16="http://schemas.microsoft.com/office/drawing/2014/main" id="{1C0B718A-C020-4997-BA81-AA09E913A1BF}"/>
            </a:ext>
          </a:extLst>
        </cdr:cNvPr>
        <cdr:cNvCxnSpPr/>
      </cdr:nvCxnSpPr>
      <cdr:spPr>
        <a:xfrm xmlns:a="http://schemas.openxmlformats.org/drawingml/2006/main">
          <a:off x="1117470" y="2730434"/>
          <a:ext cx="9137" cy="880292"/>
        </a:xfrm>
        <a:prstGeom xmlns:a="http://schemas.openxmlformats.org/drawingml/2006/main" prst="straightConnector1">
          <a:avLst/>
        </a:prstGeom>
        <a:ln xmlns:a="http://schemas.openxmlformats.org/drawingml/2006/main" w="19050">
          <a:solidFill>
            <a:schemeClr val="tx1"/>
          </a:solidFill>
          <a:prstDash val="sysDash"/>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C02090-272C-47AC-B698-4C130E3487BA}" type="datetimeFigureOut">
              <a:rPr lang="cs-CZ" smtClean="0"/>
              <a:t>16.09.2026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E170CF-0517-473E-8BEE-D770ACA4AF1C}" type="slidenum">
              <a:rPr lang="cs-CZ" smtClean="0"/>
              <a:t>‹#›</a:t>
            </a:fld>
            <a:endParaRPr lang="cs-CZ"/>
          </a:p>
        </p:txBody>
      </p:sp>
    </p:spTree>
    <p:extLst>
      <p:ext uri="{BB962C8B-B14F-4D97-AF65-F5344CB8AC3E}">
        <p14:creationId xmlns:p14="http://schemas.microsoft.com/office/powerpoint/2010/main" val="1886393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04C3A5D-CBC2-4078-B4DE-AC5CE3D43514}" type="slidenum">
              <a:rPr lang="cs-CZ" smtClean="0"/>
              <a:t>24</a:t>
            </a:fld>
            <a:endParaRPr lang="cs-CZ"/>
          </a:p>
        </p:txBody>
      </p:sp>
    </p:spTree>
    <p:extLst>
      <p:ext uri="{BB962C8B-B14F-4D97-AF65-F5344CB8AC3E}">
        <p14:creationId xmlns:p14="http://schemas.microsoft.com/office/powerpoint/2010/main" val="490098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Zdraví ovlivňují</a:t>
            </a:r>
            <a:r>
              <a:rPr lang="cs-CZ" baseline="0" dirty="0"/>
              <a:t> socioekonomické determinanty jako je vzdělání, příjem, bydlení, životní styl. </a:t>
            </a:r>
            <a:r>
              <a:rPr lang="cs-CZ" dirty="0"/>
              <a:t>Jablíčka</a:t>
            </a:r>
            <a:r>
              <a:rPr lang="cs-CZ" baseline="0" dirty="0"/>
              <a:t> na obrázku představují zdraví. Pokud dostávají lidé, kteří jsou různě ovlivňováni socioekonomickými determinantami zdraví stejnou podporu, na své zdraví se jim nepodaří vždy dosáhnout, nemají stejný přístup ke zdraví. Systém, kde mají všechny sociální skupiny stejnou podporu je tak sociálně nespravedlivý- levý obrázek. Pokud skupiny, které mají horší přístup ke zdraví, dostanou podporu vyšší, na své zdraví mají větší šanci dosáhnout- takový systém je sociálně spravedlivý.</a:t>
            </a:r>
            <a:endParaRPr lang="cs-CZ" dirty="0"/>
          </a:p>
        </p:txBody>
      </p:sp>
      <p:sp>
        <p:nvSpPr>
          <p:cNvPr id="4" name="Zástupný symbol pro číslo snímku 3"/>
          <p:cNvSpPr>
            <a:spLocks noGrp="1"/>
          </p:cNvSpPr>
          <p:nvPr>
            <p:ph type="sldNum" sz="quarter" idx="10"/>
          </p:nvPr>
        </p:nvSpPr>
        <p:spPr/>
        <p:txBody>
          <a:bodyPr/>
          <a:lstStyle/>
          <a:p>
            <a:fld id="{1C181C85-0559-4404-A990-695A7811D665}" type="slidenum">
              <a:rPr lang="cs-CZ" smtClean="0"/>
              <a:t>28</a:t>
            </a:fld>
            <a:endParaRPr lang="cs-CZ"/>
          </a:p>
        </p:txBody>
      </p:sp>
    </p:spTree>
    <p:extLst>
      <p:ext uri="{BB962C8B-B14F-4D97-AF65-F5344CB8AC3E}">
        <p14:creationId xmlns:p14="http://schemas.microsoft.com/office/powerpoint/2010/main" val="2595399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Determinanty se často</a:t>
            </a:r>
            <a:r>
              <a:rPr lang="cs-CZ" baseline="0" dirty="0"/>
              <a:t> agregují, špatné se špatnými a dobré s dobrými.</a:t>
            </a:r>
            <a:endParaRPr lang="cs-CZ" dirty="0"/>
          </a:p>
        </p:txBody>
      </p:sp>
      <p:sp>
        <p:nvSpPr>
          <p:cNvPr id="4" name="Zástupný symbol pro číslo snímku 3"/>
          <p:cNvSpPr>
            <a:spLocks noGrp="1"/>
          </p:cNvSpPr>
          <p:nvPr>
            <p:ph type="sldNum" sz="quarter" idx="10"/>
          </p:nvPr>
        </p:nvSpPr>
        <p:spPr/>
        <p:txBody>
          <a:bodyPr/>
          <a:lstStyle/>
          <a:p>
            <a:fld id="{617608E7-766F-45A2-B34A-22EB32280176}" type="slidenum">
              <a:rPr lang="cs-CZ" smtClean="0"/>
              <a:pPr/>
              <a:t>29</a:t>
            </a:fld>
            <a:endParaRPr lang="cs-CZ"/>
          </a:p>
        </p:txBody>
      </p:sp>
    </p:spTree>
    <p:extLst>
      <p:ext uri="{BB962C8B-B14F-4D97-AF65-F5344CB8AC3E}">
        <p14:creationId xmlns:p14="http://schemas.microsoft.com/office/powerpoint/2010/main" val="2924863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617608E7-766F-45A2-B34A-22EB32280176}" type="slidenum">
              <a:rPr lang="cs-CZ" smtClean="0"/>
              <a:pPr/>
              <a:t>30</a:t>
            </a:fld>
            <a:endParaRPr lang="cs-CZ"/>
          </a:p>
        </p:txBody>
      </p:sp>
    </p:spTree>
    <p:extLst>
      <p:ext uri="{BB962C8B-B14F-4D97-AF65-F5344CB8AC3E}">
        <p14:creationId xmlns:p14="http://schemas.microsoft.com/office/powerpoint/2010/main" val="2850753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Celková míra ohrožení příjmovou chudobou a sociálním vyloučením 2017 byla 12,3 % tj. 1,3 mil lidí. ČSÚ Simona Měřínská.  </a:t>
            </a:r>
            <a:endParaRPr lang="cs-CZ" sz="1200" dirty="0">
              <a:latin typeface="Dubai Medium" panose="020B0604020202020204" pitchFamily="34" charset="-78"/>
              <a:cs typeface="Dubai Medium" panose="020B0604020202020204" pitchFamily="34" charset="-78"/>
            </a:endParaRPr>
          </a:p>
          <a:p>
            <a:endParaRPr lang="cs-CZ" dirty="0"/>
          </a:p>
        </p:txBody>
      </p:sp>
      <p:sp>
        <p:nvSpPr>
          <p:cNvPr id="4" name="Zástupný symbol pro číslo snímku 3"/>
          <p:cNvSpPr>
            <a:spLocks noGrp="1"/>
          </p:cNvSpPr>
          <p:nvPr>
            <p:ph type="sldNum" sz="quarter" idx="5"/>
          </p:nvPr>
        </p:nvSpPr>
        <p:spPr/>
        <p:txBody>
          <a:bodyPr/>
          <a:lstStyle/>
          <a:p>
            <a:fld id="{46782C15-9066-4329-BCEA-CBB5BF6721E4}" type="slidenum">
              <a:rPr lang="cs-CZ" smtClean="0"/>
              <a:t>31</a:t>
            </a:fld>
            <a:endParaRPr lang="cs-CZ"/>
          </a:p>
        </p:txBody>
      </p:sp>
    </p:spTree>
    <p:extLst>
      <p:ext uri="{BB962C8B-B14F-4D97-AF65-F5344CB8AC3E}">
        <p14:creationId xmlns:p14="http://schemas.microsoft.com/office/powerpoint/2010/main" val="2667989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Shape 170"/>
          <p:cNvSpPr>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ctr" anchorCtr="0" compatLnSpc="1">
            <a:prstTxWarp prst="textNoShape">
              <a:avLst/>
            </a:prstTxWarp>
          </a:bodyPr>
          <a:lstStyle/>
          <a:p>
            <a:pPr>
              <a:spcBef>
                <a:spcPct val="0"/>
              </a:spcBef>
            </a:pPr>
            <a:endParaRPr lang="cs-CZ" altLang="cs-CZ"/>
          </a:p>
        </p:txBody>
      </p:sp>
      <p:sp>
        <p:nvSpPr>
          <p:cNvPr id="19459" name="Shape 171"/>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2513932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4" name="Shape 183"/>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3555" name="Shape 184"/>
          <p:cNvSpPr>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cs-CZ" altLang="cs-CZ"/>
          </a:p>
        </p:txBody>
      </p:sp>
    </p:spTree>
    <p:extLst>
      <p:ext uri="{BB962C8B-B14F-4D97-AF65-F5344CB8AC3E}">
        <p14:creationId xmlns:p14="http://schemas.microsoft.com/office/powerpoint/2010/main" val="947620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F04C3A5D-CBC2-4078-B4DE-AC5CE3D43514}" type="slidenum">
              <a:rPr lang="cs-CZ" smtClean="0"/>
              <a:t>50</a:t>
            </a:fld>
            <a:endParaRPr lang="cs-CZ"/>
          </a:p>
        </p:txBody>
      </p:sp>
    </p:spTree>
    <p:extLst>
      <p:ext uri="{BB962C8B-B14F-4D97-AF65-F5344CB8AC3E}">
        <p14:creationId xmlns:p14="http://schemas.microsoft.com/office/powerpoint/2010/main" val="697481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Shape 135"/>
          <p:cNvSpPr>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ctr" anchorCtr="0" compatLnSpc="1">
            <a:prstTxWarp prst="textNoShape">
              <a:avLst/>
            </a:prstTxWarp>
          </a:bodyPr>
          <a:lstStyle/>
          <a:p>
            <a:pPr>
              <a:spcBef>
                <a:spcPct val="0"/>
              </a:spcBef>
            </a:pPr>
            <a:r>
              <a:rPr lang="cs-CZ" altLang="cs-CZ"/>
              <a:t>Kolik na to mají času? (10 min)</a:t>
            </a:r>
          </a:p>
        </p:txBody>
      </p:sp>
      <p:sp>
        <p:nvSpPr>
          <p:cNvPr id="11267" name="Shape 136"/>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2418013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NZ"/>
          </a:p>
        </p:txBody>
      </p:sp>
      <p:sp>
        <p:nvSpPr>
          <p:cNvPr id="4" name="Zástupný symbol pro číslo snímku 3"/>
          <p:cNvSpPr>
            <a:spLocks noGrp="1"/>
          </p:cNvSpPr>
          <p:nvPr>
            <p:ph type="sldNum" sz="quarter" idx="10"/>
          </p:nvPr>
        </p:nvSpPr>
        <p:spPr/>
        <p:txBody>
          <a:bodyPr/>
          <a:lstStyle/>
          <a:p>
            <a:fld id="{8839D3F7-FF81-47F0-BDFA-292FEA30DE81}" type="slidenum">
              <a:rPr lang="cs-CZ" smtClean="0"/>
              <a:t>89</a:t>
            </a:fld>
            <a:endParaRPr lang="cs-CZ"/>
          </a:p>
        </p:txBody>
      </p:sp>
    </p:spTree>
    <p:extLst>
      <p:ext uri="{BB962C8B-B14F-4D97-AF65-F5344CB8AC3E}">
        <p14:creationId xmlns:p14="http://schemas.microsoft.com/office/powerpoint/2010/main" val="1749626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16.09.2026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605470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16.09.2026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176120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16.09.2026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1620231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17B01020-7225-4CD1-94CF-5F6AD28C7114}" type="datetimeFigureOut">
              <a:rPr lang="cs-CZ" smtClean="0"/>
              <a:t>16.09.2026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49556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17B01020-7225-4CD1-94CF-5F6AD28C7114}" type="datetimeFigureOut">
              <a:rPr lang="cs-CZ" smtClean="0"/>
              <a:t>16.09.2026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48108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17B01020-7225-4CD1-94CF-5F6AD28C7114}" type="datetimeFigureOut">
              <a:rPr lang="cs-CZ" smtClean="0"/>
              <a:t>16.09.2026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015800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7B01020-7225-4CD1-94CF-5F6AD28C7114}" type="datetimeFigureOut">
              <a:rPr lang="cs-CZ" smtClean="0"/>
              <a:t>16.09.2026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562681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17B01020-7225-4CD1-94CF-5F6AD28C7114}" type="datetimeFigureOut">
              <a:rPr lang="cs-CZ" smtClean="0"/>
              <a:t>16.09.2026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1553065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17B01020-7225-4CD1-94CF-5F6AD28C7114}" type="datetimeFigureOut">
              <a:rPr lang="cs-CZ" smtClean="0"/>
              <a:t>16.09.2026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381268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16.09.2026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3194710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16.09.2026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291331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B01020-7225-4CD1-94CF-5F6AD28C7114}" type="datetimeFigureOut">
              <a:rPr lang="cs-CZ" smtClean="0"/>
              <a:t>16.09.2026</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EEB210-A40E-4453-A412-0143DD8EF264}" type="slidenum">
              <a:rPr lang="cs-CZ" smtClean="0"/>
              <a:t>‹#›</a:t>
            </a:fld>
            <a:endParaRPr lang="cs-CZ"/>
          </a:p>
        </p:txBody>
      </p:sp>
    </p:spTree>
    <p:extLst>
      <p:ext uri="{BB962C8B-B14F-4D97-AF65-F5344CB8AC3E}">
        <p14:creationId xmlns:p14="http://schemas.microsoft.com/office/powerpoint/2010/main" val="694487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lf.osu.cz/studijniobory/?specializaceid=3014"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propo.mpsv.cz/zakon_258_200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hyperlink" Target="http://www.szu.cz/uploads/documents/szu/aktual/NAUTA_2021.pdf" TargetMode="External"/><Relationship Id="rId13" Type="http://schemas.openxmlformats.org/officeDocument/2006/relationships/hyperlink" Target="http://www.szu.cz/publikace/plakaty-1" TargetMode="External"/><Relationship Id="rId3" Type="http://schemas.openxmlformats.org/officeDocument/2006/relationships/diagramLayout" Target="../diagrams/layout2.xml"/><Relationship Id="rId7" Type="http://schemas.openxmlformats.org/officeDocument/2006/relationships/hyperlink" Target="http://www.szu.cz/ehes" TargetMode="External"/><Relationship Id="rId12" Type="http://schemas.openxmlformats.org/officeDocument/2006/relationships/hyperlink" Target="http://www.szu.cz/publikace/letaky-1" TargetMode="External"/><Relationship Id="rId17" Type="http://schemas.openxmlformats.org/officeDocument/2006/relationships/hyperlink" Target="https://www.facebook.com/efektivnipodporazdravi" TargetMode="External"/><Relationship Id="rId2" Type="http://schemas.openxmlformats.org/officeDocument/2006/relationships/diagramData" Target="../diagrams/data2.xml"/><Relationship Id="rId16" Type="http://schemas.openxmlformats.org/officeDocument/2006/relationships/hyperlink" Target="https://www.facebook.com/cpvz.szu/" TargetMode="Externa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hyperlink" Target="https://www.who.int/europe/initiatives/who-european-childhood-obesity-surveillance-initiative-(cosi)" TargetMode="External"/><Relationship Id="rId5" Type="http://schemas.openxmlformats.org/officeDocument/2006/relationships/diagramColors" Target="../diagrams/colors2.xml"/><Relationship Id="rId15" Type="http://schemas.openxmlformats.org/officeDocument/2006/relationships/hyperlink" Target="https://www.facebook.com/statnizdravotniustav/" TargetMode="External"/><Relationship Id="rId10" Type="http://schemas.openxmlformats.org/officeDocument/2006/relationships/hyperlink" Target="https://hbsc.org/" TargetMode="External"/><Relationship Id="rId4" Type="http://schemas.openxmlformats.org/officeDocument/2006/relationships/diagramQuickStyle" Target="../diagrams/quickStyle2.xml"/><Relationship Id="rId9" Type="http://schemas.openxmlformats.org/officeDocument/2006/relationships/hyperlink" Target="http://www.szu.cz/uploads/documents/chzp/souhrnna_zprava/SZU_Report_2021_web_2.pdf" TargetMode="External"/><Relationship Id="rId14" Type="http://schemas.openxmlformats.org/officeDocument/2006/relationships/hyperlink" Target="http://www.szu.cz/publikace/brozur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ncbi.nlm.nih.gov/pmc/articles/PMC3061284/"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europarl.europa.eu/oeil/popups/ficheprocedure.do?lang=en&amp;reference=2010/2089(INI)"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www.instituteofhealthequity.org/file-manager/FSHLrelateddocs/overall-costs-fshl.pdf" TargetMode="External"/><Relationship Id="rId4" Type="http://schemas.openxmlformats.org/officeDocument/2006/relationships/hyperlink" Target="https://www.feps-europe.eu/attachments/publications/1845-6%20health%20inequalities%20inner-hr.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szu.cz/odborna-centra-a-pracoviste/centrum-podpory-verejneho-zdravi/tabak-a-alkohol/nauta/"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epoz.szu.cz/"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youtu.be/fUYZifPZueA" TargetMode="External"/><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5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oleObject" Target="../embeddings/oleObject2.bin"/><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3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7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who.int/data/gho/data/themes/mortality-and-global-health-estimates/global-health-estimates-leading-causes-of-dalys" TargetMode="External"/><Relationship Id="rId2" Type="http://schemas.openxmlformats.org/officeDocument/2006/relationships/hyperlink" Target="https://www.czso.cz/csu/czso/vysledky-zdravotnickych-uctu-cr-2017-2020" TargetMode="External"/><Relationship Id="rId1" Type="http://schemas.openxmlformats.org/officeDocument/2006/relationships/slideLayout" Target="../slideLayouts/slideLayout2.xml"/><Relationship Id="rId5" Type="http://schemas.openxmlformats.org/officeDocument/2006/relationships/hyperlink" Target="http://www.szu.cz/" TargetMode="External"/><Relationship Id="rId4" Type="http://schemas.openxmlformats.org/officeDocument/2006/relationships/hyperlink" Target="https://data.worldobesity.org/country/czechia-54/"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406400" y="2160331"/>
            <a:ext cx="11328399" cy="2387600"/>
          </a:xfrm>
        </p:spPr>
        <p:txBody>
          <a:bodyPr>
            <a:normAutofit fontScale="90000"/>
          </a:bodyPr>
          <a:lstStyle/>
          <a:p>
            <a:br>
              <a:rPr lang="cs-CZ" dirty="0"/>
            </a:br>
            <a:br>
              <a:rPr lang="cs-CZ" dirty="0"/>
            </a:br>
            <a:br>
              <a:rPr lang="cs-CZ" dirty="0"/>
            </a:br>
            <a:r>
              <a:rPr lang="cs-CZ" dirty="0"/>
              <a:t>Primární prevence a podpora zdraví</a:t>
            </a:r>
            <a:br>
              <a:rPr lang="cs-CZ" dirty="0"/>
            </a:br>
            <a:endParaRPr lang="cs-CZ" dirty="0"/>
          </a:p>
        </p:txBody>
      </p:sp>
      <p:sp>
        <p:nvSpPr>
          <p:cNvPr id="3" name="Podnadpis 2"/>
          <p:cNvSpPr>
            <a:spLocks noGrp="1"/>
          </p:cNvSpPr>
          <p:nvPr>
            <p:ph type="subTitle" idx="1"/>
          </p:nvPr>
        </p:nvSpPr>
        <p:spPr>
          <a:xfrm>
            <a:off x="1664044" y="4730622"/>
            <a:ext cx="9144000" cy="1655762"/>
          </a:xfrm>
        </p:spPr>
        <p:txBody>
          <a:bodyPr/>
          <a:lstStyle/>
          <a:p>
            <a:r>
              <a:rPr lang="cs-CZ" dirty="0"/>
              <a:t>Marie Nejedlá</a:t>
            </a:r>
          </a:p>
          <a:p>
            <a:r>
              <a:rPr lang="cs-CZ" dirty="0"/>
              <a:t>Vysoká škola zdravotnická</a:t>
            </a:r>
          </a:p>
        </p:txBody>
      </p:sp>
    </p:spTree>
    <p:extLst>
      <p:ext uri="{BB962C8B-B14F-4D97-AF65-F5344CB8AC3E}">
        <p14:creationId xmlns:p14="http://schemas.microsoft.com/office/powerpoint/2010/main" val="3483280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6" name="Zástupný symbol pro obsah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9300" y="0"/>
            <a:ext cx="10693400" cy="6908800"/>
          </a:xfrm>
        </p:spPr>
      </p:pic>
    </p:spTree>
    <p:extLst>
      <p:ext uri="{BB962C8B-B14F-4D97-AF65-F5344CB8AC3E}">
        <p14:creationId xmlns:p14="http://schemas.microsoft.com/office/powerpoint/2010/main" val="347401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73443" y="1281928"/>
            <a:ext cx="10515600" cy="5431910"/>
          </a:xfrm>
        </p:spPr>
        <p:txBody>
          <a:bodyPr>
            <a:normAutofit fontScale="92500" lnSpcReduction="20000"/>
          </a:bodyPr>
          <a:lstStyle/>
          <a:p>
            <a:r>
              <a:rPr lang="cs-CZ" dirty="0"/>
              <a:t>Ochrana a podpora veřejného zdraví</a:t>
            </a:r>
          </a:p>
          <a:p>
            <a:r>
              <a:rPr lang="cs-CZ" dirty="0"/>
              <a:t>Zákon 258/2000 Sb.</a:t>
            </a:r>
          </a:p>
          <a:p>
            <a:r>
              <a:rPr lang="cs-CZ" dirty="0"/>
              <a:t>Veřejné zdraví</a:t>
            </a:r>
          </a:p>
          <a:p>
            <a:r>
              <a:rPr lang="cs-CZ" dirty="0"/>
              <a:t>Nejčastější příčiny úmrtí</a:t>
            </a:r>
          </a:p>
          <a:p>
            <a:r>
              <a:rPr lang="cs-CZ" dirty="0"/>
              <a:t>Ukazatele hodnocení úrovně zdraví, </a:t>
            </a:r>
            <a:r>
              <a:rPr lang="cs-CZ" dirty="0" err="1"/>
              <a:t>HLYs</a:t>
            </a:r>
            <a:r>
              <a:rPr lang="cs-CZ" dirty="0"/>
              <a:t>, </a:t>
            </a:r>
            <a:r>
              <a:rPr lang="cs-CZ" dirty="0" err="1"/>
              <a:t>DALYs</a:t>
            </a:r>
            <a:endParaRPr lang="cs-CZ" dirty="0"/>
          </a:p>
          <a:p>
            <a:r>
              <a:rPr lang="cs-CZ" dirty="0" err="1"/>
              <a:t>DALYs</a:t>
            </a:r>
            <a:r>
              <a:rPr lang="cs-CZ" dirty="0"/>
              <a:t> – roky života ztracené v nemoci nebo předčasným úmrtím</a:t>
            </a:r>
          </a:p>
          <a:p>
            <a:r>
              <a:rPr lang="cs-CZ" dirty="0"/>
              <a:t>Národohospodářské ztráty z nemocí</a:t>
            </a:r>
          </a:p>
          <a:p>
            <a:r>
              <a:rPr lang="cs-CZ" dirty="0"/>
              <a:t>Vliv životního stylu na zdraví</a:t>
            </a:r>
          </a:p>
          <a:p>
            <a:r>
              <a:rPr lang="cs-CZ" dirty="0"/>
              <a:t>Nerovnosti ve zdraví</a:t>
            </a:r>
          </a:p>
          <a:p>
            <a:r>
              <a:rPr lang="cs-CZ" dirty="0"/>
              <a:t>Zdravotní gramotnost a motivace ke zdraví</a:t>
            </a:r>
          </a:p>
          <a:p>
            <a:r>
              <a:rPr lang="cs-CZ" dirty="0"/>
              <a:t>Význam primární prevence a podpory zdraví</a:t>
            </a:r>
          </a:p>
          <a:p>
            <a:r>
              <a:rPr lang="cs-CZ" dirty="0"/>
              <a:t>Skupinové intervence</a:t>
            </a:r>
          </a:p>
          <a:p>
            <a:r>
              <a:rPr lang="cs-CZ" dirty="0"/>
              <a:t>Individuální intervence</a:t>
            </a:r>
          </a:p>
        </p:txBody>
      </p:sp>
      <p:sp>
        <p:nvSpPr>
          <p:cNvPr id="2" name="TextovéPole 1"/>
          <p:cNvSpPr txBox="1"/>
          <p:nvPr/>
        </p:nvSpPr>
        <p:spPr>
          <a:xfrm>
            <a:off x="5206314" y="0"/>
            <a:ext cx="5296929" cy="769441"/>
          </a:xfrm>
          <a:prstGeom prst="rect">
            <a:avLst/>
          </a:prstGeom>
          <a:noFill/>
        </p:spPr>
        <p:txBody>
          <a:bodyPr wrap="square" rtlCol="0">
            <a:spAutoFit/>
          </a:bodyPr>
          <a:lstStyle/>
          <a:p>
            <a:r>
              <a:rPr lang="cs-CZ" sz="4400" dirty="0"/>
              <a:t>Osnova</a:t>
            </a:r>
          </a:p>
        </p:txBody>
      </p:sp>
    </p:spTree>
    <p:extLst>
      <p:ext uri="{BB962C8B-B14F-4D97-AF65-F5344CB8AC3E}">
        <p14:creationId xmlns:p14="http://schemas.microsoft.com/office/powerpoint/2010/main" val="465868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Ochrana a podpora zdraví</a:t>
            </a:r>
            <a:br>
              <a:rPr lang="cs-CZ" dirty="0"/>
            </a:br>
            <a:endParaRPr lang="cs-CZ" dirty="0"/>
          </a:p>
        </p:txBody>
      </p:sp>
      <p:sp>
        <p:nvSpPr>
          <p:cNvPr id="5" name="Zástupný symbol pro obsah 4"/>
          <p:cNvSpPr>
            <a:spLocks noGrp="1"/>
          </p:cNvSpPr>
          <p:nvPr>
            <p:ph idx="1"/>
          </p:nvPr>
        </p:nvSpPr>
        <p:spPr>
          <a:xfrm>
            <a:off x="838200" y="1825625"/>
            <a:ext cx="10515600" cy="4723456"/>
          </a:xfrm>
        </p:spPr>
        <p:txBody>
          <a:bodyPr>
            <a:normAutofit/>
          </a:bodyPr>
          <a:lstStyle/>
          <a:p>
            <a:r>
              <a:rPr lang="cs-CZ" dirty="0"/>
              <a:t>Ochrana veřejného zdraví je souhrn činností a opatření </a:t>
            </a:r>
          </a:p>
          <a:p>
            <a:pPr lvl="1"/>
            <a:r>
              <a:rPr lang="cs-CZ" dirty="0"/>
              <a:t>k vytváření a ochraně zdravých životních a pracovních podmínek</a:t>
            </a:r>
          </a:p>
          <a:p>
            <a:pPr lvl="1"/>
            <a:r>
              <a:rPr lang="cs-CZ" dirty="0"/>
              <a:t>ke snížení výskytu nemocí a </a:t>
            </a:r>
          </a:p>
          <a:p>
            <a:pPr lvl="1"/>
            <a:r>
              <a:rPr lang="cs-CZ" dirty="0"/>
              <a:t>jiných poškození zdraví</a:t>
            </a:r>
          </a:p>
          <a:p>
            <a:r>
              <a:rPr lang="cs-CZ" dirty="0"/>
              <a:t>Podpora veřejného zdraví je souhrn činností </a:t>
            </a:r>
          </a:p>
          <a:p>
            <a:pPr lvl="1"/>
            <a:r>
              <a:rPr lang="cs-CZ" dirty="0"/>
              <a:t>pomáhajících lidem zachovat a zlepšovat své zdraví, včetně</a:t>
            </a:r>
          </a:p>
          <a:p>
            <a:pPr lvl="1"/>
            <a:r>
              <a:rPr lang="cs-CZ" dirty="0"/>
              <a:t>zajišťování takových sociálních, ekonomických a environmentálních podmínek, které vedou ke zdravému životnímu stylu.</a:t>
            </a:r>
          </a:p>
          <a:p>
            <a:endParaRPr lang="cs-CZ" dirty="0"/>
          </a:p>
          <a:p>
            <a:r>
              <a:rPr lang="cs-CZ" sz="1100" dirty="0">
                <a:hlinkClick r:id="rId2"/>
              </a:rPr>
              <a:t>https://lf.osu.cz/studijniobory/?specializaceid=3014</a:t>
            </a:r>
            <a:endParaRPr lang="cs-CZ" sz="1100" dirty="0"/>
          </a:p>
          <a:p>
            <a:endParaRPr lang="cs-CZ" dirty="0"/>
          </a:p>
        </p:txBody>
      </p:sp>
    </p:spTree>
    <p:extLst>
      <p:ext uri="{BB962C8B-B14F-4D97-AF65-F5344CB8AC3E}">
        <p14:creationId xmlns:p14="http://schemas.microsoft.com/office/powerpoint/2010/main" val="1225598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0" y="372532"/>
            <a:ext cx="12192000" cy="6485467"/>
          </a:xfrm>
        </p:spPr>
        <p:txBody>
          <a:bodyPr>
            <a:normAutofit lnSpcReduction="10000"/>
          </a:bodyPr>
          <a:lstStyle/>
          <a:p>
            <a:pPr marL="0" indent="0">
              <a:buNone/>
            </a:pPr>
            <a:r>
              <a:rPr lang="cs-CZ" b="1" dirty="0"/>
              <a:t>258/2000 Sb. Zákon o ochraně veřejného zdraví </a:t>
            </a:r>
          </a:p>
          <a:p>
            <a:pPr lvl="1"/>
            <a:r>
              <a:rPr lang="cs-CZ" dirty="0"/>
              <a:t>Práva  a povinnosti osob a výkon státní správy v ochraně veřejného zdraví</a:t>
            </a:r>
          </a:p>
          <a:p>
            <a:pPr lvl="1"/>
            <a:r>
              <a:rPr lang="cs-CZ" dirty="0"/>
              <a:t>Péče o životní  a pracovní podmínky, např. </a:t>
            </a:r>
          </a:p>
          <a:p>
            <a:pPr lvl="2"/>
            <a:r>
              <a:rPr lang="cs-CZ" dirty="0"/>
              <a:t>Hygienické požadavky na vodu, podmínky dodávky pitné vody,  </a:t>
            </a:r>
          </a:p>
          <a:p>
            <a:pPr lvl="2"/>
            <a:r>
              <a:rPr lang="cs-CZ" dirty="0"/>
              <a:t>Výrobky a materiály přicházející do přímého styku s pitnou užitkovou, teplou a surovou vodou, chemické látky a chemické směsi, úprava vody a vodárenské technologie</a:t>
            </a:r>
          </a:p>
          <a:p>
            <a:pPr lvl="2"/>
            <a:r>
              <a:rPr lang="cs-CZ" dirty="0"/>
              <a:t>Přírodní a umělá koupaliště a sauny, provozní řády</a:t>
            </a:r>
          </a:p>
          <a:p>
            <a:pPr lvl="2"/>
            <a:r>
              <a:rPr lang="cs-CZ" dirty="0"/>
              <a:t>Školy v přírodě, zotavovací akce, ubytovací služby, stravovací služby</a:t>
            </a:r>
          </a:p>
          <a:p>
            <a:pPr lvl="2"/>
            <a:r>
              <a:rPr lang="cs-CZ" dirty="0"/>
              <a:t>Předměty běžného užívání: materiály pro styl s potravinami, kosmetické přípravky, hračky, distributoři</a:t>
            </a:r>
          </a:p>
          <a:p>
            <a:pPr lvl="2"/>
            <a:r>
              <a:rPr lang="cs-CZ" dirty="0"/>
              <a:t>Ochrana před hlukem, vibracemi, neionizujícím zářením</a:t>
            </a:r>
          </a:p>
          <a:p>
            <a:pPr lvl="2"/>
            <a:r>
              <a:rPr lang="cs-CZ" dirty="0"/>
              <a:t>Ochrana zdraví při práci, kategorizace prací, rizikové práce, osobní hygiena zaměstnanců, </a:t>
            </a:r>
          </a:p>
          <a:p>
            <a:pPr lvl="2"/>
            <a:r>
              <a:rPr lang="cs-CZ" dirty="0"/>
              <a:t>Nakládání s nebezpečnými chemickými látkami a chemickými směsmi</a:t>
            </a:r>
          </a:p>
          <a:p>
            <a:pPr lvl="2"/>
            <a:r>
              <a:rPr lang="cs-CZ" dirty="0"/>
              <a:t>Odborná způsobilost</a:t>
            </a:r>
          </a:p>
          <a:p>
            <a:pPr lvl="1"/>
            <a:r>
              <a:rPr lang="cs-CZ" dirty="0"/>
              <a:t>Předcházení vzniku a šíření infekčních nemocí</a:t>
            </a:r>
          </a:p>
          <a:p>
            <a:pPr lvl="2"/>
            <a:r>
              <a:rPr lang="cs-CZ" dirty="0"/>
              <a:t>Očkování</a:t>
            </a:r>
          </a:p>
          <a:p>
            <a:pPr lvl="2"/>
            <a:r>
              <a:rPr lang="cs-CZ" dirty="0"/>
              <a:t>Opatření proti šíření infekčních nemocí</a:t>
            </a:r>
          </a:p>
          <a:p>
            <a:pPr lvl="2"/>
            <a:r>
              <a:rPr lang="cs-CZ" dirty="0"/>
              <a:t>Dezinfekce, dezinsekce, deratizace</a:t>
            </a:r>
          </a:p>
          <a:p>
            <a:pPr lvl="2"/>
            <a:r>
              <a:rPr lang="cs-CZ" dirty="0"/>
              <a:t>Hlášení infekčních onemocnění</a:t>
            </a:r>
          </a:p>
          <a:p>
            <a:pPr lvl="2"/>
            <a:r>
              <a:rPr lang="cs-CZ" dirty="0"/>
              <a:t>Opatření k šíření infekční nákazy, systém epidemiologické bdělosti</a:t>
            </a:r>
          </a:p>
          <a:p>
            <a:pPr lvl="2"/>
            <a:r>
              <a:rPr lang="cs-CZ" dirty="0"/>
              <a:t>Postup při poranění kontaminovaným předmětem………………………………………………………</a:t>
            </a:r>
          </a:p>
          <a:p>
            <a:pPr lvl="2"/>
            <a:endParaRPr lang="cs-CZ" dirty="0"/>
          </a:p>
        </p:txBody>
      </p:sp>
      <p:sp>
        <p:nvSpPr>
          <p:cNvPr id="4" name="TextovéPole 3"/>
          <p:cNvSpPr txBox="1"/>
          <p:nvPr/>
        </p:nvSpPr>
        <p:spPr>
          <a:xfrm>
            <a:off x="7128935" y="5164667"/>
            <a:ext cx="4419600" cy="646331"/>
          </a:xfrm>
          <a:prstGeom prst="rect">
            <a:avLst/>
          </a:prstGeom>
          <a:noFill/>
        </p:spPr>
        <p:txBody>
          <a:bodyPr wrap="square" rtlCol="0">
            <a:spAutoFit/>
          </a:bodyPr>
          <a:lstStyle/>
          <a:p>
            <a:r>
              <a:rPr lang="cs-CZ" dirty="0">
                <a:hlinkClick r:id="rId2"/>
              </a:rPr>
              <a:t>https://ppropo.mpsv.cz/zakon_258_2000</a:t>
            </a:r>
            <a:endParaRPr lang="cs-CZ" dirty="0"/>
          </a:p>
          <a:p>
            <a:endParaRPr lang="cs-CZ" dirty="0"/>
          </a:p>
        </p:txBody>
      </p:sp>
    </p:spTree>
    <p:extLst>
      <p:ext uri="{BB962C8B-B14F-4D97-AF65-F5344CB8AC3E}">
        <p14:creationId xmlns:p14="http://schemas.microsoft.com/office/powerpoint/2010/main" val="2944918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1"/>
          </p:nvPr>
        </p:nvGraphicFramePr>
        <p:xfrm>
          <a:off x="1524000" y="1417639"/>
          <a:ext cx="9036496"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Zaoblený obdélník 17"/>
          <p:cNvSpPr/>
          <p:nvPr/>
        </p:nvSpPr>
        <p:spPr>
          <a:xfrm>
            <a:off x="3071814" y="1406525"/>
            <a:ext cx="1119187" cy="2230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p>
        </p:txBody>
      </p:sp>
      <p:sp>
        <p:nvSpPr>
          <p:cNvPr id="51" name="Zaoblený obdélník 50"/>
          <p:cNvSpPr/>
          <p:nvPr/>
        </p:nvSpPr>
        <p:spPr>
          <a:xfrm>
            <a:off x="7602539" y="142398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2" name="Zaoblený obdélník 51"/>
          <p:cNvSpPr/>
          <p:nvPr/>
        </p:nvSpPr>
        <p:spPr>
          <a:xfrm>
            <a:off x="9105900" y="1417639"/>
            <a:ext cx="1119188"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5" name="Zaoblený obdélník 54"/>
          <p:cNvSpPr/>
          <p:nvPr/>
        </p:nvSpPr>
        <p:spPr>
          <a:xfrm>
            <a:off x="6110289" y="143033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6" name="Zaoblený obdélník 55"/>
          <p:cNvSpPr/>
          <p:nvPr/>
        </p:nvSpPr>
        <p:spPr>
          <a:xfrm>
            <a:off x="4570414" y="141763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7" name="Zaoblený obdélník 56"/>
          <p:cNvSpPr/>
          <p:nvPr/>
        </p:nvSpPr>
        <p:spPr>
          <a:xfrm>
            <a:off x="1652588" y="3975101"/>
            <a:ext cx="1109662" cy="236061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sz="1600" dirty="0">
              <a:solidFill>
                <a:schemeClr val="tx1"/>
              </a:solidFill>
            </a:endParaRPr>
          </a:p>
          <a:p>
            <a:pPr algn="ctr">
              <a:defRPr/>
            </a:pPr>
            <a:endParaRPr lang="cs-CZ" dirty="0"/>
          </a:p>
        </p:txBody>
      </p:sp>
      <p:sp>
        <p:nvSpPr>
          <p:cNvPr id="7171" name="TextovéPole 6"/>
          <p:cNvSpPr txBox="1">
            <a:spLocks noChangeArrowheads="1"/>
          </p:cNvSpPr>
          <p:nvPr/>
        </p:nvSpPr>
        <p:spPr bwMode="auto">
          <a:xfrm>
            <a:off x="3032126" y="3908426"/>
            <a:ext cx="7421563" cy="969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600" b="1"/>
              <a:t>Okamžitá záležitost, individuální zdraví</a:t>
            </a:r>
          </a:p>
          <a:p>
            <a:pPr>
              <a:spcBef>
                <a:spcPct val="0"/>
              </a:spcBef>
              <a:buFontTx/>
              <a:buNone/>
            </a:pPr>
            <a:r>
              <a:rPr lang="cs-CZ" altLang="cs-CZ" sz="1600"/>
              <a:t>Bylo možné nemoci/nehodě/úrazu zabránit?</a:t>
            </a:r>
          </a:p>
          <a:p>
            <a:pPr>
              <a:spcBef>
                <a:spcPct val="0"/>
              </a:spcBef>
              <a:buFontTx/>
              <a:buNone/>
            </a:pPr>
            <a:r>
              <a:rPr lang="cs-CZ" altLang="cs-CZ" sz="1600"/>
              <a:t>Bylo prostředí, ve kterém osoba žije bezpečné?</a:t>
            </a:r>
          </a:p>
          <a:p>
            <a:pPr>
              <a:spcBef>
                <a:spcPct val="0"/>
              </a:spcBef>
              <a:buFontTx/>
              <a:buNone/>
            </a:pPr>
            <a:endParaRPr lang="cs-CZ" altLang="cs-CZ" sz="900"/>
          </a:p>
        </p:txBody>
      </p:sp>
      <p:sp>
        <p:nvSpPr>
          <p:cNvPr id="7178" name="AutoShape 2" descr="Vektorová grafika běžící člověk piktogram ikona #116015738 | fotobanka  Fotky&amp;Foto"/>
          <p:cNvSpPr>
            <a:spLocks noChangeAspect="1" noChangeArrowheads="1"/>
          </p:cNvSpPr>
          <p:nvPr/>
        </p:nvSpPr>
        <p:spPr bwMode="auto">
          <a:xfrm>
            <a:off x="3287714" y="1116014"/>
            <a:ext cx="52387"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cs-CZ" altLang="cs-CZ" sz="1800"/>
          </a:p>
        </p:txBody>
      </p:sp>
      <p:sp>
        <p:nvSpPr>
          <p:cNvPr id="7179" name="AutoShape 4" descr="Vektorová grafika běžící člověk piktogram ikona #116015738 | fotobanka  Fotky&amp;Foto"/>
          <p:cNvSpPr>
            <a:spLocks noChangeAspect="1" noChangeArrowheads="1"/>
          </p:cNvSpPr>
          <p:nvPr/>
        </p:nvSpPr>
        <p:spPr bwMode="auto">
          <a:xfrm>
            <a:off x="3440114" y="1268414"/>
            <a:ext cx="52387"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cs-CZ" altLang="cs-CZ" sz="1800"/>
          </a:p>
        </p:txBody>
      </p:sp>
      <p:sp>
        <p:nvSpPr>
          <p:cNvPr id="13" name="TextovéPole 12"/>
          <p:cNvSpPr txBox="1"/>
          <p:nvPr/>
        </p:nvSpPr>
        <p:spPr>
          <a:xfrm>
            <a:off x="3071814" y="5091112"/>
            <a:ext cx="6415087" cy="830263"/>
          </a:xfrm>
          <a:prstGeom prst="rect">
            <a:avLst/>
          </a:prstGeom>
          <a:solidFill>
            <a:schemeClr val="accent1">
              <a:lumMod val="50000"/>
            </a:schemeClr>
          </a:solidFill>
          <a:ln>
            <a:solidFill>
              <a:schemeClr val="tx1"/>
            </a:solidFill>
          </a:ln>
        </p:spPr>
        <p:txBody>
          <a:bodyPr>
            <a:spAutoFit/>
          </a:bodyPr>
          <a:lstStyle/>
          <a:p>
            <a:pPr algn="ctr">
              <a:defRPr/>
            </a:pPr>
            <a:endParaRPr lang="cs-CZ" sz="1600" dirty="0"/>
          </a:p>
          <a:p>
            <a:pPr algn="ctr">
              <a:defRPr/>
            </a:pPr>
            <a:r>
              <a:rPr lang="cs-CZ" sz="1600" dirty="0">
                <a:solidFill>
                  <a:schemeClr val="bg1"/>
                </a:solidFill>
              </a:rPr>
              <a:t>Jak ochránit lidi před nemocemi a úrazy? </a:t>
            </a:r>
          </a:p>
          <a:p>
            <a:pPr algn="ctr">
              <a:defRPr/>
            </a:pPr>
            <a:endParaRPr lang="cs-CZ" sz="1600" dirty="0"/>
          </a:p>
        </p:txBody>
      </p:sp>
      <p:sp>
        <p:nvSpPr>
          <p:cNvPr id="15" name="Šipka doleva 14"/>
          <p:cNvSpPr/>
          <p:nvPr/>
        </p:nvSpPr>
        <p:spPr>
          <a:xfrm>
            <a:off x="2654300" y="5229226"/>
            <a:ext cx="400050" cy="504825"/>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3" name="Šipka doleva 22"/>
          <p:cNvSpPr/>
          <p:nvPr/>
        </p:nvSpPr>
        <p:spPr>
          <a:xfrm rot="5400000">
            <a:off x="2098675" y="3660775"/>
            <a:ext cx="304800" cy="342900"/>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 name="TextovéPole 17"/>
          <p:cNvSpPr txBox="1">
            <a:spLocks noChangeArrowheads="1"/>
          </p:cNvSpPr>
          <p:nvPr/>
        </p:nvSpPr>
        <p:spPr bwMode="auto">
          <a:xfrm>
            <a:off x="7505700" y="3871913"/>
            <a:ext cx="280035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a:t>Zdravotní ztráta z nemoci</a:t>
            </a:r>
          </a:p>
          <a:p>
            <a:pPr>
              <a:spcBef>
                <a:spcPct val="0"/>
              </a:spcBef>
              <a:buFontTx/>
              <a:buNone/>
            </a:pPr>
            <a:r>
              <a:rPr lang="cs-CZ" altLang="cs-CZ" sz="1100"/>
              <a:t>Přímé náklady: dg., léčba</a:t>
            </a:r>
          </a:p>
          <a:p>
            <a:pPr>
              <a:spcBef>
                <a:spcPct val="0"/>
              </a:spcBef>
              <a:buFontTx/>
              <a:buNone/>
            </a:pPr>
            <a:r>
              <a:rPr lang="cs-CZ" altLang="cs-CZ" sz="1100"/>
              <a:t>Nepřímé ztráty: PN/inv.d., 0 odvody na ZP a SP, 0 odvod ze zisku, ztráta výdělku, ztráta pracovní síly pro zaměstnavatele</a:t>
            </a:r>
            <a:endParaRPr lang="cs-CZ" altLang="cs-CZ" sz="1800"/>
          </a:p>
        </p:txBody>
      </p:sp>
      <p:sp>
        <p:nvSpPr>
          <p:cNvPr id="26" name="Šipka doleva 25"/>
          <p:cNvSpPr/>
          <p:nvPr/>
        </p:nvSpPr>
        <p:spPr>
          <a:xfrm rot="16200000">
            <a:off x="8066881" y="3653632"/>
            <a:ext cx="257175" cy="309563"/>
          </a:xfrm>
          <a:prstGeom prst="leftArrow">
            <a:avLst/>
          </a:prstGeom>
          <a:solidFill>
            <a:srgbClr val="002060"/>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7" name="Šipka doleva 26"/>
          <p:cNvSpPr/>
          <p:nvPr/>
        </p:nvSpPr>
        <p:spPr>
          <a:xfrm rot="16200000">
            <a:off x="9591898" y="3656474"/>
            <a:ext cx="269875" cy="288925"/>
          </a:xfrm>
          <a:prstGeom prst="leftArrow">
            <a:avLst/>
          </a:prstGeom>
          <a:solidFill>
            <a:srgbClr val="0000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9" name="Měsíc 18"/>
          <p:cNvSpPr/>
          <p:nvPr/>
        </p:nvSpPr>
        <p:spPr>
          <a:xfrm rot="5400000">
            <a:off x="5537994" y="-3759993"/>
            <a:ext cx="1244600" cy="9015412"/>
          </a:xfrm>
          <a:prstGeom prst="moon">
            <a:avLst>
              <a:gd name="adj" fmla="val 87500"/>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183" name="TextovéPole 19"/>
          <p:cNvSpPr txBox="1">
            <a:spLocks noChangeArrowheads="1"/>
          </p:cNvSpPr>
          <p:nvPr/>
        </p:nvSpPr>
        <p:spPr bwMode="auto">
          <a:xfrm>
            <a:off x="2897188" y="106363"/>
            <a:ext cx="665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b="1" dirty="0">
                <a:solidFill>
                  <a:schemeClr val="bg1"/>
                </a:solidFill>
              </a:rPr>
              <a:t>Veřejné zdraví</a:t>
            </a:r>
          </a:p>
          <a:p>
            <a:pPr algn="ctr">
              <a:spcBef>
                <a:spcPct val="0"/>
              </a:spcBef>
              <a:buFontTx/>
              <a:buNone/>
            </a:pPr>
            <a:r>
              <a:rPr lang="cs-CZ" altLang="cs-CZ" sz="1800" dirty="0">
                <a:solidFill>
                  <a:schemeClr val="bg1"/>
                </a:solidFill>
              </a:rPr>
              <a:t>dlouhodobá podpora, ochrana, prevence všech</a:t>
            </a:r>
          </a:p>
          <a:p>
            <a:pPr algn="ctr">
              <a:spcBef>
                <a:spcPct val="0"/>
              </a:spcBef>
              <a:buFontTx/>
              <a:buNone/>
            </a:pPr>
            <a:r>
              <a:rPr lang="cs-CZ" altLang="cs-CZ" sz="1800" u="sng" dirty="0">
                <a:solidFill>
                  <a:schemeClr val="bg1"/>
                </a:solidFill>
              </a:rPr>
              <a:t>benefity pro celou populaci</a:t>
            </a:r>
          </a:p>
          <a:p>
            <a:pPr algn="ctr">
              <a:spcBef>
                <a:spcPct val="0"/>
              </a:spcBef>
              <a:buFontTx/>
              <a:buNone/>
            </a:pPr>
            <a:r>
              <a:rPr lang="cs-CZ" altLang="cs-CZ" sz="1800" dirty="0">
                <a:solidFill>
                  <a:schemeClr val="bg1"/>
                </a:solidFill>
              </a:rPr>
              <a:t>všechny rezorty, koordinuje zdravotnictví</a:t>
            </a:r>
          </a:p>
        </p:txBody>
      </p:sp>
      <p:sp>
        <p:nvSpPr>
          <p:cNvPr id="25" name="Šipka doleva 24"/>
          <p:cNvSpPr/>
          <p:nvPr/>
        </p:nvSpPr>
        <p:spPr>
          <a:xfrm rot="5400000">
            <a:off x="2162176" y="992188"/>
            <a:ext cx="366712" cy="436563"/>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pic>
        <p:nvPicPr>
          <p:cNvPr id="7197" name="Obrázek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59351" y="2760663"/>
            <a:ext cx="48101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8" name="Obrázek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43275" y="2836864"/>
            <a:ext cx="636588"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Šipka doleva 46"/>
          <p:cNvSpPr/>
          <p:nvPr/>
        </p:nvSpPr>
        <p:spPr>
          <a:xfrm rot="16200000">
            <a:off x="3455988" y="1069975"/>
            <a:ext cx="411162" cy="503238"/>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8" name="TextovéPole 27"/>
          <p:cNvSpPr txBox="1">
            <a:spLocks noChangeArrowheads="1"/>
          </p:cNvSpPr>
          <p:nvPr/>
        </p:nvSpPr>
        <p:spPr bwMode="auto">
          <a:xfrm>
            <a:off x="3182938" y="2081214"/>
            <a:ext cx="8636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600"/>
              <a:t>Nemoc</a:t>
            </a:r>
          </a:p>
          <a:p>
            <a:pPr algn="ctr">
              <a:spcBef>
                <a:spcPct val="0"/>
              </a:spcBef>
              <a:buFontTx/>
              <a:buNone/>
            </a:pPr>
            <a:r>
              <a:rPr lang="cs-CZ" altLang="cs-CZ" sz="1600"/>
              <a:t>Úraz</a:t>
            </a:r>
          </a:p>
          <a:p>
            <a:pPr algn="ctr">
              <a:spcBef>
                <a:spcPct val="0"/>
              </a:spcBef>
              <a:buFontTx/>
              <a:buNone/>
            </a:pPr>
            <a:endParaRPr lang="cs-CZ" altLang="cs-CZ" sz="1800"/>
          </a:p>
        </p:txBody>
      </p:sp>
      <p:sp>
        <p:nvSpPr>
          <p:cNvPr id="58" name="TextovéPole 57"/>
          <p:cNvSpPr txBox="1">
            <a:spLocks noChangeArrowheads="1"/>
          </p:cNvSpPr>
          <p:nvPr/>
        </p:nvSpPr>
        <p:spPr bwMode="auto">
          <a:xfrm>
            <a:off x="4668839" y="2100263"/>
            <a:ext cx="865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a:t>Lékař</a:t>
            </a:r>
          </a:p>
          <a:p>
            <a:pPr algn="ctr">
              <a:spcBef>
                <a:spcPct val="0"/>
              </a:spcBef>
              <a:buFontTx/>
              <a:buNone/>
            </a:pPr>
            <a:endParaRPr lang="cs-CZ" altLang="cs-CZ" sz="1800"/>
          </a:p>
        </p:txBody>
      </p:sp>
      <p:sp>
        <p:nvSpPr>
          <p:cNvPr id="59" name="TextovéPole 58"/>
          <p:cNvSpPr txBox="1">
            <a:spLocks noChangeArrowheads="1"/>
          </p:cNvSpPr>
          <p:nvPr/>
        </p:nvSpPr>
        <p:spPr bwMode="auto">
          <a:xfrm>
            <a:off x="6070600" y="1630363"/>
            <a:ext cx="1227138"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a:t>JAK se to stalo?</a:t>
            </a:r>
          </a:p>
          <a:p>
            <a:pPr algn="ctr">
              <a:spcBef>
                <a:spcPct val="0"/>
              </a:spcBef>
              <a:buFontTx/>
              <a:buNone/>
            </a:pPr>
            <a:r>
              <a:rPr lang="cs-CZ" altLang="cs-CZ" sz="1800"/>
              <a:t>PROČ se to stalo?</a:t>
            </a:r>
          </a:p>
          <a:p>
            <a:pPr algn="ctr">
              <a:spcBef>
                <a:spcPct val="0"/>
              </a:spcBef>
              <a:buFontTx/>
              <a:buNone/>
            </a:pPr>
            <a:r>
              <a:rPr lang="cs-CZ" altLang="cs-CZ" sz="4000"/>
              <a:t>?</a:t>
            </a:r>
          </a:p>
          <a:p>
            <a:pPr algn="ctr">
              <a:spcBef>
                <a:spcPct val="0"/>
              </a:spcBef>
              <a:buFontTx/>
              <a:buNone/>
            </a:pPr>
            <a:endParaRPr lang="cs-CZ" altLang="cs-CZ" sz="1800"/>
          </a:p>
        </p:txBody>
      </p:sp>
      <p:sp>
        <p:nvSpPr>
          <p:cNvPr id="62" name="TextovéPole 61"/>
          <p:cNvSpPr txBox="1">
            <a:spLocks noChangeArrowheads="1"/>
          </p:cNvSpPr>
          <p:nvPr/>
        </p:nvSpPr>
        <p:spPr bwMode="auto">
          <a:xfrm>
            <a:off x="1633539" y="4021138"/>
            <a:ext cx="11128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Determinanty zdraví</a:t>
            </a:r>
          </a:p>
        </p:txBody>
      </p:sp>
      <p:sp>
        <p:nvSpPr>
          <p:cNvPr id="29" name="Šipka doprava 28"/>
          <p:cNvSpPr/>
          <p:nvPr/>
        </p:nvSpPr>
        <p:spPr>
          <a:xfrm>
            <a:off x="4191001" y="2349500"/>
            <a:ext cx="379413" cy="287338"/>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00"/>
              </a:solidFill>
            </a:endParaRPr>
          </a:p>
        </p:txBody>
      </p:sp>
      <p:sp>
        <p:nvSpPr>
          <p:cNvPr id="64" name="Šipka doprava 63"/>
          <p:cNvSpPr/>
          <p:nvPr/>
        </p:nvSpPr>
        <p:spPr>
          <a:xfrm>
            <a:off x="5715001" y="2363789"/>
            <a:ext cx="379413" cy="287337"/>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5" name="Šipka doprava 64"/>
          <p:cNvSpPr/>
          <p:nvPr/>
        </p:nvSpPr>
        <p:spPr>
          <a:xfrm>
            <a:off x="8732838" y="2389189"/>
            <a:ext cx="381000" cy="288925"/>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6" name="Šipka doprava 65"/>
          <p:cNvSpPr/>
          <p:nvPr/>
        </p:nvSpPr>
        <p:spPr>
          <a:xfrm>
            <a:off x="7232650" y="2373314"/>
            <a:ext cx="381000" cy="287337"/>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3" name="TextovéPole 2"/>
          <p:cNvSpPr txBox="1">
            <a:spLocks noChangeArrowheads="1"/>
          </p:cNvSpPr>
          <p:nvPr/>
        </p:nvSpPr>
        <p:spPr bwMode="auto">
          <a:xfrm>
            <a:off x="7659689" y="1447800"/>
            <a:ext cx="10064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b="1"/>
              <a:t>Diagnostika</a:t>
            </a:r>
          </a:p>
        </p:txBody>
      </p:sp>
      <p:sp>
        <p:nvSpPr>
          <p:cNvPr id="36" name="TextovéPole 35"/>
          <p:cNvSpPr txBox="1">
            <a:spLocks noChangeArrowheads="1"/>
          </p:cNvSpPr>
          <p:nvPr/>
        </p:nvSpPr>
        <p:spPr bwMode="auto">
          <a:xfrm>
            <a:off x="7658101" y="1600201"/>
            <a:ext cx="10064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zrak?</a:t>
            </a:r>
          </a:p>
        </p:txBody>
      </p:sp>
      <p:sp>
        <p:nvSpPr>
          <p:cNvPr id="37" name="TextovéPole 36"/>
          <p:cNvSpPr txBox="1">
            <a:spLocks noChangeArrowheads="1"/>
          </p:cNvSpPr>
          <p:nvPr/>
        </p:nvSpPr>
        <p:spPr bwMode="auto">
          <a:xfrm>
            <a:off x="7693025" y="1774826"/>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rovnováha?</a:t>
            </a:r>
          </a:p>
        </p:txBody>
      </p:sp>
      <p:sp>
        <p:nvSpPr>
          <p:cNvPr id="38" name="TextovéPole 37"/>
          <p:cNvSpPr txBox="1">
            <a:spLocks noChangeArrowheads="1"/>
          </p:cNvSpPr>
          <p:nvPr/>
        </p:nvSpPr>
        <p:spPr bwMode="auto">
          <a:xfrm>
            <a:off x="7561264" y="1955801"/>
            <a:ext cx="12080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alkohol, drogy?</a:t>
            </a:r>
          </a:p>
        </p:txBody>
      </p:sp>
      <p:sp>
        <p:nvSpPr>
          <p:cNvPr id="39" name="TextovéPole 38"/>
          <p:cNvSpPr txBox="1">
            <a:spLocks noChangeArrowheads="1"/>
          </p:cNvSpPr>
          <p:nvPr/>
        </p:nvSpPr>
        <p:spPr bwMode="auto">
          <a:xfrm>
            <a:off x="7659689" y="2128838"/>
            <a:ext cx="10048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výživa?</a:t>
            </a:r>
          </a:p>
        </p:txBody>
      </p:sp>
      <p:sp>
        <p:nvSpPr>
          <p:cNvPr id="40" name="TextovéPole 39"/>
          <p:cNvSpPr txBox="1">
            <a:spLocks noChangeArrowheads="1"/>
          </p:cNvSpPr>
          <p:nvPr/>
        </p:nvSpPr>
        <p:spPr bwMode="auto">
          <a:xfrm>
            <a:off x="7648575" y="2305051"/>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prohlídky?</a:t>
            </a:r>
          </a:p>
        </p:txBody>
      </p:sp>
      <p:sp>
        <p:nvSpPr>
          <p:cNvPr id="41" name="TextovéPole 40"/>
          <p:cNvSpPr txBox="1">
            <a:spLocks noChangeArrowheads="1"/>
          </p:cNvSpPr>
          <p:nvPr/>
        </p:nvSpPr>
        <p:spPr bwMode="auto">
          <a:xfrm>
            <a:off x="7586663" y="2484439"/>
            <a:ext cx="11557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fyzické, sociální</a:t>
            </a:r>
          </a:p>
          <a:p>
            <a:pPr algn="ctr">
              <a:spcBef>
                <a:spcPct val="0"/>
              </a:spcBef>
              <a:buFontTx/>
              <a:buNone/>
            </a:pPr>
            <a:r>
              <a:rPr lang="cs-CZ" altLang="cs-CZ" sz="1000"/>
              <a:t>a ekonomické</a:t>
            </a:r>
          </a:p>
          <a:p>
            <a:pPr algn="ctr">
              <a:spcBef>
                <a:spcPct val="0"/>
              </a:spcBef>
              <a:buFontTx/>
              <a:buNone/>
            </a:pPr>
            <a:r>
              <a:rPr lang="cs-CZ" altLang="cs-CZ" sz="1000"/>
              <a:t>prostředí?</a:t>
            </a:r>
          </a:p>
        </p:txBody>
      </p:sp>
      <p:sp>
        <p:nvSpPr>
          <p:cNvPr id="42" name="TextovéPole 41"/>
          <p:cNvSpPr txBox="1">
            <a:spLocks noChangeArrowheads="1"/>
          </p:cNvSpPr>
          <p:nvPr/>
        </p:nvSpPr>
        <p:spPr bwMode="auto">
          <a:xfrm>
            <a:off x="7608889" y="2974976"/>
            <a:ext cx="1157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přístup ke</a:t>
            </a:r>
          </a:p>
          <a:p>
            <a:pPr algn="ctr">
              <a:spcBef>
                <a:spcPct val="0"/>
              </a:spcBef>
              <a:buFontTx/>
              <a:buNone/>
            </a:pPr>
            <a:r>
              <a:rPr lang="cs-CZ" altLang="cs-CZ" sz="1000"/>
              <a:t>zdravotním a </a:t>
            </a:r>
          </a:p>
          <a:p>
            <a:pPr algn="ctr">
              <a:spcBef>
                <a:spcPct val="0"/>
              </a:spcBef>
              <a:buFontTx/>
              <a:buNone/>
            </a:pPr>
            <a:r>
              <a:rPr lang="cs-CZ" altLang="cs-CZ" sz="1000"/>
              <a:t>sociálním</a:t>
            </a:r>
          </a:p>
          <a:p>
            <a:pPr algn="ctr">
              <a:spcBef>
                <a:spcPct val="0"/>
              </a:spcBef>
              <a:buFontTx/>
              <a:buNone/>
            </a:pPr>
            <a:r>
              <a:rPr lang="cs-CZ" altLang="cs-CZ" sz="1000"/>
              <a:t>službám?</a:t>
            </a:r>
          </a:p>
        </p:txBody>
      </p:sp>
      <p:sp>
        <p:nvSpPr>
          <p:cNvPr id="43" name="TextovéPole 42"/>
          <p:cNvSpPr txBox="1">
            <a:spLocks noChangeArrowheads="1"/>
          </p:cNvSpPr>
          <p:nvPr/>
        </p:nvSpPr>
        <p:spPr bwMode="auto">
          <a:xfrm>
            <a:off x="9163050" y="1436688"/>
            <a:ext cx="1004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b="1"/>
              <a:t>Léčba</a:t>
            </a:r>
          </a:p>
        </p:txBody>
      </p:sp>
      <p:sp>
        <p:nvSpPr>
          <p:cNvPr id="44" name="TextovéPole 43"/>
          <p:cNvSpPr txBox="1">
            <a:spLocks noChangeArrowheads="1"/>
          </p:cNvSpPr>
          <p:nvPr/>
        </p:nvSpPr>
        <p:spPr bwMode="auto">
          <a:xfrm>
            <a:off x="9163050" y="1603376"/>
            <a:ext cx="1004888"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bolest fyzická a emoční, strádání, sociální stigmatizace</a:t>
            </a:r>
          </a:p>
        </p:txBody>
      </p:sp>
      <p:sp>
        <p:nvSpPr>
          <p:cNvPr id="45" name="TextovéPole 44"/>
          <p:cNvSpPr txBox="1">
            <a:spLocks noChangeArrowheads="1"/>
          </p:cNvSpPr>
          <p:nvPr/>
        </p:nvSpPr>
        <p:spPr bwMode="auto">
          <a:xfrm>
            <a:off x="9178925" y="2365376"/>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nižší příjem</a:t>
            </a:r>
          </a:p>
        </p:txBody>
      </p:sp>
      <p:sp>
        <p:nvSpPr>
          <p:cNvPr id="46" name="TextovéPole 45"/>
          <p:cNvSpPr txBox="1">
            <a:spLocks noChangeArrowheads="1"/>
          </p:cNvSpPr>
          <p:nvPr/>
        </p:nvSpPr>
        <p:spPr bwMode="auto">
          <a:xfrm>
            <a:off x="9047164" y="2514601"/>
            <a:ext cx="1209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duševní zdraví</a:t>
            </a:r>
          </a:p>
        </p:txBody>
      </p:sp>
      <p:sp>
        <p:nvSpPr>
          <p:cNvPr id="48" name="TextovéPole 47"/>
          <p:cNvSpPr txBox="1">
            <a:spLocks noChangeArrowheads="1"/>
          </p:cNvSpPr>
          <p:nvPr/>
        </p:nvSpPr>
        <p:spPr bwMode="auto">
          <a:xfrm>
            <a:off x="9045575" y="2654301"/>
            <a:ext cx="12080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sociální vztahy</a:t>
            </a:r>
          </a:p>
        </p:txBody>
      </p:sp>
      <p:sp>
        <p:nvSpPr>
          <p:cNvPr id="49" name="TextovéPole 48"/>
          <p:cNvSpPr txBox="1">
            <a:spLocks noChangeArrowheads="1"/>
          </p:cNvSpPr>
          <p:nvPr/>
        </p:nvSpPr>
        <p:spPr bwMode="auto">
          <a:xfrm>
            <a:off x="9107488" y="2809875"/>
            <a:ext cx="110966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absence/snížení produktivity práce</a:t>
            </a:r>
          </a:p>
        </p:txBody>
      </p:sp>
      <p:sp>
        <p:nvSpPr>
          <p:cNvPr id="53" name="TextovéPole 52"/>
          <p:cNvSpPr txBox="1">
            <a:spLocks noChangeArrowheads="1"/>
          </p:cNvSpPr>
          <p:nvPr/>
        </p:nvSpPr>
        <p:spPr bwMode="auto">
          <a:xfrm>
            <a:off x="1625600" y="4367214"/>
            <a:ext cx="11699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Životní styl</a:t>
            </a:r>
          </a:p>
          <a:p>
            <a:pPr algn="ctr">
              <a:spcBef>
                <a:spcPct val="0"/>
              </a:spcBef>
              <a:buFontTx/>
              <a:buNone/>
            </a:pPr>
            <a:r>
              <a:rPr lang="cs-CZ" altLang="cs-CZ" sz="1100" dirty="0">
                <a:solidFill>
                  <a:schemeClr val="bg1"/>
                </a:solidFill>
              </a:rPr>
              <a:t>závislosti, výživa, pohyb</a:t>
            </a:r>
            <a:r>
              <a:rPr lang="cs-CZ" altLang="cs-CZ" sz="1100" dirty="0"/>
              <a:t>, </a:t>
            </a:r>
          </a:p>
        </p:txBody>
      </p:sp>
      <p:sp>
        <p:nvSpPr>
          <p:cNvPr id="54" name="TextovéPole 53"/>
          <p:cNvSpPr txBox="1">
            <a:spLocks noChangeArrowheads="1"/>
          </p:cNvSpPr>
          <p:nvPr/>
        </p:nvSpPr>
        <p:spPr bwMode="auto">
          <a:xfrm>
            <a:off x="1651000" y="5230813"/>
            <a:ext cx="11128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Životní prostředí</a:t>
            </a:r>
          </a:p>
        </p:txBody>
      </p:sp>
      <p:sp>
        <p:nvSpPr>
          <p:cNvPr id="63" name="TextovéPole 62"/>
          <p:cNvSpPr txBox="1">
            <a:spLocks noChangeArrowheads="1"/>
          </p:cNvSpPr>
          <p:nvPr/>
        </p:nvSpPr>
        <p:spPr bwMode="auto">
          <a:xfrm>
            <a:off x="1665289" y="5565775"/>
            <a:ext cx="11128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Vzdělání k rozhodování ve prospěch zdraví</a:t>
            </a:r>
          </a:p>
        </p:txBody>
      </p:sp>
      <p:sp>
        <p:nvSpPr>
          <p:cNvPr id="68" name="TextovéPole 67"/>
          <p:cNvSpPr txBox="1">
            <a:spLocks noChangeArrowheads="1"/>
          </p:cNvSpPr>
          <p:nvPr/>
        </p:nvSpPr>
        <p:spPr bwMode="auto">
          <a:xfrm>
            <a:off x="1628776" y="4884738"/>
            <a:ext cx="1171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Očkování,</a:t>
            </a:r>
          </a:p>
          <a:p>
            <a:pPr algn="ctr">
              <a:spcBef>
                <a:spcPct val="0"/>
              </a:spcBef>
              <a:buFontTx/>
              <a:buNone/>
            </a:pPr>
            <a:r>
              <a:rPr lang="cs-CZ" altLang="cs-CZ" sz="1100" dirty="0">
                <a:solidFill>
                  <a:schemeClr val="bg1"/>
                </a:solidFill>
              </a:rPr>
              <a:t>prohlídky</a:t>
            </a:r>
          </a:p>
        </p:txBody>
      </p:sp>
      <p:sp>
        <p:nvSpPr>
          <p:cNvPr id="71" name="Zaoblený obdélník 70"/>
          <p:cNvSpPr/>
          <p:nvPr/>
        </p:nvSpPr>
        <p:spPr>
          <a:xfrm>
            <a:off x="1670051" y="1393825"/>
            <a:ext cx="1287463" cy="225425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2" name="TextovéPole 71"/>
          <p:cNvSpPr txBox="1">
            <a:spLocks noChangeArrowheads="1"/>
          </p:cNvSpPr>
          <p:nvPr/>
        </p:nvSpPr>
        <p:spPr bwMode="auto">
          <a:xfrm>
            <a:off x="1646238" y="1447801"/>
            <a:ext cx="1339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Bezpečné prostředí</a:t>
            </a:r>
          </a:p>
        </p:txBody>
      </p:sp>
      <p:sp>
        <p:nvSpPr>
          <p:cNvPr id="73" name="TextovéPole 72"/>
          <p:cNvSpPr txBox="1">
            <a:spLocks noChangeArrowheads="1"/>
          </p:cNvSpPr>
          <p:nvPr/>
        </p:nvSpPr>
        <p:spPr bwMode="auto">
          <a:xfrm>
            <a:off x="1617663" y="1892301"/>
            <a:ext cx="1339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Prodloužení zdravých roků života</a:t>
            </a:r>
          </a:p>
        </p:txBody>
      </p:sp>
      <p:sp>
        <p:nvSpPr>
          <p:cNvPr id="74" name="TextovéPole 73"/>
          <p:cNvSpPr txBox="1">
            <a:spLocks noChangeArrowheads="1"/>
          </p:cNvSpPr>
          <p:nvPr/>
        </p:nvSpPr>
        <p:spPr bwMode="auto">
          <a:xfrm>
            <a:off x="1627189" y="2509838"/>
            <a:ext cx="13414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Odvrácení nebo oddálení nemoci</a:t>
            </a:r>
          </a:p>
        </p:txBody>
      </p:sp>
      <p:sp>
        <p:nvSpPr>
          <p:cNvPr id="75" name="TextovéPole 74"/>
          <p:cNvSpPr txBox="1">
            <a:spLocks noChangeArrowheads="1"/>
          </p:cNvSpPr>
          <p:nvPr/>
        </p:nvSpPr>
        <p:spPr bwMode="auto">
          <a:xfrm>
            <a:off x="1617663" y="2933701"/>
            <a:ext cx="1339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Snížení ekonomických  ztrát z nemocí</a:t>
            </a:r>
          </a:p>
        </p:txBody>
      </p:sp>
      <p:sp>
        <p:nvSpPr>
          <p:cNvPr id="76" name="TextovéPole 75"/>
          <p:cNvSpPr txBox="1">
            <a:spLocks noChangeArrowheads="1"/>
          </p:cNvSpPr>
          <p:nvPr/>
        </p:nvSpPr>
        <p:spPr bwMode="auto">
          <a:xfrm>
            <a:off x="9094788" y="3262313"/>
            <a:ext cx="1109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ztráta volného času</a:t>
            </a:r>
          </a:p>
        </p:txBody>
      </p:sp>
    </p:spTree>
    <p:extLst>
      <p:ext uri="{BB962C8B-B14F-4D97-AF65-F5344CB8AC3E}">
        <p14:creationId xmlns:p14="http://schemas.microsoft.com/office/powerpoint/2010/main" val="25092363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nodeType="withEffect">
                                  <p:stCondLst>
                                    <p:cond delay="0"/>
                                  </p:stCondLst>
                                  <p:childTnLst>
                                    <p:set>
                                      <p:cBhvr>
                                        <p:cTn id="16" dur="1" fill="hold">
                                          <p:stCondLst>
                                            <p:cond delay="0"/>
                                          </p:stCondLst>
                                        </p:cTn>
                                        <p:tgtEl>
                                          <p:spTgt spid="7198"/>
                                        </p:tgtEl>
                                        <p:attrNameLst>
                                          <p:attrName>style.visibility</p:attrName>
                                        </p:attrNameLst>
                                      </p:cBhvr>
                                      <p:to>
                                        <p:strVal val="visible"/>
                                      </p:to>
                                    </p:set>
                                    <p:anim calcmode="lin" valueType="num">
                                      <p:cBhvr>
                                        <p:cTn id="17" dur="500" fill="hold"/>
                                        <p:tgtEl>
                                          <p:spTgt spid="7198"/>
                                        </p:tgtEl>
                                        <p:attrNameLst>
                                          <p:attrName>ppt_w</p:attrName>
                                        </p:attrNameLst>
                                      </p:cBhvr>
                                      <p:tavLst>
                                        <p:tav tm="0">
                                          <p:val>
                                            <p:fltVal val="0"/>
                                          </p:val>
                                        </p:tav>
                                        <p:tav tm="100000">
                                          <p:val>
                                            <p:strVal val="#ppt_w"/>
                                          </p:val>
                                        </p:tav>
                                      </p:tavLst>
                                    </p:anim>
                                    <p:anim calcmode="lin" valueType="num">
                                      <p:cBhvr>
                                        <p:cTn id="18" dur="500" fill="hold"/>
                                        <p:tgtEl>
                                          <p:spTgt spid="7198"/>
                                        </p:tgtEl>
                                        <p:attrNameLst>
                                          <p:attrName>ppt_h</p:attrName>
                                        </p:attrNameLst>
                                      </p:cBhvr>
                                      <p:tavLst>
                                        <p:tav tm="0">
                                          <p:val>
                                            <p:fltVal val="0"/>
                                          </p:val>
                                        </p:tav>
                                        <p:tav tm="100000">
                                          <p:val>
                                            <p:strVal val="#ppt_h"/>
                                          </p:val>
                                        </p:tav>
                                      </p:tavLst>
                                    </p:anim>
                                    <p:animEffect transition="in" filter="fade">
                                      <p:cBhvr>
                                        <p:cTn id="19" dur="500"/>
                                        <p:tgtEl>
                                          <p:spTgt spid="719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nodeType="withEffect">
                                  <p:stCondLst>
                                    <p:cond delay="0"/>
                                  </p:stCondLst>
                                  <p:childTnLst>
                                    <p:set>
                                      <p:cBhvr>
                                        <p:cTn id="40" dur="1" fill="hold">
                                          <p:stCondLst>
                                            <p:cond delay="0"/>
                                          </p:stCondLst>
                                        </p:cTn>
                                        <p:tgtEl>
                                          <p:spTgt spid="7197"/>
                                        </p:tgtEl>
                                        <p:attrNameLst>
                                          <p:attrName>style.visibility</p:attrName>
                                        </p:attrNameLst>
                                      </p:cBhvr>
                                      <p:to>
                                        <p:strVal val="visible"/>
                                      </p:to>
                                    </p:set>
                                    <p:anim calcmode="lin" valueType="num">
                                      <p:cBhvr>
                                        <p:cTn id="41" dur="500" fill="hold"/>
                                        <p:tgtEl>
                                          <p:spTgt spid="7197"/>
                                        </p:tgtEl>
                                        <p:attrNameLst>
                                          <p:attrName>ppt_w</p:attrName>
                                        </p:attrNameLst>
                                      </p:cBhvr>
                                      <p:tavLst>
                                        <p:tav tm="0">
                                          <p:val>
                                            <p:fltVal val="0"/>
                                          </p:val>
                                        </p:tav>
                                        <p:tav tm="100000">
                                          <p:val>
                                            <p:strVal val="#ppt_w"/>
                                          </p:val>
                                        </p:tav>
                                      </p:tavLst>
                                    </p:anim>
                                    <p:anim calcmode="lin" valueType="num">
                                      <p:cBhvr>
                                        <p:cTn id="42" dur="500" fill="hold"/>
                                        <p:tgtEl>
                                          <p:spTgt spid="7197"/>
                                        </p:tgtEl>
                                        <p:attrNameLst>
                                          <p:attrName>ppt_h</p:attrName>
                                        </p:attrNameLst>
                                      </p:cBhvr>
                                      <p:tavLst>
                                        <p:tav tm="0">
                                          <p:val>
                                            <p:fltVal val="0"/>
                                          </p:val>
                                        </p:tav>
                                        <p:tav tm="100000">
                                          <p:val>
                                            <p:strVal val="#ppt_h"/>
                                          </p:val>
                                        </p:tav>
                                      </p:tavLst>
                                    </p:anim>
                                    <p:animEffect transition="in" filter="fade">
                                      <p:cBhvr>
                                        <p:cTn id="43" dur="500"/>
                                        <p:tgtEl>
                                          <p:spTgt spid="719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p:cTn id="55" dur="500" fill="hold"/>
                                        <p:tgtEl>
                                          <p:spTgt spid="55"/>
                                        </p:tgtEl>
                                        <p:attrNameLst>
                                          <p:attrName>ppt_w</p:attrName>
                                        </p:attrNameLst>
                                      </p:cBhvr>
                                      <p:tavLst>
                                        <p:tav tm="0">
                                          <p:val>
                                            <p:fltVal val="0"/>
                                          </p:val>
                                        </p:tav>
                                        <p:tav tm="100000">
                                          <p:val>
                                            <p:strVal val="#ppt_w"/>
                                          </p:val>
                                        </p:tav>
                                      </p:tavLst>
                                    </p:anim>
                                    <p:anim calcmode="lin" valueType="num">
                                      <p:cBhvr>
                                        <p:cTn id="56" dur="500" fill="hold"/>
                                        <p:tgtEl>
                                          <p:spTgt spid="55"/>
                                        </p:tgtEl>
                                        <p:attrNameLst>
                                          <p:attrName>ppt_h</p:attrName>
                                        </p:attrNameLst>
                                      </p:cBhvr>
                                      <p:tavLst>
                                        <p:tav tm="0">
                                          <p:val>
                                            <p:fltVal val="0"/>
                                          </p:val>
                                        </p:tav>
                                        <p:tav tm="100000">
                                          <p:val>
                                            <p:strVal val="#ppt_h"/>
                                          </p:val>
                                        </p:tav>
                                      </p:tavLst>
                                    </p:anim>
                                    <p:animEffect transition="in" filter="fade">
                                      <p:cBhvr>
                                        <p:cTn id="57" dur="500"/>
                                        <p:tgtEl>
                                          <p:spTgt spid="5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animEffect transition="in" filter="fade">
                                      <p:cBhvr>
                                        <p:cTn id="62" dur="500"/>
                                        <p:tgtEl>
                                          <p:spTgt spid="5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p:cTn id="79" dur="500" fill="hold"/>
                                        <p:tgtEl>
                                          <p:spTgt spid="51"/>
                                        </p:tgtEl>
                                        <p:attrNameLst>
                                          <p:attrName>ppt_w</p:attrName>
                                        </p:attrNameLst>
                                      </p:cBhvr>
                                      <p:tavLst>
                                        <p:tav tm="0">
                                          <p:val>
                                            <p:fltVal val="0"/>
                                          </p:val>
                                        </p:tav>
                                        <p:tav tm="100000">
                                          <p:val>
                                            <p:strVal val="#ppt_w"/>
                                          </p:val>
                                        </p:tav>
                                      </p:tavLst>
                                    </p:anim>
                                    <p:anim calcmode="lin" valueType="num">
                                      <p:cBhvr>
                                        <p:cTn id="80" dur="500" fill="hold"/>
                                        <p:tgtEl>
                                          <p:spTgt spid="51"/>
                                        </p:tgtEl>
                                        <p:attrNameLst>
                                          <p:attrName>ppt_h</p:attrName>
                                        </p:attrNameLst>
                                      </p:cBhvr>
                                      <p:tavLst>
                                        <p:tav tm="0">
                                          <p:val>
                                            <p:fltVal val="0"/>
                                          </p:val>
                                        </p:tav>
                                        <p:tav tm="100000">
                                          <p:val>
                                            <p:strVal val="#ppt_h"/>
                                          </p:val>
                                        </p:tav>
                                      </p:tavLst>
                                    </p:anim>
                                    <p:animEffect transition="in" filter="fade">
                                      <p:cBhvr>
                                        <p:cTn id="81" dur="500"/>
                                        <p:tgtEl>
                                          <p:spTgt spid="51"/>
                                        </p:tgtEl>
                                      </p:cBhvr>
                                    </p:animEffect>
                                  </p:childTnLst>
                                </p:cTn>
                              </p:par>
                            </p:childTnLst>
                          </p:cTn>
                        </p:par>
                        <p:par>
                          <p:cTn id="82" fill="hold" nodeType="afterGroup">
                            <p:stCondLst>
                              <p:cond delay="500"/>
                            </p:stCondLst>
                            <p:childTnLst>
                              <p:par>
                                <p:cTn id="83" presetID="53" presetClass="entr" presetSubtype="16" fill="hold" grpId="0" nodeType="afterEffect">
                                  <p:stCondLst>
                                    <p:cond delay="700"/>
                                  </p:stCondLst>
                                  <p:childTnLst>
                                    <p:set>
                                      <p:cBhvr>
                                        <p:cTn id="84" dur="1" fill="hold">
                                          <p:stCondLst>
                                            <p:cond delay="0"/>
                                          </p:stCondLst>
                                        </p:cTn>
                                        <p:tgtEl>
                                          <p:spTgt spid="36"/>
                                        </p:tgtEl>
                                        <p:attrNameLst>
                                          <p:attrName>style.visibility</p:attrName>
                                        </p:attrNameLst>
                                      </p:cBhvr>
                                      <p:to>
                                        <p:strVal val="visible"/>
                                      </p:to>
                                    </p:set>
                                    <p:anim calcmode="lin" valueType="num">
                                      <p:cBhvr>
                                        <p:cTn id="85" dur="700" fill="hold"/>
                                        <p:tgtEl>
                                          <p:spTgt spid="36"/>
                                        </p:tgtEl>
                                        <p:attrNameLst>
                                          <p:attrName>ppt_w</p:attrName>
                                        </p:attrNameLst>
                                      </p:cBhvr>
                                      <p:tavLst>
                                        <p:tav tm="0">
                                          <p:val>
                                            <p:fltVal val="0"/>
                                          </p:val>
                                        </p:tav>
                                        <p:tav tm="100000">
                                          <p:val>
                                            <p:strVal val="#ppt_w"/>
                                          </p:val>
                                        </p:tav>
                                      </p:tavLst>
                                    </p:anim>
                                    <p:anim calcmode="lin" valueType="num">
                                      <p:cBhvr>
                                        <p:cTn id="86" dur="700" fill="hold"/>
                                        <p:tgtEl>
                                          <p:spTgt spid="36"/>
                                        </p:tgtEl>
                                        <p:attrNameLst>
                                          <p:attrName>ppt_h</p:attrName>
                                        </p:attrNameLst>
                                      </p:cBhvr>
                                      <p:tavLst>
                                        <p:tav tm="0">
                                          <p:val>
                                            <p:fltVal val="0"/>
                                          </p:val>
                                        </p:tav>
                                        <p:tav tm="100000">
                                          <p:val>
                                            <p:strVal val="#ppt_h"/>
                                          </p:val>
                                        </p:tav>
                                      </p:tavLst>
                                    </p:anim>
                                    <p:animEffect transition="in" filter="fade">
                                      <p:cBhvr>
                                        <p:cTn id="87" dur="700"/>
                                        <p:tgtEl>
                                          <p:spTgt spid="36"/>
                                        </p:tgtEl>
                                      </p:cBhvr>
                                    </p:animEffect>
                                  </p:childTnLst>
                                </p:cTn>
                              </p:par>
                            </p:childTnLst>
                          </p:cTn>
                        </p:par>
                        <p:par>
                          <p:cTn id="88" fill="hold" nodeType="afterGroup">
                            <p:stCondLst>
                              <p:cond delay="1900"/>
                            </p:stCondLst>
                            <p:childTnLst>
                              <p:par>
                                <p:cTn id="89" presetID="53" presetClass="entr" presetSubtype="16" fill="hold" grpId="0" nodeType="afterEffect">
                                  <p:stCondLst>
                                    <p:cond delay="1000"/>
                                  </p:stCondLst>
                                  <p:childTnLst>
                                    <p:set>
                                      <p:cBhvr>
                                        <p:cTn id="90" dur="1" fill="hold">
                                          <p:stCondLst>
                                            <p:cond delay="0"/>
                                          </p:stCondLst>
                                        </p:cTn>
                                        <p:tgtEl>
                                          <p:spTgt spid="37"/>
                                        </p:tgtEl>
                                        <p:attrNameLst>
                                          <p:attrName>style.visibility</p:attrName>
                                        </p:attrNameLst>
                                      </p:cBhvr>
                                      <p:to>
                                        <p:strVal val="visible"/>
                                      </p:to>
                                    </p:set>
                                    <p:anim calcmode="lin" valueType="num">
                                      <p:cBhvr>
                                        <p:cTn id="91" dur="700" fill="hold"/>
                                        <p:tgtEl>
                                          <p:spTgt spid="37"/>
                                        </p:tgtEl>
                                        <p:attrNameLst>
                                          <p:attrName>ppt_w</p:attrName>
                                        </p:attrNameLst>
                                      </p:cBhvr>
                                      <p:tavLst>
                                        <p:tav tm="0">
                                          <p:val>
                                            <p:fltVal val="0"/>
                                          </p:val>
                                        </p:tav>
                                        <p:tav tm="100000">
                                          <p:val>
                                            <p:strVal val="#ppt_w"/>
                                          </p:val>
                                        </p:tav>
                                      </p:tavLst>
                                    </p:anim>
                                    <p:anim calcmode="lin" valueType="num">
                                      <p:cBhvr>
                                        <p:cTn id="92" dur="700" fill="hold"/>
                                        <p:tgtEl>
                                          <p:spTgt spid="37"/>
                                        </p:tgtEl>
                                        <p:attrNameLst>
                                          <p:attrName>ppt_h</p:attrName>
                                        </p:attrNameLst>
                                      </p:cBhvr>
                                      <p:tavLst>
                                        <p:tav tm="0">
                                          <p:val>
                                            <p:fltVal val="0"/>
                                          </p:val>
                                        </p:tav>
                                        <p:tav tm="100000">
                                          <p:val>
                                            <p:strVal val="#ppt_h"/>
                                          </p:val>
                                        </p:tav>
                                      </p:tavLst>
                                    </p:anim>
                                    <p:animEffect transition="in" filter="fade">
                                      <p:cBhvr>
                                        <p:cTn id="93" dur="700"/>
                                        <p:tgtEl>
                                          <p:spTgt spid="37"/>
                                        </p:tgtEl>
                                      </p:cBhvr>
                                    </p:animEffect>
                                  </p:childTnLst>
                                </p:cTn>
                              </p:par>
                            </p:childTnLst>
                          </p:cTn>
                        </p:par>
                        <p:par>
                          <p:cTn id="94" fill="hold" nodeType="afterGroup">
                            <p:stCondLst>
                              <p:cond delay="3600"/>
                            </p:stCondLst>
                            <p:childTnLst>
                              <p:par>
                                <p:cTn id="95" presetID="53" presetClass="entr" presetSubtype="16" fill="hold" grpId="0" nodeType="afterEffect">
                                  <p:stCondLst>
                                    <p:cond delay="1000"/>
                                  </p:stCondLst>
                                  <p:childTnLst>
                                    <p:set>
                                      <p:cBhvr>
                                        <p:cTn id="96" dur="1" fill="hold">
                                          <p:stCondLst>
                                            <p:cond delay="0"/>
                                          </p:stCondLst>
                                        </p:cTn>
                                        <p:tgtEl>
                                          <p:spTgt spid="38"/>
                                        </p:tgtEl>
                                        <p:attrNameLst>
                                          <p:attrName>style.visibility</p:attrName>
                                        </p:attrNameLst>
                                      </p:cBhvr>
                                      <p:to>
                                        <p:strVal val="visible"/>
                                      </p:to>
                                    </p:set>
                                    <p:anim calcmode="lin" valueType="num">
                                      <p:cBhvr>
                                        <p:cTn id="97" dur="700" fill="hold"/>
                                        <p:tgtEl>
                                          <p:spTgt spid="38"/>
                                        </p:tgtEl>
                                        <p:attrNameLst>
                                          <p:attrName>ppt_w</p:attrName>
                                        </p:attrNameLst>
                                      </p:cBhvr>
                                      <p:tavLst>
                                        <p:tav tm="0">
                                          <p:val>
                                            <p:fltVal val="0"/>
                                          </p:val>
                                        </p:tav>
                                        <p:tav tm="100000">
                                          <p:val>
                                            <p:strVal val="#ppt_w"/>
                                          </p:val>
                                        </p:tav>
                                      </p:tavLst>
                                    </p:anim>
                                    <p:anim calcmode="lin" valueType="num">
                                      <p:cBhvr>
                                        <p:cTn id="98" dur="700" fill="hold"/>
                                        <p:tgtEl>
                                          <p:spTgt spid="38"/>
                                        </p:tgtEl>
                                        <p:attrNameLst>
                                          <p:attrName>ppt_h</p:attrName>
                                        </p:attrNameLst>
                                      </p:cBhvr>
                                      <p:tavLst>
                                        <p:tav tm="0">
                                          <p:val>
                                            <p:fltVal val="0"/>
                                          </p:val>
                                        </p:tav>
                                        <p:tav tm="100000">
                                          <p:val>
                                            <p:strVal val="#ppt_h"/>
                                          </p:val>
                                        </p:tav>
                                      </p:tavLst>
                                    </p:anim>
                                    <p:animEffect transition="in" filter="fade">
                                      <p:cBhvr>
                                        <p:cTn id="99" dur="700"/>
                                        <p:tgtEl>
                                          <p:spTgt spid="38"/>
                                        </p:tgtEl>
                                      </p:cBhvr>
                                    </p:animEffect>
                                  </p:childTnLst>
                                </p:cTn>
                              </p:par>
                            </p:childTnLst>
                          </p:cTn>
                        </p:par>
                        <p:par>
                          <p:cTn id="100" fill="hold" nodeType="afterGroup">
                            <p:stCondLst>
                              <p:cond delay="5300"/>
                            </p:stCondLst>
                            <p:childTnLst>
                              <p:par>
                                <p:cTn id="101" presetID="53" presetClass="entr" presetSubtype="16" fill="hold" grpId="0" nodeType="afterEffect">
                                  <p:stCondLst>
                                    <p:cond delay="1000"/>
                                  </p:stCondLst>
                                  <p:childTnLst>
                                    <p:set>
                                      <p:cBhvr>
                                        <p:cTn id="102" dur="1" fill="hold">
                                          <p:stCondLst>
                                            <p:cond delay="0"/>
                                          </p:stCondLst>
                                        </p:cTn>
                                        <p:tgtEl>
                                          <p:spTgt spid="39"/>
                                        </p:tgtEl>
                                        <p:attrNameLst>
                                          <p:attrName>style.visibility</p:attrName>
                                        </p:attrNameLst>
                                      </p:cBhvr>
                                      <p:to>
                                        <p:strVal val="visible"/>
                                      </p:to>
                                    </p:set>
                                    <p:anim calcmode="lin" valueType="num">
                                      <p:cBhvr>
                                        <p:cTn id="103" dur="700" fill="hold"/>
                                        <p:tgtEl>
                                          <p:spTgt spid="39"/>
                                        </p:tgtEl>
                                        <p:attrNameLst>
                                          <p:attrName>ppt_w</p:attrName>
                                        </p:attrNameLst>
                                      </p:cBhvr>
                                      <p:tavLst>
                                        <p:tav tm="0">
                                          <p:val>
                                            <p:fltVal val="0"/>
                                          </p:val>
                                        </p:tav>
                                        <p:tav tm="100000">
                                          <p:val>
                                            <p:strVal val="#ppt_w"/>
                                          </p:val>
                                        </p:tav>
                                      </p:tavLst>
                                    </p:anim>
                                    <p:anim calcmode="lin" valueType="num">
                                      <p:cBhvr>
                                        <p:cTn id="104" dur="700" fill="hold"/>
                                        <p:tgtEl>
                                          <p:spTgt spid="39"/>
                                        </p:tgtEl>
                                        <p:attrNameLst>
                                          <p:attrName>ppt_h</p:attrName>
                                        </p:attrNameLst>
                                      </p:cBhvr>
                                      <p:tavLst>
                                        <p:tav tm="0">
                                          <p:val>
                                            <p:fltVal val="0"/>
                                          </p:val>
                                        </p:tav>
                                        <p:tav tm="100000">
                                          <p:val>
                                            <p:strVal val="#ppt_h"/>
                                          </p:val>
                                        </p:tav>
                                      </p:tavLst>
                                    </p:anim>
                                    <p:animEffect transition="in" filter="fade">
                                      <p:cBhvr>
                                        <p:cTn id="105" dur="700"/>
                                        <p:tgtEl>
                                          <p:spTgt spid="39"/>
                                        </p:tgtEl>
                                      </p:cBhvr>
                                    </p:animEffect>
                                  </p:childTnLst>
                                </p:cTn>
                              </p:par>
                            </p:childTnLst>
                          </p:cTn>
                        </p:par>
                        <p:par>
                          <p:cTn id="106" fill="hold" nodeType="afterGroup">
                            <p:stCondLst>
                              <p:cond delay="7000"/>
                            </p:stCondLst>
                            <p:childTnLst>
                              <p:par>
                                <p:cTn id="107" presetID="53" presetClass="entr" presetSubtype="16" fill="hold" grpId="0" nodeType="afterEffect">
                                  <p:stCondLst>
                                    <p:cond delay="1000"/>
                                  </p:stCondLst>
                                  <p:childTnLst>
                                    <p:set>
                                      <p:cBhvr>
                                        <p:cTn id="108" dur="1" fill="hold">
                                          <p:stCondLst>
                                            <p:cond delay="0"/>
                                          </p:stCondLst>
                                        </p:cTn>
                                        <p:tgtEl>
                                          <p:spTgt spid="40"/>
                                        </p:tgtEl>
                                        <p:attrNameLst>
                                          <p:attrName>style.visibility</p:attrName>
                                        </p:attrNameLst>
                                      </p:cBhvr>
                                      <p:to>
                                        <p:strVal val="visible"/>
                                      </p:to>
                                    </p:set>
                                    <p:anim calcmode="lin" valueType="num">
                                      <p:cBhvr>
                                        <p:cTn id="109" dur="700" fill="hold"/>
                                        <p:tgtEl>
                                          <p:spTgt spid="40"/>
                                        </p:tgtEl>
                                        <p:attrNameLst>
                                          <p:attrName>ppt_w</p:attrName>
                                        </p:attrNameLst>
                                      </p:cBhvr>
                                      <p:tavLst>
                                        <p:tav tm="0">
                                          <p:val>
                                            <p:fltVal val="0"/>
                                          </p:val>
                                        </p:tav>
                                        <p:tav tm="100000">
                                          <p:val>
                                            <p:strVal val="#ppt_w"/>
                                          </p:val>
                                        </p:tav>
                                      </p:tavLst>
                                    </p:anim>
                                    <p:anim calcmode="lin" valueType="num">
                                      <p:cBhvr>
                                        <p:cTn id="110" dur="700" fill="hold"/>
                                        <p:tgtEl>
                                          <p:spTgt spid="40"/>
                                        </p:tgtEl>
                                        <p:attrNameLst>
                                          <p:attrName>ppt_h</p:attrName>
                                        </p:attrNameLst>
                                      </p:cBhvr>
                                      <p:tavLst>
                                        <p:tav tm="0">
                                          <p:val>
                                            <p:fltVal val="0"/>
                                          </p:val>
                                        </p:tav>
                                        <p:tav tm="100000">
                                          <p:val>
                                            <p:strVal val="#ppt_h"/>
                                          </p:val>
                                        </p:tav>
                                      </p:tavLst>
                                    </p:anim>
                                    <p:animEffect transition="in" filter="fade">
                                      <p:cBhvr>
                                        <p:cTn id="111" dur="700"/>
                                        <p:tgtEl>
                                          <p:spTgt spid="40"/>
                                        </p:tgtEl>
                                      </p:cBhvr>
                                    </p:animEffect>
                                  </p:childTnLst>
                                </p:cTn>
                              </p:par>
                            </p:childTnLst>
                          </p:cTn>
                        </p:par>
                        <p:par>
                          <p:cTn id="112" fill="hold" nodeType="afterGroup">
                            <p:stCondLst>
                              <p:cond delay="8700"/>
                            </p:stCondLst>
                            <p:childTnLst>
                              <p:par>
                                <p:cTn id="113" presetID="53" presetClass="entr" presetSubtype="16" fill="hold" grpId="0" nodeType="afterEffect">
                                  <p:stCondLst>
                                    <p:cond delay="1500"/>
                                  </p:stCondLst>
                                  <p:childTnLst>
                                    <p:set>
                                      <p:cBhvr>
                                        <p:cTn id="114" dur="1" fill="hold">
                                          <p:stCondLst>
                                            <p:cond delay="0"/>
                                          </p:stCondLst>
                                        </p:cTn>
                                        <p:tgtEl>
                                          <p:spTgt spid="41"/>
                                        </p:tgtEl>
                                        <p:attrNameLst>
                                          <p:attrName>style.visibility</p:attrName>
                                        </p:attrNameLst>
                                      </p:cBhvr>
                                      <p:to>
                                        <p:strVal val="visible"/>
                                      </p:to>
                                    </p:set>
                                    <p:anim calcmode="lin" valueType="num">
                                      <p:cBhvr>
                                        <p:cTn id="115" dur="700" fill="hold"/>
                                        <p:tgtEl>
                                          <p:spTgt spid="41"/>
                                        </p:tgtEl>
                                        <p:attrNameLst>
                                          <p:attrName>ppt_w</p:attrName>
                                        </p:attrNameLst>
                                      </p:cBhvr>
                                      <p:tavLst>
                                        <p:tav tm="0">
                                          <p:val>
                                            <p:fltVal val="0"/>
                                          </p:val>
                                        </p:tav>
                                        <p:tav tm="100000">
                                          <p:val>
                                            <p:strVal val="#ppt_w"/>
                                          </p:val>
                                        </p:tav>
                                      </p:tavLst>
                                    </p:anim>
                                    <p:anim calcmode="lin" valueType="num">
                                      <p:cBhvr>
                                        <p:cTn id="116" dur="700" fill="hold"/>
                                        <p:tgtEl>
                                          <p:spTgt spid="41"/>
                                        </p:tgtEl>
                                        <p:attrNameLst>
                                          <p:attrName>ppt_h</p:attrName>
                                        </p:attrNameLst>
                                      </p:cBhvr>
                                      <p:tavLst>
                                        <p:tav tm="0">
                                          <p:val>
                                            <p:fltVal val="0"/>
                                          </p:val>
                                        </p:tav>
                                        <p:tav tm="100000">
                                          <p:val>
                                            <p:strVal val="#ppt_h"/>
                                          </p:val>
                                        </p:tav>
                                      </p:tavLst>
                                    </p:anim>
                                    <p:animEffect transition="in" filter="fade">
                                      <p:cBhvr>
                                        <p:cTn id="117" dur="700"/>
                                        <p:tgtEl>
                                          <p:spTgt spid="41"/>
                                        </p:tgtEl>
                                      </p:cBhvr>
                                    </p:animEffect>
                                  </p:childTnLst>
                                </p:cTn>
                              </p:par>
                            </p:childTnLst>
                          </p:cTn>
                        </p:par>
                        <p:par>
                          <p:cTn id="118" fill="hold" nodeType="afterGroup">
                            <p:stCondLst>
                              <p:cond delay="10900"/>
                            </p:stCondLst>
                            <p:childTnLst>
                              <p:par>
                                <p:cTn id="119" presetID="53" presetClass="entr" presetSubtype="16" fill="hold" grpId="0" nodeType="afterEffect">
                                  <p:stCondLst>
                                    <p:cond delay="2000"/>
                                  </p:stCondLst>
                                  <p:childTnLst>
                                    <p:set>
                                      <p:cBhvr>
                                        <p:cTn id="120" dur="1" fill="hold">
                                          <p:stCondLst>
                                            <p:cond delay="0"/>
                                          </p:stCondLst>
                                        </p:cTn>
                                        <p:tgtEl>
                                          <p:spTgt spid="42"/>
                                        </p:tgtEl>
                                        <p:attrNameLst>
                                          <p:attrName>style.visibility</p:attrName>
                                        </p:attrNameLst>
                                      </p:cBhvr>
                                      <p:to>
                                        <p:strVal val="visible"/>
                                      </p:to>
                                    </p:set>
                                    <p:anim calcmode="lin" valueType="num">
                                      <p:cBhvr>
                                        <p:cTn id="121" dur="700" fill="hold"/>
                                        <p:tgtEl>
                                          <p:spTgt spid="42"/>
                                        </p:tgtEl>
                                        <p:attrNameLst>
                                          <p:attrName>ppt_w</p:attrName>
                                        </p:attrNameLst>
                                      </p:cBhvr>
                                      <p:tavLst>
                                        <p:tav tm="0">
                                          <p:val>
                                            <p:fltVal val="0"/>
                                          </p:val>
                                        </p:tav>
                                        <p:tav tm="100000">
                                          <p:val>
                                            <p:strVal val="#ppt_w"/>
                                          </p:val>
                                        </p:tav>
                                      </p:tavLst>
                                    </p:anim>
                                    <p:anim calcmode="lin" valueType="num">
                                      <p:cBhvr>
                                        <p:cTn id="122" dur="700" fill="hold"/>
                                        <p:tgtEl>
                                          <p:spTgt spid="42"/>
                                        </p:tgtEl>
                                        <p:attrNameLst>
                                          <p:attrName>ppt_h</p:attrName>
                                        </p:attrNameLst>
                                      </p:cBhvr>
                                      <p:tavLst>
                                        <p:tav tm="0">
                                          <p:val>
                                            <p:fltVal val="0"/>
                                          </p:val>
                                        </p:tav>
                                        <p:tav tm="100000">
                                          <p:val>
                                            <p:strVal val="#ppt_h"/>
                                          </p:val>
                                        </p:tav>
                                      </p:tavLst>
                                    </p:anim>
                                    <p:animEffect transition="in" filter="fade">
                                      <p:cBhvr>
                                        <p:cTn id="123" dur="700"/>
                                        <p:tgtEl>
                                          <p:spTgt spid="42"/>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65"/>
                                        </p:tgtEl>
                                        <p:attrNameLst>
                                          <p:attrName>style.visibility</p:attrName>
                                        </p:attrNameLst>
                                      </p:cBhvr>
                                      <p:to>
                                        <p:strVal val="visible"/>
                                      </p:to>
                                    </p:set>
                                    <p:anim calcmode="lin" valueType="num">
                                      <p:cBhvr>
                                        <p:cTn id="128" dur="500" fill="hold"/>
                                        <p:tgtEl>
                                          <p:spTgt spid="65"/>
                                        </p:tgtEl>
                                        <p:attrNameLst>
                                          <p:attrName>ppt_w</p:attrName>
                                        </p:attrNameLst>
                                      </p:cBhvr>
                                      <p:tavLst>
                                        <p:tav tm="0">
                                          <p:val>
                                            <p:fltVal val="0"/>
                                          </p:val>
                                        </p:tav>
                                        <p:tav tm="100000">
                                          <p:val>
                                            <p:strVal val="#ppt_w"/>
                                          </p:val>
                                        </p:tav>
                                      </p:tavLst>
                                    </p:anim>
                                    <p:anim calcmode="lin" valueType="num">
                                      <p:cBhvr>
                                        <p:cTn id="129" dur="500" fill="hold"/>
                                        <p:tgtEl>
                                          <p:spTgt spid="65"/>
                                        </p:tgtEl>
                                        <p:attrNameLst>
                                          <p:attrName>ppt_h</p:attrName>
                                        </p:attrNameLst>
                                      </p:cBhvr>
                                      <p:tavLst>
                                        <p:tav tm="0">
                                          <p:val>
                                            <p:fltVal val="0"/>
                                          </p:val>
                                        </p:tav>
                                        <p:tav tm="100000">
                                          <p:val>
                                            <p:strVal val="#ppt_h"/>
                                          </p:val>
                                        </p:tav>
                                      </p:tavLst>
                                    </p:anim>
                                    <p:animEffect transition="in" filter="fade">
                                      <p:cBhvr>
                                        <p:cTn id="130" dur="500"/>
                                        <p:tgtEl>
                                          <p:spTgt spid="65"/>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53" presetClass="entr" presetSubtype="16" fill="hold" grpId="0" nodeType="clickEffect">
                                  <p:stCondLst>
                                    <p:cond delay="0"/>
                                  </p:stCondLst>
                                  <p:childTnLst>
                                    <p:set>
                                      <p:cBhvr>
                                        <p:cTn id="134" dur="1" fill="hold">
                                          <p:stCondLst>
                                            <p:cond delay="0"/>
                                          </p:stCondLst>
                                        </p:cTn>
                                        <p:tgtEl>
                                          <p:spTgt spid="43"/>
                                        </p:tgtEl>
                                        <p:attrNameLst>
                                          <p:attrName>style.visibility</p:attrName>
                                        </p:attrNameLst>
                                      </p:cBhvr>
                                      <p:to>
                                        <p:strVal val="visible"/>
                                      </p:to>
                                    </p:set>
                                    <p:anim calcmode="lin" valueType="num">
                                      <p:cBhvr>
                                        <p:cTn id="135" dur="500" fill="hold"/>
                                        <p:tgtEl>
                                          <p:spTgt spid="43"/>
                                        </p:tgtEl>
                                        <p:attrNameLst>
                                          <p:attrName>ppt_w</p:attrName>
                                        </p:attrNameLst>
                                      </p:cBhvr>
                                      <p:tavLst>
                                        <p:tav tm="0">
                                          <p:val>
                                            <p:fltVal val="0"/>
                                          </p:val>
                                        </p:tav>
                                        <p:tav tm="100000">
                                          <p:val>
                                            <p:strVal val="#ppt_w"/>
                                          </p:val>
                                        </p:tav>
                                      </p:tavLst>
                                    </p:anim>
                                    <p:anim calcmode="lin" valueType="num">
                                      <p:cBhvr>
                                        <p:cTn id="136" dur="500" fill="hold"/>
                                        <p:tgtEl>
                                          <p:spTgt spid="43"/>
                                        </p:tgtEl>
                                        <p:attrNameLst>
                                          <p:attrName>ppt_h</p:attrName>
                                        </p:attrNameLst>
                                      </p:cBhvr>
                                      <p:tavLst>
                                        <p:tav tm="0">
                                          <p:val>
                                            <p:fltVal val="0"/>
                                          </p:val>
                                        </p:tav>
                                        <p:tav tm="100000">
                                          <p:val>
                                            <p:strVal val="#ppt_h"/>
                                          </p:val>
                                        </p:tav>
                                      </p:tavLst>
                                    </p:anim>
                                    <p:animEffect transition="in" filter="fade">
                                      <p:cBhvr>
                                        <p:cTn id="137" dur="500"/>
                                        <p:tgtEl>
                                          <p:spTgt spid="43"/>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52"/>
                                        </p:tgtEl>
                                        <p:attrNameLst>
                                          <p:attrName>style.visibility</p:attrName>
                                        </p:attrNameLst>
                                      </p:cBhvr>
                                      <p:to>
                                        <p:strVal val="visible"/>
                                      </p:to>
                                    </p:set>
                                    <p:anim calcmode="lin" valueType="num">
                                      <p:cBhvr>
                                        <p:cTn id="140" dur="500" fill="hold"/>
                                        <p:tgtEl>
                                          <p:spTgt spid="52"/>
                                        </p:tgtEl>
                                        <p:attrNameLst>
                                          <p:attrName>ppt_w</p:attrName>
                                        </p:attrNameLst>
                                      </p:cBhvr>
                                      <p:tavLst>
                                        <p:tav tm="0">
                                          <p:val>
                                            <p:fltVal val="0"/>
                                          </p:val>
                                        </p:tav>
                                        <p:tav tm="100000">
                                          <p:val>
                                            <p:strVal val="#ppt_w"/>
                                          </p:val>
                                        </p:tav>
                                      </p:tavLst>
                                    </p:anim>
                                    <p:anim calcmode="lin" valueType="num">
                                      <p:cBhvr>
                                        <p:cTn id="141" dur="500" fill="hold"/>
                                        <p:tgtEl>
                                          <p:spTgt spid="52"/>
                                        </p:tgtEl>
                                        <p:attrNameLst>
                                          <p:attrName>ppt_h</p:attrName>
                                        </p:attrNameLst>
                                      </p:cBhvr>
                                      <p:tavLst>
                                        <p:tav tm="0">
                                          <p:val>
                                            <p:fltVal val="0"/>
                                          </p:val>
                                        </p:tav>
                                        <p:tav tm="100000">
                                          <p:val>
                                            <p:strVal val="#ppt_h"/>
                                          </p:val>
                                        </p:tav>
                                      </p:tavLst>
                                    </p:anim>
                                    <p:animEffect transition="in" filter="fade">
                                      <p:cBhvr>
                                        <p:cTn id="142" dur="500"/>
                                        <p:tgtEl>
                                          <p:spTgt spid="52"/>
                                        </p:tgtEl>
                                      </p:cBhvr>
                                    </p:animEffect>
                                  </p:childTnLst>
                                </p:cTn>
                              </p:par>
                            </p:childTnLst>
                          </p:cTn>
                        </p:par>
                        <p:par>
                          <p:cTn id="143" fill="hold" nodeType="afterGroup">
                            <p:stCondLst>
                              <p:cond delay="500"/>
                            </p:stCondLst>
                            <p:childTnLst>
                              <p:par>
                                <p:cTn id="144" presetID="53" presetClass="entr" presetSubtype="16" fill="hold" grpId="0" nodeType="afterEffect">
                                  <p:stCondLst>
                                    <p:cond delay="0"/>
                                  </p:stCondLst>
                                  <p:childTnLst>
                                    <p:set>
                                      <p:cBhvr>
                                        <p:cTn id="145" dur="1" fill="hold">
                                          <p:stCondLst>
                                            <p:cond delay="0"/>
                                          </p:stCondLst>
                                        </p:cTn>
                                        <p:tgtEl>
                                          <p:spTgt spid="44"/>
                                        </p:tgtEl>
                                        <p:attrNameLst>
                                          <p:attrName>style.visibility</p:attrName>
                                        </p:attrNameLst>
                                      </p:cBhvr>
                                      <p:to>
                                        <p:strVal val="visible"/>
                                      </p:to>
                                    </p:set>
                                    <p:anim calcmode="lin" valueType="num">
                                      <p:cBhvr>
                                        <p:cTn id="146" dur="1500" fill="hold"/>
                                        <p:tgtEl>
                                          <p:spTgt spid="44"/>
                                        </p:tgtEl>
                                        <p:attrNameLst>
                                          <p:attrName>ppt_w</p:attrName>
                                        </p:attrNameLst>
                                      </p:cBhvr>
                                      <p:tavLst>
                                        <p:tav tm="0">
                                          <p:val>
                                            <p:fltVal val="0"/>
                                          </p:val>
                                        </p:tav>
                                        <p:tav tm="100000">
                                          <p:val>
                                            <p:strVal val="#ppt_w"/>
                                          </p:val>
                                        </p:tav>
                                      </p:tavLst>
                                    </p:anim>
                                    <p:anim calcmode="lin" valueType="num">
                                      <p:cBhvr>
                                        <p:cTn id="147" dur="1500" fill="hold"/>
                                        <p:tgtEl>
                                          <p:spTgt spid="44"/>
                                        </p:tgtEl>
                                        <p:attrNameLst>
                                          <p:attrName>ppt_h</p:attrName>
                                        </p:attrNameLst>
                                      </p:cBhvr>
                                      <p:tavLst>
                                        <p:tav tm="0">
                                          <p:val>
                                            <p:fltVal val="0"/>
                                          </p:val>
                                        </p:tav>
                                        <p:tav tm="100000">
                                          <p:val>
                                            <p:strVal val="#ppt_h"/>
                                          </p:val>
                                        </p:tav>
                                      </p:tavLst>
                                    </p:anim>
                                    <p:animEffect transition="in" filter="fade">
                                      <p:cBhvr>
                                        <p:cTn id="148" dur="1500"/>
                                        <p:tgtEl>
                                          <p:spTgt spid="44"/>
                                        </p:tgtEl>
                                      </p:cBhvr>
                                    </p:animEffect>
                                  </p:childTnLst>
                                </p:cTn>
                              </p:par>
                            </p:childTnLst>
                          </p:cTn>
                        </p:par>
                        <p:par>
                          <p:cTn id="149" fill="hold" nodeType="afterGroup">
                            <p:stCondLst>
                              <p:cond delay="2000"/>
                            </p:stCondLst>
                            <p:childTnLst>
                              <p:par>
                                <p:cTn id="150" presetID="53" presetClass="entr" presetSubtype="16" fill="hold" grpId="0" nodeType="afterEffect">
                                  <p:stCondLst>
                                    <p:cond delay="2000"/>
                                  </p:stCondLst>
                                  <p:childTnLst>
                                    <p:set>
                                      <p:cBhvr>
                                        <p:cTn id="151" dur="1" fill="hold">
                                          <p:stCondLst>
                                            <p:cond delay="0"/>
                                          </p:stCondLst>
                                        </p:cTn>
                                        <p:tgtEl>
                                          <p:spTgt spid="45"/>
                                        </p:tgtEl>
                                        <p:attrNameLst>
                                          <p:attrName>style.visibility</p:attrName>
                                        </p:attrNameLst>
                                      </p:cBhvr>
                                      <p:to>
                                        <p:strVal val="visible"/>
                                      </p:to>
                                    </p:set>
                                    <p:anim calcmode="lin" valueType="num">
                                      <p:cBhvr>
                                        <p:cTn id="152" dur="700" fill="hold"/>
                                        <p:tgtEl>
                                          <p:spTgt spid="45"/>
                                        </p:tgtEl>
                                        <p:attrNameLst>
                                          <p:attrName>ppt_w</p:attrName>
                                        </p:attrNameLst>
                                      </p:cBhvr>
                                      <p:tavLst>
                                        <p:tav tm="0">
                                          <p:val>
                                            <p:fltVal val="0"/>
                                          </p:val>
                                        </p:tav>
                                        <p:tav tm="100000">
                                          <p:val>
                                            <p:strVal val="#ppt_w"/>
                                          </p:val>
                                        </p:tav>
                                      </p:tavLst>
                                    </p:anim>
                                    <p:anim calcmode="lin" valueType="num">
                                      <p:cBhvr>
                                        <p:cTn id="153" dur="700" fill="hold"/>
                                        <p:tgtEl>
                                          <p:spTgt spid="45"/>
                                        </p:tgtEl>
                                        <p:attrNameLst>
                                          <p:attrName>ppt_h</p:attrName>
                                        </p:attrNameLst>
                                      </p:cBhvr>
                                      <p:tavLst>
                                        <p:tav tm="0">
                                          <p:val>
                                            <p:fltVal val="0"/>
                                          </p:val>
                                        </p:tav>
                                        <p:tav tm="100000">
                                          <p:val>
                                            <p:strVal val="#ppt_h"/>
                                          </p:val>
                                        </p:tav>
                                      </p:tavLst>
                                    </p:anim>
                                    <p:animEffect transition="in" filter="fade">
                                      <p:cBhvr>
                                        <p:cTn id="154" dur="700"/>
                                        <p:tgtEl>
                                          <p:spTgt spid="45"/>
                                        </p:tgtEl>
                                      </p:cBhvr>
                                    </p:animEffect>
                                  </p:childTnLst>
                                </p:cTn>
                              </p:par>
                            </p:childTnLst>
                          </p:cTn>
                        </p:par>
                        <p:par>
                          <p:cTn id="155" fill="hold" nodeType="afterGroup">
                            <p:stCondLst>
                              <p:cond delay="4700"/>
                            </p:stCondLst>
                            <p:childTnLst>
                              <p:par>
                                <p:cTn id="156" presetID="53" presetClass="entr" presetSubtype="16" fill="hold" grpId="0" nodeType="afterEffect">
                                  <p:stCondLst>
                                    <p:cond delay="700"/>
                                  </p:stCondLst>
                                  <p:childTnLst>
                                    <p:set>
                                      <p:cBhvr>
                                        <p:cTn id="157" dur="1" fill="hold">
                                          <p:stCondLst>
                                            <p:cond delay="0"/>
                                          </p:stCondLst>
                                        </p:cTn>
                                        <p:tgtEl>
                                          <p:spTgt spid="46"/>
                                        </p:tgtEl>
                                        <p:attrNameLst>
                                          <p:attrName>style.visibility</p:attrName>
                                        </p:attrNameLst>
                                      </p:cBhvr>
                                      <p:to>
                                        <p:strVal val="visible"/>
                                      </p:to>
                                    </p:set>
                                    <p:anim calcmode="lin" valueType="num">
                                      <p:cBhvr>
                                        <p:cTn id="158" dur="700" fill="hold"/>
                                        <p:tgtEl>
                                          <p:spTgt spid="46"/>
                                        </p:tgtEl>
                                        <p:attrNameLst>
                                          <p:attrName>ppt_w</p:attrName>
                                        </p:attrNameLst>
                                      </p:cBhvr>
                                      <p:tavLst>
                                        <p:tav tm="0">
                                          <p:val>
                                            <p:fltVal val="0"/>
                                          </p:val>
                                        </p:tav>
                                        <p:tav tm="100000">
                                          <p:val>
                                            <p:strVal val="#ppt_w"/>
                                          </p:val>
                                        </p:tav>
                                      </p:tavLst>
                                    </p:anim>
                                    <p:anim calcmode="lin" valueType="num">
                                      <p:cBhvr>
                                        <p:cTn id="159" dur="700" fill="hold"/>
                                        <p:tgtEl>
                                          <p:spTgt spid="46"/>
                                        </p:tgtEl>
                                        <p:attrNameLst>
                                          <p:attrName>ppt_h</p:attrName>
                                        </p:attrNameLst>
                                      </p:cBhvr>
                                      <p:tavLst>
                                        <p:tav tm="0">
                                          <p:val>
                                            <p:fltVal val="0"/>
                                          </p:val>
                                        </p:tav>
                                        <p:tav tm="100000">
                                          <p:val>
                                            <p:strVal val="#ppt_h"/>
                                          </p:val>
                                        </p:tav>
                                      </p:tavLst>
                                    </p:anim>
                                    <p:animEffect transition="in" filter="fade">
                                      <p:cBhvr>
                                        <p:cTn id="160" dur="700"/>
                                        <p:tgtEl>
                                          <p:spTgt spid="46"/>
                                        </p:tgtEl>
                                      </p:cBhvr>
                                    </p:animEffect>
                                  </p:childTnLst>
                                </p:cTn>
                              </p:par>
                            </p:childTnLst>
                          </p:cTn>
                        </p:par>
                        <p:par>
                          <p:cTn id="161" fill="hold" nodeType="afterGroup">
                            <p:stCondLst>
                              <p:cond delay="6100"/>
                            </p:stCondLst>
                            <p:childTnLst>
                              <p:par>
                                <p:cTn id="162" presetID="53" presetClass="entr" presetSubtype="16" fill="hold" grpId="0" nodeType="afterEffect">
                                  <p:stCondLst>
                                    <p:cond delay="700"/>
                                  </p:stCondLst>
                                  <p:childTnLst>
                                    <p:set>
                                      <p:cBhvr>
                                        <p:cTn id="163" dur="1" fill="hold">
                                          <p:stCondLst>
                                            <p:cond delay="0"/>
                                          </p:stCondLst>
                                        </p:cTn>
                                        <p:tgtEl>
                                          <p:spTgt spid="48"/>
                                        </p:tgtEl>
                                        <p:attrNameLst>
                                          <p:attrName>style.visibility</p:attrName>
                                        </p:attrNameLst>
                                      </p:cBhvr>
                                      <p:to>
                                        <p:strVal val="visible"/>
                                      </p:to>
                                    </p:set>
                                    <p:anim calcmode="lin" valueType="num">
                                      <p:cBhvr>
                                        <p:cTn id="164" dur="700" fill="hold"/>
                                        <p:tgtEl>
                                          <p:spTgt spid="48"/>
                                        </p:tgtEl>
                                        <p:attrNameLst>
                                          <p:attrName>ppt_w</p:attrName>
                                        </p:attrNameLst>
                                      </p:cBhvr>
                                      <p:tavLst>
                                        <p:tav tm="0">
                                          <p:val>
                                            <p:fltVal val="0"/>
                                          </p:val>
                                        </p:tav>
                                        <p:tav tm="100000">
                                          <p:val>
                                            <p:strVal val="#ppt_w"/>
                                          </p:val>
                                        </p:tav>
                                      </p:tavLst>
                                    </p:anim>
                                    <p:anim calcmode="lin" valueType="num">
                                      <p:cBhvr>
                                        <p:cTn id="165" dur="700" fill="hold"/>
                                        <p:tgtEl>
                                          <p:spTgt spid="48"/>
                                        </p:tgtEl>
                                        <p:attrNameLst>
                                          <p:attrName>ppt_h</p:attrName>
                                        </p:attrNameLst>
                                      </p:cBhvr>
                                      <p:tavLst>
                                        <p:tav tm="0">
                                          <p:val>
                                            <p:fltVal val="0"/>
                                          </p:val>
                                        </p:tav>
                                        <p:tav tm="100000">
                                          <p:val>
                                            <p:strVal val="#ppt_h"/>
                                          </p:val>
                                        </p:tav>
                                      </p:tavLst>
                                    </p:anim>
                                    <p:animEffect transition="in" filter="fade">
                                      <p:cBhvr>
                                        <p:cTn id="166" dur="700"/>
                                        <p:tgtEl>
                                          <p:spTgt spid="48"/>
                                        </p:tgtEl>
                                      </p:cBhvr>
                                    </p:animEffect>
                                  </p:childTnLst>
                                </p:cTn>
                              </p:par>
                            </p:childTnLst>
                          </p:cTn>
                        </p:par>
                        <p:par>
                          <p:cTn id="167" fill="hold" nodeType="afterGroup">
                            <p:stCondLst>
                              <p:cond delay="7500"/>
                            </p:stCondLst>
                            <p:childTnLst>
                              <p:par>
                                <p:cTn id="168" presetID="53" presetClass="entr" presetSubtype="16" fill="hold" grpId="0" nodeType="afterEffect">
                                  <p:stCondLst>
                                    <p:cond delay="700"/>
                                  </p:stCondLst>
                                  <p:childTnLst>
                                    <p:set>
                                      <p:cBhvr>
                                        <p:cTn id="169" dur="1" fill="hold">
                                          <p:stCondLst>
                                            <p:cond delay="0"/>
                                          </p:stCondLst>
                                        </p:cTn>
                                        <p:tgtEl>
                                          <p:spTgt spid="49"/>
                                        </p:tgtEl>
                                        <p:attrNameLst>
                                          <p:attrName>style.visibility</p:attrName>
                                        </p:attrNameLst>
                                      </p:cBhvr>
                                      <p:to>
                                        <p:strVal val="visible"/>
                                      </p:to>
                                    </p:set>
                                    <p:anim calcmode="lin" valueType="num">
                                      <p:cBhvr>
                                        <p:cTn id="170" dur="700" fill="hold"/>
                                        <p:tgtEl>
                                          <p:spTgt spid="49"/>
                                        </p:tgtEl>
                                        <p:attrNameLst>
                                          <p:attrName>ppt_w</p:attrName>
                                        </p:attrNameLst>
                                      </p:cBhvr>
                                      <p:tavLst>
                                        <p:tav tm="0">
                                          <p:val>
                                            <p:fltVal val="0"/>
                                          </p:val>
                                        </p:tav>
                                        <p:tav tm="100000">
                                          <p:val>
                                            <p:strVal val="#ppt_w"/>
                                          </p:val>
                                        </p:tav>
                                      </p:tavLst>
                                    </p:anim>
                                    <p:anim calcmode="lin" valueType="num">
                                      <p:cBhvr>
                                        <p:cTn id="171" dur="700" fill="hold"/>
                                        <p:tgtEl>
                                          <p:spTgt spid="49"/>
                                        </p:tgtEl>
                                        <p:attrNameLst>
                                          <p:attrName>ppt_h</p:attrName>
                                        </p:attrNameLst>
                                      </p:cBhvr>
                                      <p:tavLst>
                                        <p:tav tm="0">
                                          <p:val>
                                            <p:fltVal val="0"/>
                                          </p:val>
                                        </p:tav>
                                        <p:tav tm="100000">
                                          <p:val>
                                            <p:strVal val="#ppt_h"/>
                                          </p:val>
                                        </p:tav>
                                      </p:tavLst>
                                    </p:anim>
                                    <p:animEffect transition="in" filter="fade">
                                      <p:cBhvr>
                                        <p:cTn id="172" dur="700"/>
                                        <p:tgtEl>
                                          <p:spTgt spid="49"/>
                                        </p:tgtEl>
                                      </p:cBhvr>
                                    </p:animEffect>
                                  </p:childTnLst>
                                </p:cTn>
                              </p:par>
                            </p:childTnLst>
                          </p:cTn>
                        </p:par>
                        <p:par>
                          <p:cTn id="173" fill="hold" nodeType="afterGroup">
                            <p:stCondLst>
                              <p:cond delay="8900"/>
                            </p:stCondLst>
                            <p:childTnLst>
                              <p:par>
                                <p:cTn id="174" presetID="53" presetClass="entr" presetSubtype="16" fill="hold" grpId="0" nodeType="afterEffect">
                                  <p:stCondLst>
                                    <p:cond delay="1500"/>
                                  </p:stCondLst>
                                  <p:childTnLst>
                                    <p:set>
                                      <p:cBhvr>
                                        <p:cTn id="175" dur="1" fill="hold">
                                          <p:stCondLst>
                                            <p:cond delay="0"/>
                                          </p:stCondLst>
                                        </p:cTn>
                                        <p:tgtEl>
                                          <p:spTgt spid="76"/>
                                        </p:tgtEl>
                                        <p:attrNameLst>
                                          <p:attrName>style.visibility</p:attrName>
                                        </p:attrNameLst>
                                      </p:cBhvr>
                                      <p:to>
                                        <p:strVal val="visible"/>
                                      </p:to>
                                    </p:set>
                                    <p:anim calcmode="lin" valueType="num">
                                      <p:cBhvr>
                                        <p:cTn id="176" dur="700" fill="hold"/>
                                        <p:tgtEl>
                                          <p:spTgt spid="76"/>
                                        </p:tgtEl>
                                        <p:attrNameLst>
                                          <p:attrName>ppt_w</p:attrName>
                                        </p:attrNameLst>
                                      </p:cBhvr>
                                      <p:tavLst>
                                        <p:tav tm="0">
                                          <p:val>
                                            <p:fltVal val="0"/>
                                          </p:val>
                                        </p:tav>
                                        <p:tav tm="100000">
                                          <p:val>
                                            <p:strVal val="#ppt_w"/>
                                          </p:val>
                                        </p:tav>
                                      </p:tavLst>
                                    </p:anim>
                                    <p:anim calcmode="lin" valueType="num">
                                      <p:cBhvr>
                                        <p:cTn id="177" dur="700" fill="hold"/>
                                        <p:tgtEl>
                                          <p:spTgt spid="76"/>
                                        </p:tgtEl>
                                        <p:attrNameLst>
                                          <p:attrName>ppt_h</p:attrName>
                                        </p:attrNameLst>
                                      </p:cBhvr>
                                      <p:tavLst>
                                        <p:tav tm="0">
                                          <p:val>
                                            <p:fltVal val="0"/>
                                          </p:val>
                                        </p:tav>
                                        <p:tav tm="100000">
                                          <p:val>
                                            <p:strVal val="#ppt_h"/>
                                          </p:val>
                                        </p:tav>
                                      </p:tavLst>
                                    </p:anim>
                                    <p:animEffect transition="in" filter="fade">
                                      <p:cBhvr>
                                        <p:cTn id="178" dur="700"/>
                                        <p:tgtEl>
                                          <p:spTgt spid="76"/>
                                        </p:tgtEl>
                                      </p:cBhvr>
                                    </p:animEffec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53" presetClass="entr" presetSubtype="16" fill="hold" grpId="0"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Effect transition="in" filter="fade">
                                      <p:cBhvr>
                                        <p:cTn id="185" dur="500"/>
                                        <p:tgtEl>
                                          <p:spTgt spid="27"/>
                                        </p:tgtEl>
                                      </p:cBhvr>
                                    </p:animEffect>
                                  </p:childTnLst>
                                </p:cTn>
                              </p:par>
                              <p:par>
                                <p:cTn id="186" presetID="53" presetClass="entr" presetSubtype="16" fill="hold" grpId="0" nodeType="withEffect">
                                  <p:stCondLst>
                                    <p:cond delay="0"/>
                                  </p:stCondLst>
                                  <p:childTnLst>
                                    <p:set>
                                      <p:cBhvr>
                                        <p:cTn id="187" dur="1" fill="hold">
                                          <p:stCondLst>
                                            <p:cond delay="0"/>
                                          </p:stCondLst>
                                        </p:cTn>
                                        <p:tgtEl>
                                          <p:spTgt spid="26"/>
                                        </p:tgtEl>
                                        <p:attrNameLst>
                                          <p:attrName>style.visibility</p:attrName>
                                        </p:attrNameLst>
                                      </p:cBhvr>
                                      <p:to>
                                        <p:strVal val="visible"/>
                                      </p:to>
                                    </p:set>
                                    <p:anim calcmode="lin" valueType="num">
                                      <p:cBhvr>
                                        <p:cTn id="188" dur="500" fill="hold"/>
                                        <p:tgtEl>
                                          <p:spTgt spid="26"/>
                                        </p:tgtEl>
                                        <p:attrNameLst>
                                          <p:attrName>ppt_w</p:attrName>
                                        </p:attrNameLst>
                                      </p:cBhvr>
                                      <p:tavLst>
                                        <p:tav tm="0">
                                          <p:val>
                                            <p:fltVal val="0"/>
                                          </p:val>
                                        </p:tav>
                                        <p:tav tm="100000">
                                          <p:val>
                                            <p:strVal val="#ppt_w"/>
                                          </p:val>
                                        </p:tav>
                                      </p:tavLst>
                                    </p:anim>
                                    <p:anim calcmode="lin" valueType="num">
                                      <p:cBhvr>
                                        <p:cTn id="189" dur="500" fill="hold"/>
                                        <p:tgtEl>
                                          <p:spTgt spid="26"/>
                                        </p:tgtEl>
                                        <p:attrNameLst>
                                          <p:attrName>ppt_h</p:attrName>
                                        </p:attrNameLst>
                                      </p:cBhvr>
                                      <p:tavLst>
                                        <p:tav tm="0">
                                          <p:val>
                                            <p:fltVal val="0"/>
                                          </p:val>
                                        </p:tav>
                                        <p:tav tm="100000">
                                          <p:val>
                                            <p:strVal val="#ppt_h"/>
                                          </p:val>
                                        </p:tav>
                                      </p:tavLst>
                                    </p:anim>
                                    <p:animEffect transition="in" filter="fade">
                                      <p:cBhvr>
                                        <p:cTn id="190" dur="500"/>
                                        <p:tgtEl>
                                          <p:spTgt spid="26"/>
                                        </p:tgtEl>
                                      </p:cBhvr>
                                    </p:animEffect>
                                  </p:childTnLst>
                                </p:cTn>
                              </p:par>
                            </p:childTnLst>
                          </p:cTn>
                        </p:par>
                      </p:childTnLst>
                    </p:cTn>
                  </p:par>
                  <p:par>
                    <p:cTn id="191" fill="hold" nodeType="clickPar">
                      <p:stCondLst>
                        <p:cond delay="indefinite"/>
                      </p:stCondLst>
                      <p:childTnLst>
                        <p:par>
                          <p:cTn id="192" fill="hold" nodeType="withGroup">
                            <p:stCondLst>
                              <p:cond delay="0"/>
                            </p:stCondLst>
                            <p:childTnLst>
                              <p:par>
                                <p:cTn id="193" presetID="53" presetClass="entr" presetSubtype="16" fill="hold" grpId="0" nodeType="clickEffect">
                                  <p:stCondLst>
                                    <p:cond delay="0"/>
                                  </p:stCondLst>
                                  <p:childTnLst>
                                    <p:set>
                                      <p:cBhvr>
                                        <p:cTn id="194" dur="1" fill="hold">
                                          <p:stCondLst>
                                            <p:cond delay="0"/>
                                          </p:stCondLst>
                                        </p:cTn>
                                        <p:tgtEl>
                                          <p:spTgt spid="2"/>
                                        </p:tgtEl>
                                        <p:attrNameLst>
                                          <p:attrName>style.visibility</p:attrName>
                                        </p:attrNameLst>
                                      </p:cBhvr>
                                      <p:to>
                                        <p:strVal val="visible"/>
                                      </p:to>
                                    </p:set>
                                    <p:anim calcmode="lin" valueType="num">
                                      <p:cBhvr>
                                        <p:cTn id="195" dur="500" fill="hold"/>
                                        <p:tgtEl>
                                          <p:spTgt spid="2"/>
                                        </p:tgtEl>
                                        <p:attrNameLst>
                                          <p:attrName>ppt_w</p:attrName>
                                        </p:attrNameLst>
                                      </p:cBhvr>
                                      <p:tavLst>
                                        <p:tav tm="0">
                                          <p:val>
                                            <p:fltVal val="0"/>
                                          </p:val>
                                        </p:tav>
                                        <p:tav tm="100000">
                                          <p:val>
                                            <p:strVal val="#ppt_w"/>
                                          </p:val>
                                        </p:tav>
                                      </p:tavLst>
                                    </p:anim>
                                    <p:anim calcmode="lin" valueType="num">
                                      <p:cBhvr>
                                        <p:cTn id="196" dur="500" fill="hold"/>
                                        <p:tgtEl>
                                          <p:spTgt spid="2"/>
                                        </p:tgtEl>
                                        <p:attrNameLst>
                                          <p:attrName>ppt_h</p:attrName>
                                        </p:attrNameLst>
                                      </p:cBhvr>
                                      <p:tavLst>
                                        <p:tav tm="0">
                                          <p:val>
                                            <p:fltVal val="0"/>
                                          </p:val>
                                        </p:tav>
                                        <p:tav tm="100000">
                                          <p:val>
                                            <p:strVal val="#ppt_h"/>
                                          </p:val>
                                        </p:tav>
                                      </p:tavLst>
                                    </p:anim>
                                    <p:animEffect transition="in" filter="fade">
                                      <p:cBhvr>
                                        <p:cTn id="197" dur="500"/>
                                        <p:tgtEl>
                                          <p:spTgt spid="2"/>
                                        </p:tgtEl>
                                      </p:cBhvr>
                                    </p:animEffect>
                                  </p:childTnLst>
                                </p:cTn>
                              </p:par>
                            </p:childTnLst>
                          </p:cTn>
                        </p:par>
                      </p:childTnLst>
                    </p:cTn>
                  </p:par>
                  <p:par>
                    <p:cTn id="198" fill="hold" nodeType="clickPar">
                      <p:stCondLst>
                        <p:cond delay="indefinite"/>
                      </p:stCondLst>
                      <p:childTnLst>
                        <p:par>
                          <p:cTn id="199" fill="hold" nodeType="withGroup">
                            <p:stCondLst>
                              <p:cond delay="0"/>
                            </p:stCondLst>
                            <p:childTnLst>
                              <p:par>
                                <p:cTn id="200" presetID="53" presetClass="entr" presetSubtype="16" fill="hold" grpId="0" nodeType="clickEffect">
                                  <p:stCondLst>
                                    <p:cond delay="0"/>
                                  </p:stCondLst>
                                  <p:childTnLst>
                                    <p:set>
                                      <p:cBhvr>
                                        <p:cTn id="201" dur="1" fill="hold">
                                          <p:stCondLst>
                                            <p:cond delay="0"/>
                                          </p:stCondLst>
                                        </p:cTn>
                                        <p:tgtEl>
                                          <p:spTgt spid="7171"/>
                                        </p:tgtEl>
                                        <p:attrNameLst>
                                          <p:attrName>style.visibility</p:attrName>
                                        </p:attrNameLst>
                                      </p:cBhvr>
                                      <p:to>
                                        <p:strVal val="visible"/>
                                      </p:to>
                                    </p:set>
                                    <p:anim calcmode="lin" valueType="num">
                                      <p:cBhvr>
                                        <p:cTn id="202" dur="500" fill="hold"/>
                                        <p:tgtEl>
                                          <p:spTgt spid="7171"/>
                                        </p:tgtEl>
                                        <p:attrNameLst>
                                          <p:attrName>ppt_w</p:attrName>
                                        </p:attrNameLst>
                                      </p:cBhvr>
                                      <p:tavLst>
                                        <p:tav tm="0">
                                          <p:val>
                                            <p:fltVal val="0"/>
                                          </p:val>
                                        </p:tav>
                                        <p:tav tm="100000">
                                          <p:val>
                                            <p:strVal val="#ppt_w"/>
                                          </p:val>
                                        </p:tav>
                                      </p:tavLst>
                                    </p:anim>
                                    <p:anim calcmode="lin" valueType="num">
                                      <p:cBhvr>
                                        <p:cTn id="203" dur="500" fill="hold"/>
                                        <p:tgtEl>
                                          <p:spTgt spid="7171"/>
                                        </p:tgtEl>
                                        <p:attrNameLst>
                                          <p:attrName>ppt_h</p:attrName>
                                        </p:attrNameLst>
                                      </p:cBhvr>
                                      <p:tavLst>
                                        <p:tav tm="0">
                                          <p:val>
                                            <p:fltVal val="0"/>
                                          </p:val>
                                        </p:tav>
                                        <p:tav tm="100000">
                                          <p:val>
                                            <p:strVal val="#ppt_h"/>
                                          </p:val>
                                        </p:tav>
                                      </p:tavLst>
                                    </p:anim>
                                    <p:animEffect transition="in" filter="fade">
                                      <p:cBhvr>
                                        <p:cTn id="204" dur="500"/>
                                        <p:tgtEl>
                                          <p:spTgt spid="7171"/>
                                        </p:tgtEl>
                                      </p:cBhvr>
                                    </p:animEffect>
                                  </p:childTnLst>
                                </p:cTn>
                              </p:par>
                            </p:childTnLst>
                          </p:cTn>
                        </p:par>
                      </p:childTnLst>
                    </p:cTn>
                  </p:par>
                  <p:par>
                    <p:cTn id="205" fill="hold" nodeType="clickPar">
                      <p:stCondLst>
                        <p:cond delay="indefinite"/>
                      </p:stCondLst>
                      <p:childTnLst>
                        <p:par>
                          <p:cTn id="206" fill="hold" nodeType="withGroup">
                            <p:stCondLst>
                              <p:cond delay="0"/>
                            </p:stCondLst>
                            <p:childTnLst>
                              <p:par>
                                <p:cTn id="207" presetID="53" presetClass="entr" presetSubtype="16" fill="hold" grpId="0" nodeType="clickEffect">
                                  <p:stCondLst>
                                    <p:cond delay="0"/>
                                  </p:stCondLst>
                                  <p:childTnLst>
                                    <p:set>
                                      <p:cBhvr>
                                        <p:cTn id="208" dur="1" fill="hold">
                                          <p:stCondLst>
                                            <p:cond delay="0"/>
                                          </p:stCondLst>
                                        </p:cTn>
                                        <p:tgtEl>
                                          <p:spTgt spid="13"/>
                                        </p:tgtEl>
                                        <p:attrNameLst>
                                          <p:attrName>style.visibility</p:attrName>
                                        </p:attrNameLst>
                                      </p:cBhvr>
                                      <p:to>
                                        <p:strVal val="visible"/>
                                      </p:to>
                                    </p:set>
                                    <p:anim calcmode="lin" valueType="num">
                                      <p:cBhvr>
                                        <p:cTn id="209" dur="500" fill="hold"/>
                                        <p:tgtEl>
                                          <p:spTgt spid="13"/>
                                        </p:tgtEl>
                                        <p:attrNameLst>
                                          <p:attrName>ppt_w</p:attrName>
                                        </p:attrNameLst>
                                      </p:cBhvr>
                                      <p:tavLst>
                                        <p:tav tm="0">
                                          <p:val>
                                            <p:fltVal val="0"/>
                                          </p:val>
                                        </p:tav>
                                        <p:tav tm="100000">
                                          <p:val>
                                            <p:strVal val="#ppt_w"/>
                                          </p:val>
                                        </p:tav>
                                      </p:tavLst>
                                    </p:anim>
                                    <p:anim calcmode="lin" valueType="num">
                                      <p:cBhvr>
                                        <p:cTn id="210" dur="500" fill="hold"/>
                                        <p:tgtEl>
                                          <p:spTgt spid="13"/>
                                        </p:tgtEl>
                                        <p:attrNameLst>
                                          <p:attrName>ppt_h</p:attrName>
                                        </p:attrNameLst>
                                      </p:cBhvr>
                                      <p:tavLst>
                                        <p:tav tm="0">
                                          <p:val>
                                            <p:fltVal val="0"/>
                                          </p:val>
                                        </p:tav>
                                        <p:tav tm="100000">
                                          <p:val>
                                            <p:strVal val="#ppt_h"/>
                                          </p:val>
                                        </p:tav>
                                      </p:tavLst>
                                    </p:anim>
                                    <p:animEffect transition="in" filter="fade">
                                      <p:cBhvr>
                                        <p:cTn id="211" dur="500"/>
                                        <p:tgtEl>
                                          <p:spTgt spid="13"/>
                                        </p:tgtEl>
                                      </p:cBhvr>
                                    </p:animEffect>
                                  </p:childTnLst>
                                </p:cTn>
                              </p:par>
                            </p:childTnLst>
                          </p:cTn>
                        </p:par>
                      </p:childTnLst>
                    </p:cTn>
                  </p:par>
                  <p:par>
                    <p:cTn id="212" fill="hold" nodeType="clickPar">
                      <p:stCondLst>
                        <p:cond delay="indefinite"/>
                      </p:stCondLst>
                      <p:childTnLst>
                        <p:par>
                          <p:cTn id="213" fill="hold" nodeType="withGroup">
                            <p:stCondLst>
                              <p:cond delay="0"/>
                            </p:stCondLst>
                            <p:childTnLst>
                              <p:par>
                                <p:cTn id="214" presetID="53" presetClass="entr" presetSubtype="16" fill="hold" grpId="0" nodeType="clickEffect">
                                  <p:stCondLst>
                                    <p:cond delay="0"/>
                                  </p:stCondLst>
                                  <p:childTnLst>
                                    <p:set>
                                      <p:cBhvr>
                                        <p:cTn id="215" dur="1" fill="hold">
                                          <p:stCondLst>
                                            <p:cond delay="0"/>
                                          </p:stCondLst>
                                        </p:cTn>
                                        <p:tgtEl>
                                          <p:spTgt spid="15"/>
                                        </p:tgtEl>
                                        <p:attrNameLst>
                                          <p:attrName>style.visibility</p:attrName>
                                        </p:attrNameLst>
                                      </p:cBhvr>
                                      <p:to>
                                        <p:strVal val="visible"/>
                                      </p:to>
                                    </p:set>
                                    <p:anim calcmode="lin" valueType="num">
                                      <p:cBhvr>
                                        <p:cTn id="216" dur="500" fill="hold"/>
                                        <p:tgtEl>
                                          <p:spTgt spid="15"/>
                                        </p:tgtEl>
                                        <p:attrNameLst>
                                          <p:attrName>ppt_w</p:attrName>
                                        </p:attrNameLst>
                                      </p:cBhvr>
                                      <p:tavLst>
                                        <p:tav tm="0">
                                          <p:val>
                                            <p:fltVal val="0"/>
                                          </p:val>
                                        </p:tav>
                                        <p:tav tm="100000">
                                          <p:val>
                                            <p:strVal val="#ppt_w"/>
                                          </p:val>
                                        </p:tav>
                                      </p:tavLst>
                                    </p:anim>
                                    <p:anim calcmode="lin" valueType="num">
                                      <p:cBhvr>
                                        <p:cTn id="217" dur="500" fill="hold"/>
                                        <p:tgtEl>
                                          <p:spTgt spid="15"/>
                                        </p:tgtEl>
                                        <p:attrNameLst>
                                          <p:attrName>ppt_h</p:attrName>
                                        </p:attrNameLst>
                                      </p:cBhvr>
                                      <p:tavLst>
                                        <p:tav tm="0">
                                          <p:val>
                                            <p:fltVal val="0"/>
                                          </p:val>
                                        </p:tav>
                                        <p:tav tm="100000">
                                          <p:val>
                                            <p:strVal val="#ppt_h"/>
                                          </p:val>
                                        </p:tav>
                                      </p:tavLst>
                                    </p:anim>
                                    <p:animEffect transition="in" filter="fade">
                                      <p:cBhvr>
                                        <p:cTn id="218" dur="500"/>
                                        <p:tgtEl>
                                          <p:spTgt spid="15"/>
                                        </p:tgtEl>
                                      </p:cBhvr>
                                    </p:animEffect>
                                  </p:childTnLst>
                                </p:cTn>
                              </p:par>
                            </p:childTnLst>
                          </p:cTn>
                        </p:par>
                      </p:childTnLst>
                    </p:cTn>
                  </p:par>
                  <p:par>
                    <p:cTn id="219" fill="hold" nodeType="clickPar">
                      <p:stCondLst>
                        <p:cond delay="indefinite"/>
                      </p:stCondLst>
                      <p:childTnLst>
                        <p:par>
                          <p:cTn id="220" fill="hold" nodeType="withGroup">
                            <p:stCondLst>
                              <p:cond delay="0"/>
                            </p:stCondLst>
                            <p:childTnLst>
                              <p:par>
                                <p:cTn id="221" presetID="53" presetClass="entr" presetSubtype="16" fill="hold" grpId="0" nodeType="clickEffect">
                                  <p:stCondLst>
                                    <p:cond delay="0"/>
                                  </p:stCondLst>
                                  <p:childTnLst>
                                    <p:set>
                                      <p:cBhvr>
                                        <p:cTn id="222" dur="1" fill="hold">
                                          <p:stCondLst>
                                            <p:cond delay="0"/>
                                          </p:stCondLst>
                                        </p:cTn>
                                        <p:tgtEl>
                                          <p:spTgt spid="57"/>
                                        </p:tgtEl>
                                        <p:attrNameLst>
                                          <p:attrName>style.visibility</p:attrName>
                                        </p:attrNameLst>
                                      </p:cBhvr>
                                      <p:to>
                                        <p:strVal val="visible"/>
                                      </p:to>
                                    </p:set>
                                    <p:anim calcmode="lin" valueType="num">
                                      <p:cBhvr>
                                        <p:cTn id="223" dur="500" fill="hold"/>
                                        <p:tgtEl>
                                          <p:spTgt spid="57"/>
                                        </p:tgtEl>
                                        <p:attrNameLst>
                                          <p:attrName>ppt_w</p:attrName>
                                        </p:attrNameLst>
                                      </p:cBhvr>
                                      <p:tavLst>
                                        <p:tav tm="0">
                                          <p:val>
                                            <p:fltVal val="0"/>
                                          </p:val>
                                        </p:tav>
                                        <p:tav tm="100000">
                                          <p:val>
                                            <p:strVal val="#ppt_w"/>
                                          </p:val>
                                        </p:tav>
                                      </p:tavLst>
                                    </p:anim>
                                    <p:anim calcmode="lin" valueType="num">
                                      <p:cBhvr>
                                        <p:cTn id="224" dur="500" fill="hold"/>
                                        <p:tgtEl>
                                          <p:spTgt spid="57"/>
                                        </p:tgtEl>
                                        <p:attrNameLst>
                                          <p:attrName>ppt_h</p:attrName>
                                        </p:attrNameLst>
                                      </p:cBhvr>
                                      <p:tavLst>
                                        <p:tav tm="0">
                                          <p:val>
                                            <p:fltVal val="0"/>
                                          </p:val>
                                        </p:tav>
                                        <p:tav tm="100000">
                                          <p:val>
                                            <p:strVal val="#ppt_h"/>
                                          </p:val>
                                        </p:tav>
                                      </p:tavLst>
                                    </p:anim>
                                    <p:animEffect transition="in" filter="fade">
                                      <p:cBhvr>
                                        <p:cTn id="225" dur="500"/>
                                        <p:tgtEl>
                                          <p:spTgt spid="57"/>
                                        </p:tgtEl>
                                      </p:cBhvr>
                                    </p:animEffect>
                                  </p:childTnLst>
                                </p:cTn>
                              </p:par>
                            </p:childTnLst>
                          </p:cTn>
                        </p:par>
                        <p:par>
                          <p:cTn id="226" fill="hold" nodeType="afterGroup">
                            <p:stCondLst>
                              <p:cond delay="500"/>
                            </p:stCondLst>
                            <p:childTnLst>
                              <p:par>
                                <p:cTn id="227" presetID="53" presetClass="entr" presetSubtype="16" fill="hold" grpId="0" nodeType="afterEffect">
                                  <p:stCondLst>
                                    <p:cond delay="700"/>
                                  </p:stCondLst>
                                  <p:childTnLst>
                                    <p:set>
                                      <p:cBhvr>
                                        <p:cTn id="228" dur="1" fill="hold">
                                          <p:stCondLst>
                                            <p:cond delay="0"/>
                                          </p:stCondLst>
                                        </p:cTn>
                                        <p:tgtEl>
                                          <p:spTgt spid="62"/>
                                        </p:tgtEl>
                                        <p:attrNameLst>
                                          <p:attrName>style.visibility</p:attrName>
                                        </p:attrNameLst>
                                      </p:cBhvr>
                                      <p:to>
                                        <p:strVal val="visible"/>
                                      </p:to>
                                    </p:set>
                                    <p:anim calcmode="lin" valueType="num">
                                      <p:cBhvr>
                                        <p:cTn id="229" dur="700" fill="hold"/>
                                        <p:tgtEl>
                                          <p:spTgt spid="62"/>
                                        </p:tgtEl>
                                        <p:attrNameLst>
                                          <p:attrName>ppt_w</p:attrName>
                                        </p:attrNameLst>
                                      </p:cBhvr>
                                      <p:tavLst>
                                        <p:tav tm="0">
                                          <p:val>
                                            <p:fltVal val="0"/>
                                          </p:val>
                                        </p:tav>
                                        <p:tav tm="100000">
                                          <p:val>
                                            <p:strVal val="#ppt_w"/>
                                          </p:val>
                                        </p:tav>
                                      </p:tavLst>
                                    </p:anim>
                                    <p:anim calcmode="lin" valueType="num">
                                      <p:cBhvr>
                                        <p:cTn id="230" dur="700" fill="hold"/>
                                        <p:tgtEl>
                                          <p:spTgt spid="62"/>
                                        </p:tgtEl>
                                        <p:attrNameLst>
                                          <p:attrName>ppt_h</p:attrName>
                                        </p:attrNameLst>
                                      </p:cBhvr>
                                      <p:tavLst>
                                        <p:tav tm="0">
                                          <p:val>
                                            <p:fltVal val="0"/>
                                          </p:val>
                                        </p:tav>
                                        <p:tav tm="100000">
                                          <p:val>
                                            <p:strVal val="#ppt_h"/>
                                          </p:val>
                                        </p:tav>
                                      </p:tavLst>
                                    </p:anim>
                                    <p:animEffect transition="in" filter="fade">
                                      <p:cBhvr>
                                        <p:cTn id="231" dur="700"/>
                                        <p:tgtEl>
                                          <p:spTgt spid="62"/>
                                        </p:tgtEl>
                                      </p:cBhvr>
                                    </p:animEffect>
                                  </p:childTnLst>
                                </p:cTn>
                              </p:par>
                            </p:childTnLst>
                          </p:cTn>
                        </p:par>
                        <p:par>
                          <p:cTn id="232" fill="hold" nodeType="afterGroup">
                            <p:stCondLst>
                              <p:cond delay="1900"/>
                            </p:stCondLst>
                            <p:childTnLst>
                              <p:par>
                                <p:cTn id="233" presetID="53" presetClass="entr" presetSubtype="16" fill="hold" grpId="0" nodeType="afterEffect">
                                  <p:stCondLst>
                                    <p:cond delay="700"/>
                                  </p:stCondLst>
                                  <p:childTnLst>
                                    <p:set>
                                      <p:cBhvr>
                                        <p:cTn id="234" dur="1" fill="hold">
                                          <p:stCondLst>
                                            <p:cond delay="0"/>
                                          </p:stCondLst>
                                        </p:cTn>
                                        <p:tgtEl>
                                          <p:spTgt spid="53"/>
                                        </p:tgtEl>
                                        <p:attrNameLst>
                                          <p:attrName>style.visibility</p:attrName>
                                        </p:attrNameLst>
                                      </p:cBhvr>
                                      <p:to>
                                        <p:strVal val="visible"/>
                                      </p:to>
                                    </p:set>
                                    <p:anim calcmode="lin" valueType="num">
                                      <p:cBhvr>
                                        <p:cTn id="235" dur="700" fill="hold"/>
                                        <p:tgtEl>
                                          <p:spTgt spid="53"/>
                                        </p:tgtEl>
                                        <p:attrNameLst>
                                          <p:attrName>ppt_w</p:attrName>
                                        </p:attrNameLst>
                                      </p:cBhvr>
                                      <p:tavLst>
                                        <p:tav tm="0">
                                          <p:val>
                                            <p:fltVal val="0"/>
                                          </p:val>
                                        </p:tav>
                                        <p:tav tm="100000">
                                          <p:val>
                                            <p:strVal val="#ppt_w"/>
                                          </p:val>
                                        </p:tav>
                                      </p:tavLst>
                                    </p:anim>
                                    <p:anim calcmode="lin" valueType="num">
                                      <p:cBhvr>
                                        <p:cTn id="236" dur="700" fill="hold"/>
                                        <p:tgtEl>
                                          <p:spTgt spid="53"/>
                                        </p:tgtEl>
                                        <p:attrNameLst>
                                          <p:attrName>ppt_h</p:attrName>
                                        </p:attrNameLst>
                                      </p:cBhvr>
                                      <p:tavLst>
                                        <p:tav tm="0">
                                          <p:val>
                                            <p:fltVal val="0"/>
                                          </p:val>
                                        </p:tav>
                                        <p:tav tm="100000">
                                          <p:val>
                                            <p:strVal val="#ppt_h"/>
                                          </p:val>
                                        </p:tav>
                                      </p:tavLst>
                                    </p:anim>
                                    <p:animEffect transition="in" filter="fade">
                                      <p:cBhvr>
                                        <p:cTn id="237" dur="700"/>
                                        <p:tgtEl>
                                          <p:spTgt spid="53"/>
                                        </p:tgtEl>
                                      </p:cBhvr>
                                    </p:animEffect>
                                  </p:childTnLst>
                                </p:cTn>
                              </p:par>
                            </p:childTnLst>
                          </p:cTn>
                        </p:par>
                        <p:par>
                          <p:cTn id="238" fill="hold" nodeType="afterGroup">
                            <p:stCondLst>
                              <p:cond delay="3300"/>
                            </p:stCondLst>
                            <p:childTnLst>
                              <p:par>
                                <p:cTn id="239" presetID="53" presetClass="entr" presetSubtype="16" fill="hold" grpId="0" nodeType="afterEffect">
                                  <p:stCondLst>
                                    <p:cond delay="1500"/>
                                  </p:stCondLst>
                                  <p:childTnLst>
                                    <p:set>
                                      <p:cBhvr>
                                        <p:cTn id="240" dur="1" fill="hold">
                                          <p:stCondLst>
                                            <p:cond delay="0"/>
                                          </p:stCondLst>
                                        </p:cTn>
                                        <p:tgtEl>
                                          <p:spTgt spid="68"/>
                                        </p:tgtEl>
                                        <p:attrNameLst>
                                          <p:attrName>style.visibility</p:attrName>
                                        </p:attrNameLst>
                                      </p:cBhvr>
                                      <p:to>
                                        <p:strVal val="visible"/>
                                      </p:to>
                                    </p:set>
                                    <p:anim calcmode="lin" valueType="num">
                                      <p:cBhvr>
                                        <p:cTn id="241" dur="700" fill="hold"/>
                                        <p:tgtEl>
                                          <p:spTgt spid="68"/>
                                        </p:tgtEl>
                                        <p:attrNameLst>
                                          <p:attrName>ppt_w</p:attrName>
                                        </p:attrNameLst>
                                      </p:cBhvr>
                                      <p:tavLst>
                                        <p:tav tm="0">
                                          <p:val>
                                            <p:fltVal val="0"/>
                                          </p:val>
                                        </p:tav>
                                        <p:tav tm="100000">
                                          <p:val>
                                            <p:strVal val="#ppt_w"/>
                                          </p:val>
                                        </p:tav>
                                      </p:tavLst>
                                    </p:anim>
                                    <p:anim calcmode="lin" valueType="num">
                                      <p:cBhvr>
                                        <p:cTn id="242" dur="700" fill="hold"/>
                                        <p:tgtEl>
                                          <p:spTgt spid="68"/>
                                        </p:tgtEl>
                                        <p:attrNameLst>
                                          <p:attrName>ppt_h</p:attrName>
                                        </p:attrNameLst>
                                      </p:cBhvr>
                                      <p:tavLst>
                                        <p:tav tm="0">
                                          <p:val>
                                            <p:fltVal val="0"/>
                                          </p:val>
                                        </p:tav>
                                        <p:tav tm="100000">
                                          <p:val>
                                            <p:strVal val="#ppt_h"/>
                                          </p:val>
                                        </p:tav>
                                      </p:tavLst>
                                    </p:anim>
                                    <p:animEffect transition="in" filter="fade">
                                      <p:cBhvr>
                                        <p:cTn id="243" dur="700"/>
                                        <p:tgtEl>
                                          <p:spTgt spid="68"/>
                                        </p:tgtEl>
                                      </p:cBhvr>
                                    </p:animEffect>
                                  </p:childTnLst>
                                </p:cTn>
                              </p:par>
                            </p:childTnLst>
                          </p:cTn>
                        </p:par>
                        <p:par>
                          <p:cTn id="244" fill="hold" nodeType="afterGroup">
                            <p:stCondLst>
                              <p:cond delay="5500"/>
                            </p:stCondLst>
                            <p:childTnLst>
                              <p:par>
                                <p:cTn id="245" presetID="53" presetClass="entr" presetSubtype="16" fill="hold" grpId="0" nodeType="afterEffect">
                                  <p:stCondLst>
                                    <p:cond delay="1500"/>
                                  </p:stCondLst>
                                  <p:childTnLst>
                                    <p:set>
                                      <p:cBhvr>
                                        <p:cTn id="246" dur="1" fill="hold">
                                          <p:stCondLst>
                                            <p:cond delay="0"/>
                                          </p:stCondLst>
                                        </p:cTn>
                                        <p:tgtEl>
                                          <p:spTgt spid="54"/>
                                        </p:tgtEl>
                                        <p:attrNameLst>
                                          <p:attrName>style.visibility</p:attrName>
                                        </p:attrNameLst>
                                      </p:cBhvr>
                                      <p:to>
                                        <p:strVal val="visible"/>
                                      </p:to>
                                    </p:set>
                                    <p:anim calcmode="lin" valueType="num">
                                      <p:cBhvr>
                                        <p:cTn id="247" dur="700" fill="hold"/>
                                        <p:tgtEl>
                                          <p:spTgt spid="54"/>
                                        </p:tgtEl>
                                        <p:attrNameLst>
                                          <p:attrName>ppt_w</p:attrName>
                                        </p:attrNameLst>
                                      </p:cBhvr>
                                      <p:tavLst>
                                        <p:tav tm="0">
                                          <p:val>
                                            <p:fltVal val="0"/>
                                          </p:val>
                                        </p:tav>
                                        <p:tav tm="100000">
                                          <p:val>
                                            <p:strVal val="#ppt_w"/>
                                          </p:val>
                                        </p:tav>
                                      </p:tavLst>
                                    </p:anim>
                                    <p:anim calcmode="lin" valueType="num">
                                      <p:cBhvr>
                                        <p:cTn id="248" dur="700" fill="hold"/>
                                        <p:tgtEl>
                                          <p:spTgt spid="54"/>
                                        </p:tgtEl>
                                        <p:attrNameLst>
                                          <p:attrName>ppt_h</p:attrName>
                                        </p:attrNameLst>
                                      </p:cBhvr>
                                      <p:tavLst>
                                        <p:tav tm="0">
                                          <p:val>
                                            <p:fltVal val="0"/>
                                          </p:val>
                                        </p:tav>
                                        <p:tav tm="100000">
                                          <p:val>
                                            <p:strVal val="#ppt_h"/>
                                          </p:val>
                                        </p:tav>
                                      </p:tavLst>
                                    </p:anim>
                                    <p:animEffect transition="in" filter="fade">
                                      <p:cBhvr>
                                        <p:cTn id="249" dur="700"/>
                                        <p:tgtEl>
                                          <p:spTgt spid="54"/>
                                        </p:tgtEl>
                                      </p:cBhvr>
                                    </p:animEffect>
                                  </p:childTnLst>
                                </p:cTn>
                              </p:par>
                            </p:childTnLst>
                          </p:cTn>
                        </p:par>
                        <p:par>
                          <p:cTn id="250" fill="hold" nodeType="afterGroup">
                            <p:stCondLst>
                              <p:cond delay="7700"/>
                            </p:stCondLst>
                            <p:childTnLst>
                              <p:par>
                                <p:cTn id="251" presetID="53" presetClass="entr" presetSubtype="16" fill="hold" grpId="0" nodeType="afterEffect">
                                  <p:stCondLst>
                                    <p:cond delay="2000"/>
                                  </p:stCondLst>
                                  <p:childTnLst>
                                    <p:set>
                                      <p:cBhvr>
                                        <p:cTn id="252" dur="1" fill="hold">
                                          <p:stCondLst>
                                            <p:cond delay="0"/>
                                          </p:stCondLst>
                                        </p:cTn>
                                        <p:tgtEl>
                                          <p:spTgt spid="63"/>
                                        </p:tgtEl>
                                        <p:attrNameLst>
                                          <p:attrName>style.visibility</p:attrName>
                                        </p:attrNameLst>
                                      </p:cBhvr>
                                      <p:to>
                                        <p:strVal val="visible"/>
                                      </p:to>
                                    </p:set>
                                    <p:anim calcmode="lin" valueType="num">
                                      <p:cBhvr>
                                        <p:cTn id="253" dur="700" fill="hold"/>
                                        <p:tgtEl>
                                          <p:spTgt spid="63"/>
                                        </p:tgtEl>
                                        <p:attrNameLst>
                                          <p:attrName>ppt_w</p:attrName>
                                        </p:attrNameLst>
                                      </p:cBhvr>
                                      <p:tavLst>
                                        <p:tav tm="0">
                                          <p:val>
                                            <p:fltVal val="0"/>
                                          </p:val>
                                        </p:tav>
                                        <p:tav tm="100000">
                                          <p:val>
                                            <p:strVal val="#ppt_w"/>
                                          </p:val>
                                        </p:tav>
                                      </p:tavLst>
                                    </p:anim>
                                    <p:anim calcmode="lin" valueType="num">
                                      <p:cBhvr>
                                        <p:cTn id="254" dur="700" fill="hold"/>
                                        <p:tgtEl>
                                          <p:spTgt spid="63"/>
                                        </p:tgtEl>
                                        <p:attrNameLst>
                                          <p:attrName>ppt_h</p:attrName>
                                        </p:attrNameLst>
                                      </p:cBhvr>
                                      <p:tavLst>
                                        <p:tav tm="0">
                                          <p:val>
                                            <p:fltVal val="0"/>
                                          </p:val>
                                        </p:tav>
                                        <p:tav tm="100000">
                                          <p:val>
                                            <p:strVal val="#ppt_h"/>
                                          </p:val>
                                        </p:tav>
                                      </p:tavLst>
                                    </p:anim>
                                    <p:animEffect transition="in" filter="fade">
                                      <p:cBhvr>
                                        <p:cTn id="255" dur="700"/>
                                        <p:tgtEl>
                                          <p:spTgt spid="63"/>
                                        </p:tgtEl>
                                      </p:cBhvr>
                                    </p:animEffect>
                                  </p:childTnLst>
                                </p:cTn>
                              </p:par>
                            </p:childTnLst>
                          </p:cTn>
                        </p:par>
                      </p:childTnLst>
                    </p:cTn>
                  </p:par>
                  <p:par>
                    <p:cTn id="256" fill="hold" nodeType="clickPar">
                      <p:stCondLst>
                        <p:cond delay="indefinite"/>
                      </p:stCondLst>
                      <p:childTnLst>
                        <p:par>
                          <p:cTn id="257" fill="hold" nodeType="withGroup">
                            <p:stCondLst>
                              <p:cond delay="0"/>
                            </p:stCondLst>
                            <p:childTnLst>
                              <p:par>
                                <p:cTn id="258" presetID="53" presetClass="entr" presetSubtype="16" fill="hold" grpId="0" nodeType="clickEffect">
                                  <p:stCondLst>
                                    <p:cond delay="0"/>
                                  </p:stCondLst>
                                  <p:childTnLst>
                                    <p:set>
                                      <p:cBhvr>
                                        <p:cTn id="259" dur="1" fill="hold">
                                          <p:stCondLst>
                                            <p:cond delay="0"/>
                                          </p:stCondLst>
                                        </p:cTn>
                                        <p:tgtEl>
                                          <p:spTgt spid="23"/>
                                        </p:tgtEl>
                                        <p:attrNameLst>
                                          <p:attrName>style.visibility</p:attrName>
                                        </p:attrNameLst>
                                      </p:cBhvr>
                                      <p:to>
                                        <p:strVal val="visible"/>
                                      </p:to>
                                    </p:set>
                                    <p:anim calcmode="lin" valueType="num">
                                      <p:cBhvr>
                                        <p:cTn id="260" dur="500" fill="hold"/>
                                        <p:tgtEl>
                                          <p:spTgt spid="23"/>
                                        </p:tgtEl>
                                        <p:attrNameLst>
                                          <p:attrName>ppt_w</p:attrName>
                                        </p:attrNameLst>
                                      </p:cBhvr>
                                      <p:tavLst>
                                        <p:tav tm="0">
                                          <p:val>
                                            <p:fltVal val="0"/>
                                          </p:val>
                                        </p:tav>
                                        <p:tav tm="100000">
                                          <p:val>
                                            <p:strVal val="#ppt_w"/>
                                          </p:val>
                                        </p:tav>
                                      </p:tavLst>
                                    </p:anim>
                                    <p:anim calcmode="lin" valueType="num">
                                      <p:cBhvr>
                                        <p:cTn id="261" dur="500" fill="hold"/>
                                        <p:tgtEl>
                                          <p:spTgt spid="23"/>
                                        </p:tgtEl>
                                        <p:attrNameLst>
                                          <p:attrName>ppt_h</p:attrName>
                                        </p:attrNameLst>
                                      </p:cBhvr>
                                      <p:tavLst>
                                        <p:tav tm="0">
                                          <p:val>
                                            <p:fltVal val="0"/>
                                          </p:val>
                                        </p:tav>
                                        <p:tav tm="100000">
                                          <p:val>
                                            <p:strVal val="#ppt_h"/>
                                          </p:val>
                                        </p:tav>
                                      </p:tavLst>
                                    </p:anim>
                                    <p:animEffect transition="in" filter="fade">
                                      <p:cBhvr>
                                        <p:cTn id="262" dur="500"/>
                                        <p:tgtEl>
                                          <p:spTgt spid="23"/>
                                        </p:tgtEl>
                                      </p:cBhvr>
                                    </p:animEffect>
                                  </p:childTnLst>
                                </p:cTn>
                              </p:par>
                            </p:childTnLst>
                          </p:cTn>
                        </p:par>
                      </p:childTnLst>
                    </p:cTn>
                  </p:par>
                  <p:par>
                    <p:cTn id="263" fill="hold" nodeType="clickPar">
                      <p:stCondLst>
                        <p:cond delay="indefinite"/>
                      </p:stCondLst>
                      <p:childTnLst>
                        <p:par>
                          <p:cTn id="264" fill="hold" nodeType="withGroup">
                            <p:stCondLst>
                              <p:cond delay="0"/>
                            </p:stCondLst>
                            <p:childTnLst>
                              <p:par>
                                <p:cTn id="265" presetID="53" presetClass="entr" presetSubtype="16" fill="hold" grpId="0" nodeType="clickEffect">
                                  <p:stCondLst>
                                    <p:cond delay="0"/>
                                  </p:stCondLst>
                                  <p:childTnLst>
                                    <p:set>
                                      <p:cBhvr>
                                        <p:cTn id="266" dur="1" fill="hold">
                                          <p:stCondLst>
                                            <p:cond delay="0"/>
                                          </p:stCondLst>
                                        </p:cTn>
                                        <p:tgtEl>
                                          <p:spTgt spid="71"/>
                                        </p:tgtEl>
                                        <p:attrNameLst>
                                          <p:attrName>style.visibility</p:attrName>
                                        </p:attrNameLst>
                                      </p:cBhvr>
                                      <p:to>
                                        <p:strVal val="visible"/>
                                      </p:to>
                                    </p:set>
                                    <p:anim calcmode="lin" valueType="num">
                                      <p:cBhvr>
                                        <p:cTn id="267" dur="500" fill="hold"/>
                                        <p:tgtEl>
                                          <p:spTgt spid="71"/>
                                        </p:tgtEl>
                                        <p:attrNameLst>
                                          <p:attrName>ppt_w</p:attrName>
                                        </p:attrNameLst>
                                      </p:cBhvr>
                                      <p:tavLst>
                                        <p:tav tm="0">
                                          <p:val>
                                            <p:fltVal val="0"/>
                                          </p:val>
                                        </p:tav>
                                        <p:tav tm="100000">
                                          <p:val>
                                            <p:strVal val="#ppt_w"/>
                                          </p:val>
                                        </p:tav>
                                      </p:tavLst>
                                    </p:anim>
                                    <p:anim calcmode="lin" valueType="num">
                                      <p:cBhvr>
                                        <p:cTn id="268" dur="500" fill="hold"/>
                                        <p:tgtEl>
                                          <p:spTgt spid="71"/>
                                        </p:tgtEl>
                                        <p:attrNameLst>
                                          <p:attrName>ppt_h</p:attrName>
                                        </p:attrNameLst>
                                      </p:cBhvr>
                                      <p:tavLst>
                                        <p:tav tm="0">
                                          <p:val>
                                            <p:fltVal val="0"/>
                                          </p:val>
                                        </p:tav>
                                        <p:tav tm="100000">
                                          <p:val>
                                            <p:strVal val="#ppt_h"/>
                                          </p:val>
                                        </p:tav>
                                      </p:tavLst>
                                    </p:anim>
                                    <p:animEffect transition="in" filter="fade">
                                      <p:cBhvr>
                                        <p:cTn id="269" dur="500"/>
                                        <p:tgtEl>
                                          <p:spTgt spid="71"/>
                                        </p:tgtEl>
                                      </p:cBhvr>
                                    </p:animEffect>
                                  </p:childTnLst>
                                </p:cTn>
                              </p:par>
                            </p:childTnLst>
                          </p:cTn>
                        </p:par>
                        <p:par>
                          <p:cTn id="270" fill="hold" nodeType="afterGroup">
                            <p:stCondLst>
                              <p:cond delay="500"/>
                            </p:stCondLst>
                            <p:childTnLst>
                              <p:par>
                                <p:cTn id="271" presetID="53" presetClass="entr" presetSubtype="16" fill="hold" grpId="0" nodeType="afterEffect">
                                  <p:stCondLst>
                                    <p:cond delay="700"/>
                                  </p:stCondLst>
                                  <p:childTnLst>
                                    <p:set>
                                      <p:cBhvr>
                                        <p:cTn id="272" dur="1" fill="hold">
                                          <p:stCondLst>
                                            <p:cond delay="0"/>
                                          </p:stCondLst>
                                        </p:cTn>
                                        <p:tgtEl>
                                          <p:spTgt spid="72"/>
                                        </p:tgtEl>
                                        <p:attrNameLst>
                                          <p:attrName>style.visibility</p:attrName>
                                        </p:attrNameLst>
                                      </p:cBhvr>
                                      <p:to>
                                        <p:strVal val="visible"/>
                                      </p:to>
                                    </p:set>
                                    <p:anim calcmode="lin" valueType="num">
                                      <p:cBhvr>
                                        <p:cTn id="273" dur="700" fill="hold"/>
                                        <p:tgtEl>
                                          <p:spTgt spid="72"/>
                                        </p:tgtEl>
                                        <p:attrNameLst>
                                          <p:attrName>ppt_w</p:attrName>
                                        </p:attrNameLst>
                                      </p:cBhvr>
                                      <p:tavLst>
                                        <p:tav tm="0">
                                          <p:val>
                                            <p:fltVal val="0"/>
                                          </p:val>
                                        </p:tav>
                                        <p:tav tm="100000">
                                          <p:val>
                                            <p:strVal val="#ppt_w"/>
                                          </p:val>
                                        </p:tav>
                                      </p:tavLst>
                                    </p:anim>
                                    <p:anim calcmode="lin" valueType="num">
                                      <p:cBhvr>
                                        <p:cTn id="274" dur="700" fill="hold"/>
                                        <p:tgtEl>
                                          <p:spTgt spid="72"/>
                                        </p:tgtEl>
                                        <p:attrNameLst>
                                          <p:attrName>ppt_h</p:attrName>
                                        </p:attrNameLst>
                                      </p:cBhvr>
                                      <p:tavLst>
                                        <p:tav tm="0">
                                          <p:val>
                                            <p:fltVal val="0"/>
                                          </p:val>
                                        </p:tav>
                                        <p:tav tm="100000">
                                          <p:val>
                                            <p:strVal val="#ppt_h"/>
                                          </p:val>
                                        </p:tav>
                                      </p:tavLst>
                                    </p:anim>
                                    <p:animEffect transition="in" filter="fade">
                                      <p:cBhvr>
                                        <p:cTn id="275" dur="700"/>
                                        <p:tgtEl>
                                          <p:spTgt spid="72"/>
                                        </p:tgtEl>
                                      </p:cBhvr>
                                    </p:animEffect>
                                  </p:childTnLst>
                                </p:cTn>
                              </p:par>
                            </p:childTnLst>
                          </p:cTn>
                        </p:par>
                        <p:par>
                          <p:cTn id="276" fill="hold" nodeType="afterGroup">
                            <p:stCondLst>
                              <p:cond delay="1900"/>
                            </p:stCondLst>
                            <p:childTnLst>
                              <p:par>
                                <p:cTn id="277" presetID="53" presetClass="entr" presetSubtype="16" fill="hold" grpId="0" nodeType="afterEffect">
                                  <p:stCondLst>
                                    <p:cond delay="1500"/>
                                  </p:stCondLst>
                                  <p:childTnLst>
                                    <p:set>
                                      <p:cBhvr>
                                        <p:cTn id="278" dur="1" fill="hold">
                                          <p:stCondLst>
                                            <p:cond delay="0"/>
                                          </p:stCondLst>
                                        </p:cTn>
                                        <p:tgtEl>
                                          <p:spTgt spid="73"/>
                                        </p:tgtEl>
                                        <p:attrNameLst>
                                          <p:attrName>style.visibility</p:attrName>
                                        </p:attrNameLst>
                                      </p:cBhvr>
                                      <p:to>
                                        <p:strVal val="visible"/>
                                      </p:to>
                                    </p:set>
                                    <p:anim calcmode="lin" valueType="num">
                                      <p:cBhvr>
                                        <p:cTn id="279" dur="700" fill="hold"/>
                                        <p:tgtEl>
                                          <p:spTgt spid="73"/>
                                        </p:tgtEl>
                                        <p:attrNameLst>
                                          <p:attrName>ppt_w</p:attrName>
                                        </p:attrNameLst>
                                      </p:cBhvr>
                                      <p:tavLst>
                                        <p:tav tm="0">
                                          <p:val>
                                            <p:fltVal val="0"/>
                                          </p:val>
                                        </p:tav>
                                        <p:tav tm="100000">
                                          <p:val>
                                            <p:strVal val="#ppt_w"/>
                                          </p:val>
                                        </p:tav>
                                      </p:tavLst>
                                    </p:anim>
                                    <p:anim calcmode="lin" valueType="num">
                                      <p:cBhvr>
                                        <p:cTn id="280" dur="700" fill="hold"/>
                                        <p:tgtEl>
                                          <p:spTgt spid="73"/>
                                        </p:tgtEl>
                                        <p:attrNameLst>
                                          <p:attrName>ppt_h</p:attrName>
                                        </p:attrNameLst>
                                      </p:cBhvr>
                                      <p:tavLst>
                                        <p:tav tm="0">
                                          <p:val>
                                            <p:fltVal val="0"/>
                                          </p:val>
                                        </p:tav>
                                        <p:tav tm="100000">
                                          <p:val>
                                            <p:strVal val="#ppt_h"/>
                                          </p:val>
                                        </p:tav>
                                      </p:tavLst>
                                    </p:anim>
                                    <p:animEffect transition="in" filter="fade">
                                      <p:cBhvr>
                                        <p:cTn id="281" dur="700"/>
                                        <p:tgtEl>
                                          <p:spTgt spid="73"/>
                                        </p:tgtEl>
                                      </p:cBhvr>
                                    </p:animEffect>
                                  </p:childTnLst>
                                </p:cTn>
                              </p:par>
                            </p:childTnLst>
                          </p:cTn>
                        </p:par>
                        <p:par>
                          <p:cTn id="282" fill="hold" nodeType="afterGroup">
                            <p:stCondLst>
                              <p:cond delay="4100"/>
                            </p:stCondLst>
                            <p:childTnLst>
                              <p:par>
                                <p:cTn id="283" presetID="53" presetClass="entr" presetSubtype="16" fill="hold" grpId="0" nodeType="afterEffect">
                                  <p:stCondLst>
                                    <p:cond delay="2000"/>
                                  </p:stCondLst>
                                  <p:childTnLst>
                                    <p:set>
                                      <p:cBhvr>
                                        <p:cTn id="284" dur="1" fill="hold">
                                          <p:stCondLst>
                                            <p:cond delay="0"/>
                                          </p:stCondLst>
                                        </p:cTn>
                                        <p:tgtEl>
                                          <p:spTgt spid="74"/>
                                        </p:tgtEl>
                                        <p:attrNameLst>
                                          <p:attrName>style.visibility</p:attrName>
                                        </p:attrNameLst>
                                      </p:cBhvr>
                                      <p:to>
                                        <p:strVal val="visible"/>
                                      </p:to>
                                    </p:set>
                                    <p:anim calcmode="lin" valueType="num">
                                      <p:cBhvr>
                                        <p:cTn id="285" dur="700" fill="hold"/>
                                        <p:tgtEl>
                                          <p:spTgt spid="74"/>
                                        </p:tgtEl>
                                        <p:attrNameLst>
                                          <p:attrName>ppt_w</p:attrName>
                                        </p:attrNameLst>
                                      </p:cBhvr>
                                      <p:tavLst>
                                        <p:tav tm="0">
                                          <p:val>
                                            <p:fltVal val="0"/>
                                          </p:val>
                                        </p:tav>
                                        <p:tav tm="100000">
                                          <p:val>
                                            <p:strVal val="#ppt_w"/>
                                          </p:val>
                                        </p:tav>
                                      </p:tavLst>
                                    </p:anim>
                                    <p:anim calcmode="lin" valueType="num">
                                      <p:cBhvr>
                                        <p:cTn id="286" dur="700" fill="hold"/>
                                        <p:tgtEl>
                                          <p:spTgt spid="74"/>
                                        </p:tgtEl>
                                        <p:attrNameLst>
                                          <p:attrName>ppt_h</p:attrName>
                                        </p:attrNameLst>
                                      </p:cBhvr>
                                      <p:tavLst>
                                        <p:tav tm="0">
                                          <p:val>
                                            <p:fltVal val="0"/>
                                          </p:val>
                                        </p:tav>
                                        <p:tav tm="100000">
                                          <p:val>
                                            <p:strVal val="#ppt_h"/>
                                          </p:val>
                                        </p:tav>
                                      </p:tavLst>
                                    </p:anim>
                                    <p:animEffect transition="in" filter="fade">
                                      <p:cBhvr>
                                        <p:cTn id="287" dur="700"/>
                                        <p:tgtEl>
                                          <p:spTgt spid="74"/>
                                        </p:tgtEl>
                                      </p:cBhvr>
                                    </p:animEffect>
                                  </p:childTnLst>
                                </p:cTn>
                              </p:par>
                            </p:childTnLst>
                          </p:cTn>
                        </p:par>
                        <p:par>
                          <p:cTn id="288" fill="hold" nodeType="afterGroup">
                            <p:stCondLst>
                              <p:cond delay="6800"/>
                            </p:stCondLst>
                            <p:childTnLst>
                              <p:par>
                                <p:cTn id="289" presetID="53" presetClass="entr" presetSubtype="16" fill="hold" grpId="0" nodeType="afterEffect">
                                  <p:stCondLst>
                                    <p:cond delay="2000"/>
                                  </p:stCondLst>
                                  <p:childTnLst>
                                    <p:set>
                                      <p:cBhvr>
                                        <p:cTn id="290" dur="1" fill="hold">
                                          <p:stCondLst>
                                            <p:cond delay="0"/>
                                          </p:stCondLst>
                                        </p:cTn>
                                        <p:tgtEl>
                                          <p:spTgt spid="75"/>
                                        </p:tgtEl>
                                        <p:attrNameLst>
                                          <p:attrName>style.visibility</p:attrName>
                                        </p:attrNameLst>
                                      </p:cBhvr>
                                      <p:to>
                                        <p:strVal val="visible"/>
                                      </p:to>
                                    </p:set>
                                    <p:anim calcmode="lin" valueType="num">
                                      <p:cBhvr>
                                        <p:cTn id="291" dur="700" fill="hold"/>
                                        <p:tgtEl>
                                          <p:spTgt spid="75"/>
                                        </p:tgtEl>
                                        <p:attrNameLst>
                                          <p:attrName>ppt_w</p:attrName>
                                        </p:attrNameLst>
                                      </p:cBhvr>
                                      <p:tavLst>
                                        <p:tav tm="0">
                                          <p:val>
                                            <p:fltVal val="0"/>
                                          </p:val>
                                        </p:tav>
                                        <p:tav tm="100000">
                                          <p:val>
                                            <p:strVal val="#ppt_w"/>
                                          </p:val>
                                        </p:tav>
                                      </p:tavLst>
                                    </p:anim>
                                    <p:anim calcmode="lin" valueType="num">
                                      <p:cBhvr>
                                        <p:cTn id="292" dur="700" fill="hold"/>
                                        <p:tgtEl>
                                          <p:spTgt spid="75"/>
                                        </p:tgtEl>
                                        <p:attrNameLst>
                                          <p:attrName>ppt_h</p:attrName>
                                        </p:attrNameLst>
                                      </p:cBhvr>
                                      <p:tavLst>
                                        <p:tav tm="0">
                                          <p:val>
                                            <p:fltVal val="0"/>
                                          </p:val>
                                        </p:tav>
                                        <p:tav tm="100000">
                                          <p:val>
                                            <p:strVal val="#ppt_h"/>
                                          </p:val>
                                        </p:tav>
                                      </p:tavLst>
                                    </p:anim>
                                    <p:animEffect transition="in" filter="fade">
                                      <p:cBhvr>
                                        <p:cTn id="293" dur="700"/>
                                        <p:tgtEl>
                                          <p:spTgt spid="75"/>
                                        </p:tgtEl>
                                      </p:cBhvr>
                                    </p:animEffect>
                                  </p:childTnLst>
                                </p:cTn>
                              </p:par>
                            </p:childTnLst>
                          </p:cTn>
                        </p:par>
                      </p:childTnLst>
                    </p:cTn>
                  </p:par>
                  <p:par>
                    <p:cTn id="294" fill="hold" nodeType="clickPar">
                      <p:stCondLst>
                        <p:cond delay="indefinite"/>
                      </p:stCondLst>
                      <p:childTnLst>
                        <p:par>
                          <p:cTn id="295" fill="hold" nodeType="withGroup">
                            <p:stCondLst>
                              <p:cond delay="0"/>
                            </p:stCondLst>
                            <p:childTnLst>
                              <p:par>
                                <p:cTn id="296" presetID="53" presetClass="entr" presetSubtype="16" fill="hold" grpId="0" nodeType="clickEffect">
                                  <p:stCondLst>
                                    <p:cond delay="0"/>
                                  </p:stCondLst>
                                  <p:childTnLst>
                                    <p:set>
                                      <p:cBhvr>
                                        <p:cTn id="297" dur="1" fill="hold">
                                          <p:stCondLst>
                                            <p:cond delay="0"/>
                                          </p:stCondLst>
                                        </p:cTn>
                                        <p:tgtEl>
                                          <p:spTgt spid="25"/>
                                        </p:tgtEl>
                                        <p:attrNameLst>
                                          <p:attrName>style.visibility</p:attrName>
                                        </p:attrNameLst>
                                      </p:cBhvr>
                                      <p:to>
                                        <p:strVal val="visible"/>
                                      </p:to>
                                    </p:set>
                                    <p:anim calcmode="lin" valueType="num">
                                      <p:cBhvr>
                                        <p:cTn id="298" dur="500" fill="hold"/>
                                        <p:tgtEl>
                                          <p:spTgt spid="25"/>
                                        </p:tgtEl>
                                        <p:attrNameLst>
                                          <p:attrName>ppt_w</p:attrName>
                                        </p:attrNameLst>
                                      </p:cBhvr>
                                      <p:tavLst>
                                        <p:tav tm="0">
                                          <p:val>
                                            <p:fltVal val="0"/>
                                          </p:val>
                                        </p:tav>
                                        <p:tav tm="100000">
                                          <p:val>
                                            <p:strVal val="#ppt_w"/>
                                          </p:val>
                                        </p:tav>
                                      </p:tavLst>
                                    </p:anim>
                                    <p:anim calcmode="lin" valueType="num">
                                      <p:cBhvr>
                                        <p:cTn id="299" dur="500" fill="hold"/>
                                        <p:tgtEl>
                                          <p:spTgt spid="25"/>
                                        </p:tgtEl>
                                        <p:attrNameLst>
                                          <p:attrName>ppt_h</p:attrName>
                                        </p:attrNameLst>
                                      </p:cBhvr>
                                      <p:tavLst>
                                        <p:tav tm="0">
                                          <p:val>
                                            <p:fltVal val="0"/>
                                          </p:val>
                                        </p:tav>
                                        <p:tav tm="100000">
                                          <p:val>
                                            <p:strVal val="#ppt_h"/>
                                          </p:val>
                                        </p:tav>
                                      </p:tavLst>
                                    </p:anim>
                                    <p:animEffect transition="in" filter="fade">
                                      <p:cBhvr>
                                        <p:cTn id="300" dur="500"/>
                                        <p:tgtEl>
                                          <p:spTgt spid="25"/>
                                        </p:tgtEl>
                                      </p:cBhvr>
                                    </p:animEffect>
                                  </p:childTnLst>
                                </p:cTn>
                              </p:par>
                            </p:childTnLst>
                          </p:cTn>
                        </p:par>
                      </p:childTnLst>
                    </p:cTn>
                  </p:par>
                  <p:par>
                    <p:cTn id="301" fill="hold" nodeType="clickPar">
                      <p:stCondLst>
                        <p:cond delay="indefinite"/>
                      </p:stCondLst>
                      <p:childTnLst>
                        <p:par>
                          <p:cTn id="302" fill="hold" nodeType="withGroup">
                            <p:stCondLst>
                              <p:cond delay="0"/>
                            </p:stCondLst>
                            <p:childTnLst>
                              <p:par>
                                <p:cTn id="303" presetID="47" presetClass="entr" presetSubtype="0" fill="hold" grpId="0" nodeType="clickEffect">
                                  <p:stCondLst>
                                    <p:cond delay="0"/>
                                  </p:stCondLst>
                                  <p:childTnLst>
                                    <p:set>
                                      <p:cBhvr>
                                        <p:cTn id="304" dur="1" fill="hold">
                                          <p:stCondLst>
                                            <p:cond delay="0"/>
                                          </p:stCondLst>
                                        </p:cTn>
                                        <p:tgtEl>
                                          <p:spTgt spid="7183"/>
                                        </p:tgtEl>
                                        <p:attrNameLst>
                                          <p:attrName>style.visibility</p:attrName>
                                        </p:attrNameLst>
                                      </p:cBhvr>
                                      <p:to>
                                        <p:strVal val="visible"/>
                                      </p:to>
                                    </p:set>
                                    <p:animEffect transition="in" filter="fade">
                                      <p:cBhvr>
                                        <p:cTn id="305" dur="1000"/>
                                        <p:tgtEl>
                                          <p:spTgt spid="7183"/>
                                        </p:tgtEl>
                                      </p:cBhvr>
                                    </p:animEffect>
                                    <p:anim calcmode="lin" valueType="num">
                                      <p:cBhvr>
                                        <p:cTn id="306" dur="1000" fill="hold"/>
                                        <p:tgtEl>
                                          <p:spTgt spid="7183"/>
                                        </p:tgtEl>
                                        <p:attrNameLst>
                                          <p:attrName>ppt_x</p:attrName>
                                        </p:attrNameLst>
                                      </p:cBhvr>
                                      <p:tavLst>
                                        <p:tav tm="0">
                                          <p:val>
                                            <p:strVal val="#ppt_x"/>
                                          </p:val>
                                        </p:tav>
                                        <p:tav tm="100000">
                                          <p:val>
                                            <p:strVal val="#ppt_x"/>
                                          </p:val>
                                        </p:tav>
                                      </p:tavLst>
                                    </p:anim>
                                    <p:anim calcmode="lin" valueType="num">
                                      <p:cBhvr>
                                        <p:cTn id="307" dur="1000" fill="hold"/>
                                        <p:tgtEl>
                                          <p:spTgt spid="7183"/>
                                        </p:tgtEl>
                                        <p:attrNameLst>
                                          <p:attrName>ppt_y</p:attrName>
                                        </p:attrNameLst>
                                      </p:cBhvr>
                                      <p:tavLst>
                                        <p:tav tm="0">
                                          <p:val>
                                            <p:strVal val="#ppt_y-.1"/>
                                          </p:val>
                                        </p:tav>
                                        <p:tav tm="100000">
                                          <p:val>
                                            <p:strVal val="#ppt_y"/>
                                          </p:val>
                                        </p:tav>
                                      </p:tavLst>
                                    </p:anim>
                                  </p:childTnLst>
                                </p:cTn>
                              </p:par>
                            </p:childTnLst>
                          </p:cTn>
                        </p:par>
                      </p:childTnLst>
                    </p:cTn>
                  </p:par>
                  <p:par>
                    <p:cTn id="308" fill="hold" nodeType="clickPar">
                      <p:stCondLst>
                        <p:cond delay="indefinite"/>
                      </p:stCondLst>
                      <p:childTnLst>
                        <p:par>
                          <p:cTn id="309" fill="hold" nodeType="withGroup">
                            <p:stCondLst>
                              <p:cond delay="0"/>
                            </p:stCondLst>
                            <p:childTnLst>
                              <p:par>
                                <p:cTn id="310" presetID="47" presetClass="entr" presetSubtype="0" fill="hold" grpId="0" nodeType="clickEffect">
                                  <p:stCondLst>
                                    <p:cond delay="0"/>
                                  </p:stCondLst>
                                  <p:childTnLst>
                                    <p:set>
                                      <p:cBhvr>
                                        <p:cTn id="311" dur="1" fill="hold">
                                          <p:stCondLst>
                                            <p:cond delay="0"/>
                                          </p:stCondLst>
                                        </p:cTn>
                                        <p:tgtEl>
                                          <p:spTgt spid="19"/>
                                        </p:tgtEl>
                                        <p:attrNameLst>
                                          <p:attrName>style.visibility</p:attrName>
                                        </p:attrNameLst>
                                      </p:cBhvr>
                                      <p:to>
                                        <p:strVal val="visible"/>
                                      </p:to>
                                    </p:set>
                                    <p:animEffect transition="in" filter="fade">
                                      <p:cBhvr>
                                        <p:cTn id="312" dur="1000"/>
                                        <p:tgtEl>
                                          <p:spTgt spid="19"/>
                                        </p:tgtEl>
                                      </p:cBhvr>
                                    </p:animEffect>
                                    <p:anim calcmode="lin" valueType="num">
                                      <p:cBhvr>
                                        <p:cTn id="313" dur="1000" fill="hold"/>
                                        <p:tgtEl>
                                          <p:spTgt spid="19"/>
                                        </p:tgtEl>
                                        <p:attrNameLst>
                                          <p:attrName>ppt_x</p:attrName>
                                        </p:attrNameLst>
                                      </p:cBhvr>
                                      <p:tavLst>
                                        <p:tav tm="0">
                                          <p:val>
                                            <p:strVal val="#ppt_x"/>
                                          </p:val>
                                        </p:tav>
                                        <p:tav tm="100000">
                                          <p:val>
                                            <p:strVal val="#ppt_x"/>
                                          </p:val>
                                        </p:tav>
                                      </p:tavLst>
                                    </p:anim>
                                    <p:anim calcmode="lin" valueType="num">
                                      <p:cBhvr>
                                        <p:cTn id="3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animBg="1"/>
      <p:bldP spid="52" grpId="0" animBg="1"/>
      <p:bldP spid="55" grpId="0" animBg="1"/>
      <p:bldP spid="56" grpId="0" animBg="1"/>
      <p:bldP spid="57" grpId="0" animBg="1"/>
      <p:bldP spid="7171" grpId="0" animBg="1"/>
      <p:bldP spid="13" grpId="0" animBg="1"/>
      <p:bldP spid="15" grpId="0" animBg="1"/>
      <p:bldP spid="23" grpId="0" animBg="1"/>
      <p:bldP spid="2" grpId="0"/>
      <p:bldP spid="26" grpId="0" animBg="1"/>
      <p:bldP spid="27" grpId="0" animBg="1"/>
      <p:bldP spid="19" grpId="0" animBg="1"/>
      <p:bldP spid="7183" grpId="0"/>
      <p:bldP spid="25" grpId="0" animBg="1"/>
      <p:bldP spid="28" grpId="0"/>
      <p:bldP spid="58" grpId="0"/>
      <p:bldP spid="59" grpId="0"/>
      <p:bldP spid="62" grpId="0"/>
      <p:bldP spid="29" grpId="0" animBg="1"/>
      <p:bldP spid="64" grpId="0" animBg="1"/>
      <p:bldP spid="65" grpId="0" animBg="1"/>
      <p:bldP spid="66" grpId="0" animBg="1"/>
      <p:bldP spid="3" grpId="0"/>
      <p:bldP spid="36" grpId="0"/>
      <p:bldP spid="37" grpId="0"/>
      <p:bldP spid="38" grpId="0"/>
      <p:bldP spid="39" grpId="0"/>
      <p:bldP spid="40" grpId="0"/>
      <p:bldP spid="41" grpId="0"/>
      <p:bldP spid="42" grpId="0"/>
      <p:bldP spid="43" grpId="0"/>
      <p:bldP spid="44" grpId="0"/>
      <p:bldP spid="45" grpId="0"/>
      <p:bldP spid="46" grpId="0"/>
      <p:bldP spid="48" grpId="0"/>
      <p:bldP spid="49" grpId="0"/>
      <p:bldP spid="53" grpId="0"/>
      <p:bldP spid="54" grpId="0"/>
      <p:bldP spid="63" grpId="0"/>
      <p:bldP spid="68" grpId="0"/>
      <p:bldP spid="71" grpId="0" animBg="1"/>
      <p:bldP spid="72" grpId="0"/>
      <p:bldP spid="73" grpId="0"/>
      <p:bldP spid="74" grpId="0"/>
      <p:bldP spid="75" grpId="0"/>
      <p:bldP spid="7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Nadpis 1"/>
          <p:cNvSpPr>
            <a:spLocks noGrp="1"/>
          </p:cNvSpPr>
          <p:nvPr>
            <p:ph type="title"/>
          </p:nvPr>
        </p:nvSpPr>
        <p:spPr>
          <a:xfrm>
            <a:off x="1489075" y="36513"/>
            <a:ext cx="9144000" cy="1143000"/>
          </a:xfrm>
        </p:spPr>
        <p:txBody>
          <a:bodyPr/>
          <a:lstStyle/>
          <a:p>
            <a:r>
              <a:rPr lang="cs-CZ" altLang="cs-CZ"/>
              <a:t>3 klíčové oblasti veřejného zdraví</a:t>
            </a:r>
          </a:p>
        </p:txBody>
      </p:sp>
      <p:graphicFrame>
        <p:nvGraphicFramePr>
          <p:cNvPr id="4" name="Zástupný symbol pro obsah 3"/>
          <p:cNvGraphicFramePr>
            <a:graphicFrameLocks noGrp="1"/>
          </p:cNvGraphicFramePr>
          <p:nvPr>
            <p:ph idx="1"/>
          </p:nvPr>
        </p:nvGraphicFramePr>
        <p:xfrm>
          <a:off x="1981200" y="1124744"/>
          <a:ext cx="836327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4" name="TextovéPole 1"/>
          <p:cNvSpPr txBox="1">
            <a:spLocks noChangeArrowheads="1"/>
          </p:cNvSpPr>
          <p:nvPr/>
        </p:nvSpPr>
        <p:spPr bwMode="auto">
          <a:xfrm>
            <a:off x="8796338" y="2303464"/>
            <a:ext cx="1871662"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a:hlinkClick r:id="rId7"/>
              </a:rPr>
              <a:t>http://www.szu.cz/ehes</a:t>
            </a:r>
            <a:endParaRPr lang="cs-CZ" altLang="cs-CZ" sz="1100"/>
          </a:p>
          <a:p>
            <a:pPr>
              <a:spcBef>
                <a:spcPct val="0"/>
              </a:spcBef>
              <a:buFontTx/>
              <a:buNone/>
            </a:pPr>
            <a:endParaRPr lang="cs-CZ" altLang="cs-CZ" sz="1100">
              <a:hlinkClick r:id="" action="ppaction://noaction"/>
            </a:endParaRPr>
          </a:p>
          <a:p>
            <a:pPr>
              <a:spcBef>
                <a:spcPct val="0"/>
              </a:spcBef>
              <a:buFontTx/>
              <a:buNone/>
            </a:pPr>
            <a:r>
              <a:rPr lang="cs-CZ" altLang="cs-CZ" sz="1100">
                <a:hlinkClick r:id="" action="ppaction://noaction"/>
              </a:rPr>
              <a:t>http://www.szu.cz/tema/zivotni-prostredi/pylovy-monitoring</a:t>
            </a:r>
            <a:endParaRPr lang="cs-CZ" altLang="cs-CZ" sz="1100"/>
          </a:p>
          <a:p>
            <a:pPr>
              <a:spcBef>
                <a:spcPct val="0"/>
              </a:spcBef>
              <a:buFontTx/>
              <a:buNone/>
            </a:pPr>
            <a:endParaRPr lang="cs-CZ" altLang="cs-CZ" sz="1100"/>
          </a:p>
          <a:p>
            <a:pPr>
              <a:spcBef>
                <a:spcPct val="0"/>
              </a:spcBef>
              <a:buFontTx/>
              <a:buNone/>
            </a:pPr>
            <a:r>
              <a:rPr lang="cs-CZ" altLang="cs-CZ" sz="1100">
                <a:hlinkClick r:id="rId8"/>
              </a:rPr>
              <a:t>http://www.szu.cz/uploads/documents/szu/aktual/NAUTA_2021.pdf</a:t>
            </a:r>
            <a:endParaRPr lang="cs-CZ" altLang="cs-CZ" sz="1100"/>
          </a:p>
          <a:p>
            <a:pPr>
              <a:spcBef>
                <a:spcPct val="0"/>
              </a:spcBef>
              <a:buFontTx/>
              <a:buNone/>
            </a:pPr>
            <a:endParaRPr lang="cs-CZ" altLang="cs-CZ" sz="1100"/>
          </a:p>
          <a:p>
            <a:pPr>
              <a:spcBef>
                <a:spcPct val="0"/>
              </a:spcBef>
              <a:buFontTx/>
              <a:buNone/>
            </a:pPr>
            <a:r>
              <a:rPr lang="cs-CZ" altLang="cs-CZ" sz="1100">
                <a:hlinkClick r:id="rId9"/>
              </a:rPr>
              <a:t>http://www.szu.cz/uploads/documents/chzp/souhrnna_zprava/SZU_Report_2021_web_2.pdf</a:t>
            </a:r>
            <a:endParaRPr lang="cs-CZ" altLang="cs-CZ" sz="1100"/>
          </a:p>
          <a:p>
            <a:pPr>
              <a:spcBef>
                <a:spcPct val="0"/>
              </a:spcBef>
              <a:buFontTx/>
              <a:buNone/>
            </a:pPr>
            <a:endParaRPr lang="cs-CZ" altLang="cs-CZ" sz="1100"/>
          </a:p>
          <a:p>
            <a:pPr>
              <a:spcBef>
                <a:spcPct val="0"/>
              </a:spcBef>
              <a:buFontTx/>
              <a:buNone/>
            </a:pPr>
            <a:r>
              <a:rPr lang="cs-CZ" altLang="cs-CZ" sz="1100">
                <a:hlinkClick r:id="rId10"/>
              </a:rPr>
              <a:t>https://hbsc.org/</a:t>
            </a:r>
            <a:endParaRPr lang="cs-CZ" altLang="cs-CZ" sz="1100"/>
          </a:p>
          <a:p>
            <a:pPr>
              <a:spcBef>
                <a:spcPct val="0"/>
              </a:spcBef>
              <a:buFontTx/>
              <a:buNone/>
            </a:pPr>
            <a:endParaRPr lang="cs-CZ" altLang="cs-CZ" sz="1100"/>
          </a:p>
          <a:p>
            <a:pPr>
              <a:spcBef>
                <a:spcPct val="0"/>
              </a:spcBef>
              <a:buFontTx/>
              <a:buNone/>
            </a:pPr>
            <a:r>
              <a:rPr lang="cs-CZ" altLang="cs-CZ" sz="1100">
                <a:hlinkClick r:id="rId11"/>
              </a:rPr>
              <a:t>https://www.who.int/europe/initiatives/who-european-childhood-obesity-surveillance-initiative-(cosi)</a:t>
            </a:r>
            <a:endParaRPr lang="cs-CZ" altLang="cs-CZ" sz="1100"/>
          </a:p>
          <a:p>
            <a:pPr>
              <a:spcBef>
                <a:spcPct val="0"/>
              </a:spcBef>
              <a:buFontTx/>
              <a:buNone/>
            </a:pPr>
            <a:endParaRPr lang="cs-CZ" altLang="cs-CZ" sz="1100"/>
          </a:p>
          <a:p>
            <a:pPr>
              <a:spcBef>
                <a:spcPct val="0"/>
              </a:spcBef>
              <a:buFontTx/>
              <a:buNone/>
            </a:pPr>
            <a:endParaRPr lang="cs-CZ" altLang="cs-CZ" sz="1100"/>
          </a:p>
          <a:p>
            <a:pPr>
              <a:spcBef>
                <a:spcPct val="0"/>
              </a:spcBef>
              <a:buFontTx/>
              <a:buNone/>
            </a:pPr>
            <a:endParaRPr lang="cs-CZ" altLang="cs-CZ" sz="1100"/>
          </a:p>
          <a:p>
            <a:pPr>
              <a:spcBef>
                <a:spcPct val="0"/>
              </a:spcBef>
              <a:buFontTx/>
              <a:buNone/>
            </a:pPr>
            <a:endParaRPr lang="cs-CZ" altLang="cs-CZ" sz="1800"/>
          </a:p>
          <a:p>
            <a:pPr>
              <a:spcBef>
                <a:spcPct val="0"/>
              </a:spcBef>
              <a:buFontTx/>
              <a:buNone/>
            </a:pPr>
            <a:endParaRPr lang="cs-CZ" altLang="cs-CZ" sz="1800"/>
          </a:p>
        </p:txBody>
      </p:sp>
      <p:sp>
        <p:nvSpPr>
          <p:cNvPr id="15365" name="TextovéPole 2"/>
          <p:cNvSpPr txBox="1">
            <a:spLocks noChangeArrowheads="1"/>
          </p:cNvSpPr>
          <p:nvPr/>
        </p:nvSpPr>
        <p:spPr bwMode="auto">
          <a:xfrm>
            <a:off x="1476376" y="3500438"/>
            <a:ext cx="27352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000">
                <a:hlinkClick r:id="" action="ppaction://noaction"/>
              </a:rPr>
              <a:t>https://www.ecdc.europa.eu/en</a:t>
            </a:r>
          </a:p>
          <a:p>
            <a:pPr>
              <a:spcBef>
                <a:spcPct val="0"/>
              </a:spcBef>
              <a:buFontTx/>
              <a:buNone/>
            </a:pPr>
            <a:r>
              <a:rPr lang="cs-CZ" altLang="cs-CZ" sz="1000">
                <a:hlinkClick r:id="" action="ppaction://noaction"/>
              </a:rPr>
              <a:t>www.szu.cz</a:t>
            </a:r>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https://www.cdc.gov/earlycare/infectious-diseases/index.html</a:t>
            </a:r>
            <a:endParaRPr lang="cs-CZ" altLang="cs-CZ" sz="1000"/>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https://www.ncbi.nlm.nih.gov/pmc/articles/PMC7100832/</a:t>
            </a:r>
            <a:endParaRPr lang="cs-CZ" altLang="cs-CZ" sz="1000"/>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https://www.uzis.cz/index.php?pg=registry-sber-dat--ochrana-verejneho-zdravi--informacni-system-infekcni-nemoci</a:t>
            </a:r>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https://apps.who.int/iris/bitstream/handle/10665/58908/WHO-PEP-89.6-eng.pdf?sequence=1&amp;isAllowed=y</a:t>
            </a:r>
            <a:endParaRPr lang="cs-CZ" altLang="cs-CZ" sz="1000"/>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https://www.who.int/activities/promoting-healthy-safe-and-resilient-workplaces-for-all</a:t>
            </a:r>
            <a:endParaRPr lang="cs-CZ" altLang="cs-CZ" sz="1000"/>
          </a:p>
        </p:txBody>
      </p:sp>
      <p:sp>
        <p:nvSpPr>
          <p:cNvPr id="15366" name="TextovéPole 4"/>
          <p:cNvSpPr txBox="1">
            <a:spLocks noChangeArrowheads="1"/>
          </p:cNvSpPr>
          <p:nvPr/>
        </p:nvSpPr>
        <p:spPr bwMode="auto">
          <a:xfrm>
            <a:off x="1981200" y="857251"/>
            <a:ext cx="31369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a:hlinkClick r:id="" action="ppaction://noaction"/>
              </a:rPr>
              <a:t>www.nzip.cz</a:t>
            </a:r>
          </a:p>
          <a:p>
            <a:pPr>
              <a:spcBef>
                <a:spcPct val="0"/>
              </a:spcBef>
              <a:buFontTx/>
              <a:buNone/>
            </a:pPr>
            <a:r>
              <a:rPr lang="cs-CZ" altLang="cs-CZ" sz="1100">
                <a:hlinkClick r:id="" action="ppaction://noaction"/>
              </a:rPr>
              <a:t>http://www.szu.cz/publikace/kampane-podporujici-zdravi</a:t>
            </a:r>
            <a:endParaRPr lang="cs-CZ" altLang="cs-CZ" sz="1100"/>
          </a:p>
          <a:p>
            <a:pPr>
              <a:spcBef>
                <a:spcPct val="0"/>
              </a:spcBef>
              <a:buFontTx/>
              <a:buNone/>
            </a:pPr>
            <a:endParaRPr lang="cs-CZ" altLang="cs-CZ" sz="1100"/>
          </a:p>
          <a:p>
            <a:pPr>
              <a:spcBef>
                <a:spcPct val="0"/>
              </a:spcBef>
              <a:buFontTx/>
              <a:buNone/>
            </a:pPr>
            <a:r>
              <a:rPr lang="cs-CZ" altLang="cs-CZ" sz="1100">
                <a:hlinkClick r:id="rId12"/>
              </a:rPr>
              <a:t>http://www.szu.cz/publikace/letaky-1</a:t>
            </a:r>
            <a:endParaRPr lang="cs-CZ" altLang="cs-CZ" sz="1100"/>
          </a:p>
          <a:p>
            <a:pPr>
              <a:spcBef>
                <a:spcPct val="0"/>
              </a:spcBef>
              <a:buFontTx/>
              <a:buNone/>
            </a:pPr>
            <a:r>
              <a:rPr lang="cs-CZ" altLang="cs-CZ" sz="1100">
                <a:hlinkClick r:id="rId13"/>
              </a:rPr>
              <a:t>http://www.szu.cz/publikace/plakaty-1</a:t>
            </a:r>
            <a:endParaRPr lang="cs-CZ" altLang="cs-CZ" sz="1100"/>
          </a:p>
          <a:p>
            <a:pPr>
              <a:spcBef>
                <a:spcPct val="0"/>
              </a:spcBef>
              <a:buFontTx/>
              <a:buNone/>
            </a:pPr>
            <a:r>
              <a:rPr lang="cs-CZ" altLang="cs-CZ" sz="1100">
                <a:hlinkClick r:id="rId14"/>
              </a:rPr>
              <a:t>http://www.szu.cz/publikace/brozury</a:t>
            </a:r>
            <a:endParaRPr lang="cs-CZ" altLang="cs-CZ" sz="1100"/>
          </a:p>
          <a:p>
            <a:pPr>
              <a:spcBef>
                <a:spcPct val="0"/>
              </a:spcBef>
              <a:buFontTx/>
              <a:buNone/>
            </a:pPr>
            <a:endParaRPr lang="cs-CZ" altLang="cs-CZ" sz="1100"/>
          </a:p>
          <a:p>
            <a:pPr>
              <a:spcBef>
                <a:spcPct val="0"/>
              </a:spcBef>
              <a:buFontTx/>
              <a:buNone/>
            </a:pPr>
            <a:r>
              <a:rPr lang="cs-CZ" altLang="cs-CZ" sz="1100">
                <a:hlinkClick r:id="rId15"/>
              </a:rPr>
              <a:t>https://www.facebook.com/statnizdravotniustav</a:t>
            </a:r>
            <a:endParaRPr lang="cs-CZ" altLang="cs-CZ" sz="1100"/>
          </a:p>
          <a:p>
            <a:pPr>
              <a:spcBef>
                <a:spcPct val="0"/>
              </a:spcBef>
              <a:buFontTx/>
              <a:buNone/>
            </a:pPr>
            <a:endParaRPr lang="cs-CZ" altLang="cs-CZ" sz="1100"/>
          </a:p>
          <a:p>
            <a:pPr>
              <a:spcBef>
                <a:spcPct val="0"/>
              </a:spcBef>
              <a:buFontTx/>
              <a:buNone/>
            </a:pPr>
            <a:r>
              <a:rPr lang="cs-CZ" altLang="cs-CZ" sz="1100">
                <a:hlinkClick r:id="rId16"/>
              </a:rPr>
              <a:t>https://www.facebook.com/cpvz.szu/</a:t>
            </a:r>
            <a:endParaRPr lang="cs-CZ" altLang="cs-CZ" sz="1100"/>
          </a:p>
          <a:p>
            <a:pPr>
              <a:spcBef>
                <a:spcPct val="0"/>
              </a:spcBef>
              <a:buFontTx/>
              <a:buNone/>
            </a:pPr>
            <a:r>
              <a:rPr lang="cs-CZ" altLang="cs-CZ" sz="1100">
                <a:hlinkClick r:id="rId17"/>
              </a:rPr>
              <a:t>https://www.facebook.com/efektivnipodporazdravi</a:t>
            </a:r>
            <a:endParaRPr lang="cs-CZ" altLang="cs-CZ" sz="1100"/>
          </a:p>
          <a:p>
            <a:pPr>
              <a:spcBef>
                <a:spcPct val="0"/>
              </a:spcBef>
              <a:buFontTx/>
              <a:buNone/>
            </a:pPr>
            <a:endParaRPr lang="cs-CZ" altLang="cs-CZ" sz="1100"/>
          </a:p>
        </p:txBody>
      </p:sp>
    </p:spTree>
    <p:extLst>
      <p:ext uri="{BB962C8B-B14F-4D97-AF65-F5344CB8AC3E}">
        <p14:creationId xmlns:p14="http://schemas.microsoft.com/office/powerpoint/2010/main" val="3434971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Nadpis 1"/>
          <p:cNvSpPr>
            <a:spLocks noGrp="1"/>
          </p:cNvSpPr>
          <p:nvPr>
            <p:ph type="title"/>
          </p:nvPr>
        </p:nvSpPr>
        <p:spPr/>
        <p:txBody>
          <a:bodyPr/>
          <a:lstStyle/>
          <a:p>
            <a:r>
              <a:rPr lang="cs-CZ" altLang="cs-CZ" dirty="0"/>
              <a:t>Zdraví lidí </a:t>
            </a:r>
          </a:p>
        </p:txBody>
      </p:sp>
      <p:sp>
        <p:nvSpPr>
          <p:cNvPr id="5123" name="Zástupný symbol pro obsah 2"/>
          <p:cNvSpPr>
            <a:spLocks noGrp="1"/>
          </p:cNvSpPr>
          <p:nvPr>
            <p:ph idx="1"/>
          </p:nvPr>
        </p:nvSpPr>
        <p:spPr/>
        <p:txBody>
          <a:bodyPr/>
          <a:lstStyle/>
          <a:p>
            <a:pPr marL="0" indent="0">
              <a:buNone/>
            </a:pPr>
            <a:endParaRPr lang="cs-CZ" altLang="cs-CZ" dirty="0"/>
          </a:p>
          <a:p>
            <a:r>
              <a:rPr lang="cs-CZ" altLang="cs-CZ" b="1" dirty="0">
                <a:solidFill>
                  <a:srgbClr val="FF0000"/>
                </a:solidFill>
              </a:rPr>
              <a:t>Veřejné zdraví </a:t>
            </a:r>
            <a:r>
              <a:rPr lang="cs-CZ" altLang="cs-CZ" dirty="0"/>
              <a:t>je chápáno jednak jako </a:t>
            </a:r>
          </a:p>
          <a:p>
            <a:r>
              <a:rPr lang="cs-CZ" altLang="cs-CZ" dirty="0"/>
              <a:t>věda, ale také jako </a:t>
            </a:r>
          </a:p>
          <a:p>
            <a:r>
              <a:rPr lang="cs-CZ" altLang="cs-CZ" dirty="0"/>
              <a:t>umění prevence nemocí, </a:t>
            </a:r>
          </a:p>
          <a:p>
            <a:r>
              <a:rPr lang="cs-CZ" altLang="cs-CZ" dirty="0"/>
              <a:t>prodlužování života a </a:t>
            </a:r>
          </a:p>
          <a:p>
            <a:r>
              <a:rPr lang="cs-CZ" altLang="cs-CZ" dirty="0"/>
              <a:t>podpory zdraví prostřednictvím organizovaného </a:t>
            </a:r>
            <a:r>
              <a:rPr lang="cs-CZ" altLang="cs-CZ" b="1" dirty="0">
                <a:solidFill>
                  <a:srgbClr val="FF0000"/>
                </a:solidFill>
              </a:rPr>
              <a:t>úsilí celé společnosti </a:t>
            </a:r>
            <a:r>
              <a:rPr lang="cs-CZ" altLang="cs-CZ" dirty="0"/>
              <a:t>(Sir Donald </a:t>
            </a:r>
            <a:r>
              <a:rPr lang="cs-CZ" altLang="cs-CZ" dirty="0" err="1"/>
              <a:t>Acheson</a:t>
            </a:r>
            <a:r>
              <a:rPr lang="cs-CZ" altLang="cs-CZ" dirty="0"/>
              <a:t>, 1988)</a:t>
            </a:r>
          </a:p>
        </p:txBody>
      </p:sp>
    </p:spTree>
    <p:extLst>
      <p:ext uri="{BB962C8B-B14F-4D97-AF65-F5344CB8AC3E}">
        <p14:creationId xmlns:p14="http://schemas.microsoft.com/office/powerpoint/2010/main" val="85567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Které jsou nejčastější příčiny úmrtí ?</a:t>
            </a:r>
          </a:p>
        </p:txBody>
      </p:sp>
      <p:sp>
        <p:nvSpPr>
          <p:cNvPr id="3" name="Zástupný symbol pro obsah 2"/>
          <p:cNvSpPr>
            <a:spLocks noGrp="1"/>
          </p:cNvSpPr>
          <p:nvPr>
            <p:ph idx="1"/>
          </p:nvPr>
        </p:nvSpPr>
        <p:spPr/>
        <p:txBody>
          <a:bodyPr/>
          <a:lstStyle/>
          <a:p>
            <a:pPr marL="0" indent="0">
              <a:buNone/>
            </a:pPr>
            <a:endParaRPr lang="cs-CZ" dirty="0"/>
          </a:p>
          <a:p>
            <a:r>
              <a:rPr lang="cs-CZ" dirty="0"/>
              <a:t>50%  kardiovaskulární onemocnění</a:t>
            </a:r>
          </a:p>
          <a:p>
            <a:r>
              <a:rPr lang="cs-CZ" dirty="0"/>
              <a:t>30%  onkologická onemocnění</a:t>
            </a:r>
          </a:p>
          <a:p>
            <a:r>
              <a:rPr lang="cs-CZ" dirty="0"/>
              <a:t>10% úrazy</a:t>
            </a:r>
          </a:p>
          <a:p>
            <a:r>
              <a:rPr lang="cs-CZ" dirty="0"/>
              <a:t>Diabetes </a:t>
            </a:r>
            <a:r>
              <a:rPr lang="cs-CZ" dirty="0" err="1"/>
              <a:t>mellitus</a:t>
            </a:r>
            <a:r>
              <a:rPr lang="cs-CZ" dirty="0"/>
              <a:t>: 95% DM 2. typu</a:t>
            </a:r>
          </a:p>
        </p:txBody>
      </p:sp>
    </p:spTree>
    <p:extLst>
      <p:ext uri="{BB962C8B-B14F-4D97-AF65-F5344CB8AC3E}">
        <p14:creationId xmlns:p14="http://schemas.microsoft.com/office/powerpoint/2010/main" val="4141603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fontScale="92500" lnSpcReduction="10000"/>
          </a:bodyPr>
          <a:lstStyle/>
          <a:p>
            <a:endParaRPr lang="cs-CZ" dirty="0"/>
          </a:p>
          <a:p>
            <a:r>
              <a:rPr lang="cs-CZ" dirty="0"/>
              <a:t>Průměrná délka života</a:t>
            </a:r>
          </a:p>
          <a:p>
            <a:pPr lvl="1"/>
            <a:r>
              <a:rPr lang="cs-CZ" dirty="0" err="1"/>
              <a:t>Life</a:t>
            </a:r>
            <a:r>
              <a:rPr lang="cs-CZ" dirty="0"/>
              <a:t> </a:t>
            </a:r>
            <a:r>
              <a:rPr lang="cs-CZ" dirty="0" err="1"/>
              <a:t>expectancy</a:t>
            </a:r>
            <a:r>
              <a:rPr lang="cs-CZ" dirty="0"/>
              <a:t>- naděje dožití</a:t>
            </a:r>
          </a:p>
          <a:p>
            <a:r>
              <a:rPr lang="cs-CZ" dirty="0"/>
              <a:t>Roky života, strávené ve zdraví</a:t>
            </a:r>
          </a:p>
          <a:p>
            <a:pPr lvl="1"/>
            <a:r>
              <a:rPr lang="cs-CZ" dirty="0" err="1"/>
              <a:t>Healthy</a:t>
            </a:r>
            <a:r>
              <a:rPr lang="cs-CZ" dirty="0"/>
              <a:t> </a:t>
            </a:r>
            <a:r>
              <a:rPr lang="cs-CZ" dirty="0" err="1"/>
              <a:t>Life</a:t>
            </a:r>
            <a:r>
              <a:rPr lang="cs-CZ" dirty="0"/>
              <a:t> </a:t>
            </a:r>
            <a:r>
              <a:rPr lang="cs-CZ" dirty="0" err="1"/>
              <a:t>Years</a:t>
            </a:r>
            <a:r>
              <a:rPr lang="cs-CZ" dirty="0"/>
              <a:t> (HLY)</a:t>
            </a:r>
          </a:p>
          <a:p>
            <a:r>
              <a:rPr lang="cs-CZ" dirty="0"/>
              <a:t>Roky života, ztracené v nemoci nebo předčasným úmrtím </a:t>
            </a:r>
          </a:p>
          <a:p>
            <a:pPr lvl="1"/>
            <a:r>
              <a:rPr lang="cs-CZ" dirty="0"/>
              <a:t>Disability </a:t>
            </a:r>
            <a:r>
              <a:rPr lang="cs-CZ" dirty="0" err="1"/>
              <a:t>adjusted</a:t>
            </a:r>
            <a:r>
              <a:rPr lang="cs-CZ" dirty="0"/>
              <a:t> </a:t>
            </a:r>
            <a:r>
              <a:rPr lang="cs-CZ" dirty="0" err="1"/>
              <a:t>Life</a:t>
            </a:r>
            <a:r>
              <a:rPr lang="cs-CZ" dirty="0"/>
              <a:t> </a:t>
            </a:r>
            <a:r>
              <a:rPr lang="cs-CZ" dirty="0" err="1"/>
              <a:t>Years</a:t>
            </a:r>
            <a:r>
              <a:rPr lang="cs-CZ" dirty="0"/>
              <a:t> (</a:t>
            </a:r>
            <a:r>
              <a:rPr lang="cs-CZ" dirty="0" err="1"/>
              <a:t>DALYs</a:t>
            </a:r>
            <a:r>
              <a:rPr lang="cs-CZ" dirty="0"/>
              <a:t>)</a:t>
            </a:r>
          </a:p>
          <a:p>
            <a:pPr lvl="1"/>
            <a:endParaRPr lang="cs-CZ" dirty="0"/>
          </a:p>
          <a:p>
            <a:r>
              <a:rPr lang="cs-CZ" dirty="0"/>
              <a:t>HSPA</a:t>
            </a:r>
          </a:p>
          <a:p>
            <a:pPr lvl="1"/>
            <a:r>
              <a:rPr lang="cs-CZ" dirty="0" err="1"/>
              <a:t>Health</a:t>
            </a:r>
            <a:r>
              <a:rPr lang="cs-CZ" dirty="0"/>
              <a:t> </a:t>
            </a:r>
            <a:r>
              <a:rPr lang="cs-CZ" dirty="0" err="1"/>
              <a:t>System</a:t>
            </a:r>
            <a:r>
              <a:rPr lang="cs-CZ" dirty="0"/>
              <a:t> Performance </a:t>
            </a:r>
            <a:r>
              <a:rPr lang="cs-CZ" dirty="0" err="1"/>
              <a:t>Assesment</a:t>
            </a:r>
            <a:r>
              <a:rPr lang="cs-CZ" dirty="0"/>
              <a:t> (evaluace, zlepšování, zodpovědnost, mezinárodní srovnání)</a:t>
            </a:r>
          </a:p>
          <a:p>
            <a:pPr lvl="1"/>
            <a:endParaRPr lang="cs-CZ" dirty="0"/>
          </a:p>
          <a:p>
            <a:pPr lvl="1"/>
            <a:endParaRPr lang="cs-CZ" dirty="0"/>
          </a:p>
          <a:p>
            <a:endParaRPr lang="cs-CZ" dirty="0"/>
          </a:p>
        </p:txBody>
      </p:sp>
      <p:sp>
        <p:nvSpPr>
          <p:cNvPr id="3" name="Nadpis 2"/>
          <p:cNvSpPr>
            <a:spLocks noGrp="1"/>
          </p:cNvSpPr>
          <p:nvPr>
            <p:ph type="title"/>
          </p:nvPr>
        </p:nvSpPr>
        <p:spPr>
          <a:xfrm>
            <a:off x="1703512" y="274638"/>
            <a:ext cx="8507288" cy="1143000"/>
          </a:xfrm>
        </p:spPr>
        <p:txBody>
          <a:bodyPr>
            <a:normAutofit/>
          </a:bodyPr>
          <a:lstStyle/>
          <a:p>
            <a:r>
              <a:rPr lang="cs-CZ" dirty="0"/>
              <a:t>Ukazatele  hodnocení úrovně zdraví</a:t>
            </a:r>
          </a:p>
        </p:txBody>
      </p:sp>
    </p:spTree>
    <p:extLst>
      <p:ext uri="{BB962C8B-B14F-4D97-AF65-F5344CB8AC3E}">
        <p14:creationId xmlns:p14="http://schemas.microsoft.com/office/powerpoint/2010/main" val="180125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pl-PL" sz="2800" dirty="0">
                <a:ea typeface="+mj-ea"/>
              </a:rPr>
              <a:t>Zdravé roky života (Healthy life years)</a:t>
            </a:r>
            <a:endParaRPr lang="cs-CZ" sz="2800" dirty="0"/>
          </a:p>
        </p:txBody>
      </p:sp>
      <p:pic>
        <p:nvPicPr>
          <p:cNvPr id="3" name="Obráze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368" y="1606471"/>
            <a:ext cx="10058400" cy="4078392"/>
          </a:xfrm>
          <a:prstGeom prst="rect">
            <a:avLst/>
          </a:prstGeom>
        </p:spPr>
      </p:pic>
      <p:sp>
        <p:nvSpPr>
          <p:cNvPr id="6" name="TextovéPole 5"/>
          <p:cNvSpPr txBox="1"/>
          <p:nvPr/>
        </p:nvSpPr>
        <p:spPr>
          <a:xfrm>
            <a:off x="594360" y="6373368"/>
            <a:ext cx="3529584" cy="384048"/>
          </a:xfrm>
          <a:prstGeom prst="rect">
            <a:avLst/>
          </a:prstGeom>
          <a:noFill/>
        </p:spPr>
        <p:txBody>
          <a:bodyPr wrap="square" rtlCol="0">
            <a:spAutoFit/>
          </a:bodyPr>
          <a:lstStyle/>
          <a:p>
            <a:r>
              <a:rPr lang="cs-CZ" dirty="0" err="1"/>
              <a:t>Eurostat</a:t>
            </a:r>
            <a:r>
              <a:rPr lang="cs-CZ" dirty="0"/>
              <a:t>, 2023, 2023b</a:t>
            </a:r>
          </a:p>
        </p:txBody>
      </p:sp>
    </p:spTree>
    <p:extLst>
      <p:ext uri="{BB962C8B-B14F-4D97-AF65-F5344CB8AC3E}">
        <p14:creationId xmlns:p14="http://schemas.microsoft.com/office/powerpoint/2010/main" val="2245342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pl-PL" sz="2800" dirty="0">
                <a:ea typeface="+mj-ea"/>
              </a:rPr>
              <a:t>Zdravé roky života (Healthy life years)</a:t>
            </a:r>
            <a:endParaRPr lang="cs-CZ" sz="2800" dirty="0"/>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08" y="1690688"/>
            <a:ext cx="10058400" cy="4045092"/>
          </a:xfrm>
          <a:prstGeom prst="rect">
            <a:avLst/>
          </a:prstGeom>
        </p:spPr>
      </p:pic>
      <p:sp>
        <p:nvSpPr>
          <p:cNvPr id="5" name="TextovéPole 4"/>
          <p:cNvSpPr txBox="1"/>
          <p:nvPr/>
        </p:nvSpPr>
        <p:spPr>
          <a:xfrm>
            <a:off x="594360" y="6373368"/>
            <a:ext cx="3529584" cy="384048"/>
          </a:xfrm>
          <a:prstGeom prst="rect">
            <a:avLst/>
          </a:prstGeom>
          <a:noFill/>
        </p:spPr>
        <p:txBody>
          <a:bodyPr wrap="square" rtlCol="0">
            <a:spAutoFit/>
          </a:bodyPr>
          <a:lstStyle/>
          <a:p>
            <a:r>
              <a:rPr lang="cs-CZ" dirty="0" err="1"/>
              <a:t>Eurostat</a:t>
            </a:r>
            <a:r>
              <a:rPr lang="cs-CZ" dirty="0"/>
              <a:t>, 2023, 2023b</a:t>
            </a:r>
          </a:p>
        </p:txBody>
      </p:sp>
    </p:spTree>
    <p:extLst>
      <p:ext uri="{BB962C8B-B14F-4D97-AF65-F5344CB8AC3E}">
        <p14:creationId xmlns:p14="http://schemas.microsoft.com/office/powerpoint/2010/main" val="1938280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fontScale="92500" lnSpcReduction="10000"/>
          </a:bodyPr>
          <a:lstStyle/>
          <a:p>
            <a:endParaRPr lang="cs-CZ" dirty="0"/>
          </a:p>
          <a:p>
            <a:r>
              <a:rPr lang="cs-CZ" dirty="0"/>
              <a:t>Průměrná délka života</a:t>
            </a:r>
          </a:p>
          <a:p>
            <a:pPr lvl="1"/>
            <a:r>
              <a:rPr lang="cs-CZ" dirty="0" err="1"/>
              <a:t>Life</a:t>
            </a:r>
            <a:r>
              <a:rPr lang="cs-CZ" dirty="0"/>
              <a:t> </a:t>
            </a:r>
            <a:r>
              <a:rPr lang="cs-CZ" dirty="0" err="1"/>
              <a:t>expectancy</a:t>
            </a:r>
            <a:r>
              <a:rPr lang="cs-CZ" dirty="0"/>
              <a:t>- naděje dožití</a:t>
            </a:r>
          </a:p>
          <a:p>
            <a:r>
              <a:rPr lang="cs-CZ" dirty="0"/>
              <a:t>Roky života, strávené ve zdraví</a:t>
            </a:r>
          </a:p>
          <a:p>
            <a:pPr lvl="1"/>
            <a:r>
              <a:rPr lang="cs-CZ" dirty="0" err="1"/>
              <a:t>Healthy</a:t>
            </a:r>
            <a:r>
              <a:rPr lang="cs-CZ" dirty="0"/>
              <a:t> </a:t>
            </a:r>
            <a:r>
              <a:rPr lang="cs-CZ" dirty="0" err="1"/>
              <a:t>Life</a:t>
            </a:r>
            <a:r>
              <a:rPr lang="cs-CZ" dirty="0"/>
              <a:t> </a:t>
            </a:r>
            <a:r>
              <a:rPr lang="cs-CZ" dirty="0" err="1"/>
              <a:t>Years</a:t>
            </a:r>
            <a:r>
              <a:rPr lang="cs-CZ" dirty="0"/>
              <a:t> (HLY)</a:t>
            </a:r>
          </a:p>
          <a:p>
            <a:r>
              <a:rPr lang="cs-CZ" dirty="0"/>
              <a:t>Roky života, ztracené v nemoci nebo předčasným úmrtím </a:t>
            </a:r>
          </a:p>
          <a:p>
            <a:pPr lvl="1"/>
            <a:r>
              <a:rPr lang="cs-CZ" dirty="0"/>
              <a:t>Disability </a:t>
            </a:r>
            <a:r>
              <a:rPr lang="cs-CZ" dirty="0" err="1"/>
              <a:t>adjusted</a:t>
            </a:r>
            <a:r>
              <a:rPr lang="cs-CZ" dirty="0"/>
              <a:t> </a:t>
            </a:r>
            <a:r>
              <a:rPr lang="cs-CZ" dirty="0" err="1"/>
              <a:t>Life</a:t>
            </a:r>
            <a:r>
              <a:rPr lang="cs-CZ" dirty="0"/>
              <a:t> </a:t>
            </a:r>
            <a:r>
              <a:rPr lang="cs-CZ" dirty="0" err="1"/>
              <a:t>Years</a:t>
            </a:r>
            <a:r>
              <a:rPr lang="cs-CZ" dirty="0"/>
              <a:t> (</a:t>
            </a:r>
            <a:r>
              <a:rPr lang="cs-CZ" dirty="0" err="1"/>
              <a:t>DALYs</a:t>
            </a:r>
            <a:r>
              <a:rPr lang="cs-CZ" dirty="0"/>
              <a:t>)</a:t>
            </a:r>
          </a:p>
          <a:p>
            <a:pPr lvl="1"/>
            <a:endParaRPr lang="cs-CZ" dirty="0"/>
          </a:p>
          <a:p>
            <a:r>
              <a:rPr lang="cs-CZ" dirty="0"/>
              <a:t>HSPA</a:t>
            </a:r>
          </a:p>
          <a:p>
            <a:pPr lvl="1"/>
            <a:r>
              <a:rPr lang="cs-CZ" dirty="0" err="1"/>
              <a:t>Health</a:t>
            </a:r>
            <a:r>
              <a:rPr lang="cs-CZ" dirty="0"/>
              <a:t> </a:t>
            </a:r>
            <a:r>
              <a:rPr lang="cs-CZ" dirty="0" err="1"/>
              <a:t>System</a:t>
            </a:r>
            <a:r>
              <a:rPr lang="cs-CZ" dirty="0"/>
              <a:t> Performance </a:t>
            </a:r>
            <a:r>
              <a:rPr lang="cs-CZ" dirty="0" err="1"/>
              <a:t>Assesment</a:t>
            </a:r>
            <a:r>
              <a:rPr lang="cs-CZ" dirty="0"/>
              <a:t> (evaluace, zlepšování, zodpovědnost, mezinárodní srovnání)</a:t>
            </a:r>
          </a:p>
          <a:p>
            <a:pPr lvl="1"/>
            <a:endParaRPr lang="cs-CZ" dirty="0"/>
          </a:p>
          <a:p>
            <a:pPr lvl="1"/>
            <a:endParaRPr lang="cs-CZ" dirty="0"/>
          </a:p>
          <a:p>
            <a:endParaRPr lang="cs-CZ" dirty="0"/>
          </a:p>
        </p:txBody>
      </p:sp>
      <p:sp>
        <p:nvSpPr>
          <p:cNvPr id="3" name="Nadpis 2"/>
          <p:cNvSpPr>
            <a:spLocks noGrp="1"/>
          </p:cNvSpPr>
          <p:nvPr>
            <p:ph type="title"/>
          </p:nvPr>
        </p:nvSpPr>
        <p:spPr>
          <a:xfrm>
            <a:off x="1703512" y="274638"/>
            <a:ext cx="8507288" cy="1143000"/>
          </a:xfrm>
        </p:spPr>
        <p:txBody>
          <a:bodyPr>
            <a:normAutofit/>
          </a:bodyPr>
          <a:lstStyle/>
          <a:p>
            <a:r>
              <a:rPr lang="cs-CZ" dirty="0"/>
              <a:t>Ukazatele  hodnocení úrovně zdraví</a:t>
            </a:r>
          </a:p>
        </p:txBody>
      </p:sp>
    </p:spTree>
    <p:extLst>
      <p:ext uri="{BB962C8B-B14F-4D97-AF65-F5344CB8AC3E}">
        <p14:creationId xmlns:p14="http://schemas.microsoft.com/office/powerpoint/2010/main" val="3510164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2800" b="1" dirty="0"/>
              <a:t>Ztracené roky zdravého života (ČR 2019)</a:t>
            </a:r>
            <a:br>
              <a:rPr lang="cs-CZ" sz="2800" dirty="0"/>
            </a:br>
            <a:r>
              <a:rPr lang="cs-CZ" sz="2800" dirty="0"/>
              <a:t>Celkový počet ztracených let zdravého života v České republice je podle dat WHO za rok 2019 pro těchto 10 nemocí 1 449 183,75 </a:t>
            </a:r>
            <a:r>
              <a:rPr lang="cs-CZ" sz="2800" dirty="0" err="1"/>
              <a:t>DALYs</a:t>
            </a:r>
            <a:r>
              <a:rPr lang="cs-CZ" sz="2800" dirty="0"/>
              <a:t>.</a:t>
            </a:r>
            <a:br>
              <a:rPr lang="cs-CZ" sz="2800" dirty="0"/>
            </a:br>
            <a:endParaRPr lang="cs-CZ" sz="2800"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2437418121"/>
              </p:ext>
            </p:extLst>
          </p:nvPr>
        </p:nvGraphicFramePr>
        <p:xfrm>
          <a:off x="338667" y="1690689"/>
          <a:ext cx="11311466" cy="487944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ovéPole 4"/>
          <p:cNvSpPr txBox="1"/>
          <p:nvPr/>
        </p:nvSpPr>
        <p:spPr>
          <a:xfrm>
            <a:off x="973667" y="6468533"/>
            <a:ext cx="10380133" cy="646331"/>
          </a:xfrm>
          <a:prstGeom prst="rect">
            <a:avLst/>
          </a:prstGeom>
          <a:noFill/>
        </p:spPr>
        <p:txBody>
          <a:bodyPr wrap="square" rtlCol="0">
            <a:spAutoFit/>
          </a:bodyPr>
          <a:lstStyle/>
          <a:p>
            <a:r>
              <a:rPr lang="cs-CZ" dirty="0"/>
              <a:t>Graf: </a:t>
            </a:r>
            <a:r>
              <a:rPr lang="cs-CZ" dirty="0" err="1"/>
              <a:t>DALYs</a:t>
            </a:r>
            <a:r>
              <a:rPr lang="cs-CZ" dirty="0"/>
              <a:t> u 10 nejčastějších nemocí pro ČR pro obě pohlaví a všechny věkové kategorie (2019) </a:t>
            </a:r>
          </a:p>
          <a:p>
            <a:endParaRPr lang="cs-CZ" dirty="0"/>
          </a:p>
        </p:txBody>
      </p:sp>
    </p:spTree>
    <p:extLst>
      <p:ext uri="{BB962C8B-B14F-4D97-AF65-F5344CB8AC3E}">
        <p14:creationId xmlns:p14="http://schemas.microsoft.com/office/powerpoint/2010/main" val="3255607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Tabulka č. 1: Deset nejčastějších příčin </a:t>
            </a:r>
            <a:r>
              <a:rPr lang="cs-CZ" dirty="0" err="1"/>
              <a:t>DALYs</a:t>
            </a:r>
            <a:r>
              <a:rPr lang="cs-CZ" dirty="0"/>
              <a:t> v ČR v roce 2019</a:t>
            </a:r>
            <a:br>
              <a:rPr lang="cs-CZ" dirty="0"/>
            </a:br>
            <a:endParaRPr lang="cs-CZ" dirty="0"/>
          </a:p>
        </p:txBody>
      </p:sp>
      <p:graphicFrame>
        <p:nvGraphicFramePr>
          <p:cNvPr id="4" name="Zástupný symbol pro obsah 3"/>
          <p:cNvGraphicFramePr>
            <a:graphicFrameLocks noGrp="1"/>
          </p:cNvGraphicFramePr>
          <p:nvPr>
            <p:ph idx="1"/>
            <p:extLst/>
          </p:nvPr>
        </p:nvGraphicFramePr>
        <p:xfrm>
          <a:off x="1549400" y="1517133"/>
          <a:ext cx="9093200" cy="5047488"/>
        </p:xfrm>
        <a:graphic>
          <a:graphicData uri="http://schemas.openxmlformats.org/drawingml/2006/table">
            <a:tbl>
              <a:tblPr firstRow="1" firstCol="1" bandRow="1">
                <a:tableStyleId>{5C22544A-7EE6-4342-B048-85BDC9FD1C3A}</a:tableStyleId>
              </a:tblPr>
              <a:tblGrid>
                <a:gridCol w="5980086">
                  <a:extLst>
                    <a:ext uri="{9D8B030D-6E8A-4147-A177-3AD203B41FA5}">
                      <a16:colId xmlns:a16="http://schemas.microsoft.com/office/drawing/2014/main" val="4148149539"/>
                    </a:ext>
                  </a:extLst>
                </a:gridCol>
                <a:gridCol w="3113114">
                  <a:extLst>
                    <a:ext uri="{9D8B030D-6E8A-4147-A177-3AD203B41FA5}">
                      <a16:colId xmlns:a16="http://schemas.microsoft.com/office/drawing/2014/main" val="4112934318"/>
                    </a:ext>
                  </a:extLst>
                </a:gridCol>
              </a:tblGrid>
              <a:tr h="366889">
                <a:tc>
                  <a:txBody>
                    <a:bodyPr/>
                    <a:lstStyle/>
                    <a:p>
                      <a:pPr algn="l"/>
                      <a:endParaRPr lang="cs-CZ" sz="2400" dirty="0">
                        <a:effectLst/>
                        <a:latin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cs-CZ" sz="2400" dirty="0" err="1">
                          <a:effectLst/>
                        </a:rPr>
                        <a:t>DALYs</a:t>
                      </a:r>
                      <a:r>
                        <a:rPr lang="cs-CZ" sz="2400" dirty="0">
                          <a:effectLst/>
                        </a:rPr>
                        <a:t> pro celou ČR</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385372"/>
                  </a:ext>
                </a:extLst>
              </a:tr>
              <a:tr h="366889">
                <a:tc>
                  <a:txBody>
                    <a:bodyPr/>
                    <a:lstStyle/>
                    <a:p>
                      <a:pPr algn="just">
                        <a:lnSpc>
                          <a:spcPct val="115000"/>
                        </a:lnSpc>
                        <a:spcAft>
                          <a:spcPts val="0"/>
                        </a:spcAft>
                      </a:pPr>
                      <a:r>
                        <a:rPr lang="cs-CZ" sz="2400">
                          <a:effectLst/>
                        </a:rPr>
                        <a:t>ischemická choroba srdeční</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455 339</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7105493"/>
                  </a:ext>
                </a:extLst>
              </a:tr>
              <a:tr h="366889">
                <a:tc>
                  <a:txBody>
                    <a:bodyPr/>
                    <a:lstStyle/>
                    <a:p>
                      <a:pPr algn="just">
                        <a:lnSpc>
                          <a:spcPct val="115000"/>
                        </a:lnSpc>
                        <a:spcAft>
                          <a:spcPts val="0"/>
                        </a:spcAft>
                      </a:pPr>
                      <a:r>
                        <a:rPr lang="cs-CZ" sz="2400">
                          <a:effectLst/>
                        </a:rPr>
                        <a:t>diabetes mellitus</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210 374</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2336279"/>
                  </a:ext>
                </a:extLst>
              </a:tr>
              <a:tr h="366889">
                <a:tc>
                  <a:txBody>
                    <a:bodyPr/>
                    <a:lstStyle/>
                    <a:p>
                      <a:pPr algn="just">
                        <a:lnSpc>
                          <a:spcPct val="115000"/>
                        </a:lnSpc>
                        <a:spcAft>
                          <a:spcPts val="0"/>
                        </a:spcAft>
                      </a:pPr>
                      <a:r>
                        <a:rPr lang="cs-CZ" sz="2400">
                          <a:effectLst/>
                        </a:rPr>
                        <a:t>mozková mrtvice</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145 849</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3724907"/>
                  </a:ext>
                </a:extLst>
              </a:tr>
              <a:tr h="366889">
                <a:tc>
                  <a:txBody>
                    <a:bodyPr/>
                    <a:lstStyle/>
                    <a:p>
                      <a:pPr algn="just">
                        <a:lnSpc>
                          <a:spcPct val="115000"/>
                        </a:lnSpc>
                        <a:spcAft>
                          <a:spcPts val="0"/>
                        </a:spcAft>
                      </a:pPr>
                      <a:r>
                        <a:rPr lang="cs-CZ" sz="2400">
                          <a:effectLst/>
                        </a:rPr>
                        <a:t>rakovina trachey, bronchů a plic</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113 913</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2484050"/>
                  </a:ext>
                </a:extLst>
              </a:tr>
              <a:tr h="366889">
                <a:tc>
                  <a:txBody>
                    <a:bodyPr/>
                    <a:lstStyle/>
                    <a:p>
                      <a:pPr algn="just">
                        <a:lnSpc>
                          <a:spcPct val="115000"/>
                        </a:lnSpc>
                        <a:spcAft>
                          <a:spcPts val="0"/>
                        </a:spcAft>
                      </a:pPr>
                      <a:r>
                        <a:rPr lang="cs-CZ" sz="2400">
                          <a:effectLst/>
                        </a:rPr>
                        <a:t>bolesti zad a šíje</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98 806</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0832917"/>
                  </a:ext>
                </a:extLst>
              </a:tr>
              <a:tr h="366889">
                <a:tc>
                  <a:txBody>
                    <a:bodyPr/>
                    <a:lstStyle/>
                    <a:p>
                      <a:pPr algn="just">
                        <a:lnSpc>
                          <a:spcPct val="115000"/>
                        </a:lnSpc>
                        <a:spcAft>
                          <a:spcPts val="0"/>
                        </a:spcAft>
                      </a:pPr>
                      <a:r>
                        <a:rPr lang="cs-CZ" sz="2400">
                          <a:effectLst/>
                        </a:rPr>
                        <a:t>pády</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98 523</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1477556"/>
                  </a:ext>
                </a:extLst>
              </a:tr>
              <a:tr h="366889">
                <a:tc>
                  <a:txBody>
                    <a:bodyPr/>
                    <a:lstStyle/>
                    <a:p>
                      <a:pPr algn="just">
                        <a:lnSpc>
                          <a:spcPct val="115000"/>
                        </a:lnSpc>
                        <a:spcAft>
                          <a:spcPts val="0"/>
                        </a:spcAft>
                      </a:pPr>
                      <a:r>
                        <a:rPr lang="cs-CZ" sz="2400">
                          <a:effectLst/>
                        </a:rPr>
                        <a:t>CHOPN</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97 584</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3774014"/>
                  </a:ext>
                </a:extLst>
              </a:tr>
              <a:tr h="366889">
                <a:tc>
                  <a:txBody>
                    <a:bodyPr/>
                    <a:lstStyle/>
                    <a:p>
                      <a:pPr algn="just">
                        <a:lnSpc>
                          <a:spcPct val="115000"/>
                        </a:lnSpc>
                        <a:spcAft>
                          <a:spcPts val="0"/>
                        </a:spcAft>
                      </a:pPr>
                      <a:r>
                        <a:rPr lang="cs-CZ" sz="2400">
                          <a:effectLst/>
                        </a:rPr>
                        <a:t>rakovina tlustého střeva a konečníku</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79 088</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4711323"/>
                  </a:ext>
                </a:extLst>
              </a:tr>
              <a:tr h="366889">
                <a:tc>
                  <a:txBody>
                    <a:bodyPr/>
                    <a:lstStyle/>
                    <a:p>
                      <a:pPr algn="just">
                        <a:lnSpc>
                          <a:spcPct val="115000"/>
                        </a:lnSpc>
                        <a:spcAft>
                          <a:spcPts val="0"/>
                        </a:spcAft>
                      </a:pPr>
                      <a:r>
                        <a:rPr lang="cs-CZ" sz="2400">
                          <a:effectLst/>
                        </a:rPr>
                        <a:t>Alzheimerova choroba a další demence</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78 031</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40261658"/>
                  </a:ext>
                </a:extLst>
              </a:tr>
              <a:tr h="366889">
                <a:tc>
                  <a:txBody>
                    <a:bodyPr/>
                    <a:lstStyle/>
                    <a:p>
                      <a:pPr algn="just">
                        <a:lnSpc>
                          <a:spcPct val="115000"/>
                        </a:lnSpc>
                        <a:spcAft>
                          <a:spcPts val="0"/>
                        </a:spcAft>
                      </a:pPr>
                      <a:r>
                        <a:rPr lang="cs-CZ" sz="2400">
                          <a:effectLst/>
                        </a:rPr>
                        <a:t>ztráty sluchu</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71 677</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3808223"/>
                  </a:ext>
                </a:extLst>
              </a:tr>
              <a:tr h="366889">
                <a:tc>
                  <a:txBody>
                    <a:bodyPr/>
                    <a:lstStyle/>
                    <a:p>
                      <a:pPr algn="just">
                        <a:lnSpc>
                          <a:spcPct val="115000"/>
                        </a:lnSpc>
                        <a:spcAft>
                          <a:spcPts val="0"/>
                        </a:spcAft>
                      </a:pPr>
                      <a:r>
                        <a:rPr lang="cs-CZ" sz="2400">
                          <a:effectLst/>
                        </a:rPr>
                        <a:t>celkem</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1 449 184</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8145835"/>
                  </a:ext>
                </a:extLst>
              </a:tr>
            </a:tbl>
          </a:graphicData>
        </a:graphic>
      </p:graphicFrame>
    </p:spTree>
    <p:extLst>
      <p:ext uri="{BB962C8B-B14F-4D97-AF65-F5344CB8AC3E}">
        <p14:creationId xmlns:p14="http://schemas.microsoft.com/office/powerpoint/2010/main" val="1976150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 y="365125"/>
            <a:ext cx="12056533" cy="1325563"/>
          </a:xfrm>
        </p:spPr>
        <p:txBody>
          <a:bodyPr>
            <a:normAutofit fontScale="90000"/>
          </a:bodyPr>
          <a:lstStyle/>
          <a:p>
            <a:pPr algn="ctr"/>
            <a:r>
              <a:rPr lang="cs-CZ" dirty="0"/>
              <a:t>Graf č. 3: </a:t>
            </a:r>
            <a:r>
              <a:rPr lang="cs-CZ" dirty="0" err="1"/>
              <a:t>DALYs</a:t>
            </a:r>
            <a:r>
              <a:rPr lang="cs-CZ" dirty="0"/>
              <a:t> Diabetes </a:t>
            </a:r>
            <a:r>
              <a:rPr lang="cs-CZ" dirty="0" err="1"/>
              <a:t>mellitus</a:t>
            </a:r>
            <a:r>
              <a:rPr lang="cs-CZ" dirty="0"/>
              <a:t> (2010-2019)</a:t>
            </a:r>
            <a:br>
              <a:rPr lang="cs-CZ" dirty="0"/>
            </a:br>
            <a:r>
              <a:rPr lang="cs-CZ" dirty="0"/>
              <a:t>celkem 210 374</a:t>
            </a:r>
            <a:br>
              <a:rPr lang="cs-CZ" dirty="0"/>
            </a:br>
            <a:endParaRPr lang="cs-CZ" dirty="0"/>
          </a:p>
        </p:txBody>
      </p:sp>
      <p:graphicFrame>
        <p:nvGraphicFramePr>
          <p:cNvPr id="4" name="Zástupný symbol pro obsah 3"/>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6071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ástupný symbol pro obsah 4"/>
          <p:cNvGraphicFramePr>
            <a:graphicFrameLocks noGrp="1"/>
          </p:cNvGraphicFramePr>
          <p:nvPr>
            <p:ph idx="1"/>
            <p:extLst>
              <p:ext uri="{D42A27DB-BD31-4B8C-83A1-F6EECF244321}">
                <p14:modId xmlns:p14="http://schemas.microsoft.com/office/powerpoint/2010/main" val="3283124406"/>
              </p:ext>
            </p:extLst>
          </p:nvPr>
        </p:nvGraphicFramePr>
        <p:xfrm>
          <a:off x="1981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Nadpis 2"/>
          <p:cNvSpPr>
            <a:spLocks noGrp="1"/>
          </p:cNvSpPr>
          <p:nvPr>
            <p:ph type="title"/>
          </p:nvPr>
        </p:nvSpPr>
        <p:spPr>
          <a:xfrm>
            <a:off x="310551" y="274638"/>
            <a:ext cx="11645660" cy="1143000"/>
          </a:xfrm>
        </p:spPr>
        <p:txBody>
          <a:bodyPr>
            <a:noAutofit/>
          </a:bodyPr>
          <a:lstStyle/>
          <a:p>
            <a:pPr algn="ctr"/>
            <a:br>
              <a:rPr lang="cs-CZ" sz="3200" b="1" dirty="0"/>
            </a:br>
            <a:r>
              <a:rPr lang="cs-CZ" sz="3200" b="1" dirty="0"/>
              <a:t>Národohospodářské ztráty z nemocí   1 890bil. Kč / 2024</a:t>
            </a:r>
          </a:p>
        </p:txBody>
      </p:sp>
      <p:cxnSp>
        <p:nvCxnSpPr>
          <p:cNvPr id="4" name="Přímá spojnice se šipkou 3"/>
          <p:cNvCxnSpPr/>
          <p:nvPr/>
        </p:nvCxnSpPr>
        <p:spPr>
          <a:xfrm flipH="1">
            <a:off x="5231904" y="1232756"/>
            <a:ext cx="1368152" cy="252028"/>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6" name="Přímá spojnice se šipkou 5"/>
          <p:cNvCxnSpPr/>
          <p:nvPr/>
        </p:nvCxnSpPr>
        <p:spPr>
          <a:xfrm>
            <a:off x="6600056" y="1232756"/>
            <a:ext cx="1728192" cy="252028"/>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2" name="TextovéPole 1"/>
          <p:cNvSpPr txBox="1"/>
          <p:nvPr/>
        </p:nvSpPr>
        <p:spPr>
          <a:xfrm>
            <a:off x="186268" y="6197599"/>
            <a:ext cx="1574800" cy="369332"/>
          </a:xfrm>
          <a:prstGeom prst="rect">
            <a:avLst/>
          </a:prstGeom>
          <a:noFill/>
        </p:spPr>
        <p:txBody>
          <a:bodyPr wrap="square" rtlCol="0">
            <a:spAutoFit/>
          </a:bodyPr>
          <a:lstStyle/>
          <a:p>
            <a:r>
              <a:rPr lang="cs-CZ" dirty="0"/>
              <a:t>ČSÚ, 2022</a:t>
            </a:r>
          </a:p>
        </p:txBody>
      </p:sp>
    </p:spTree>
    <p:extLst>
      <p:ext uri="{BB962C8B-B14F-4D97-AF65-F5344CB8AC3E}">
        <p14:creationId xmlns:p14="http://schemas.microsoft.com/office/powerpoint/2010/main" val="1364259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4" name="Zástupný symbol pro obsah 3"/>
          <p:cNvSpPr>
            <a:spLocks noGrp="1"/>
          </p:cNvSpPr>
          <p:nvPr>
            <p:ph idx="1"/>
          </p:nvPr>
        </p:nvSpPr>
        <p:spPr/>
        <p:txBody>
          <a:bodyPr/>
          <a:lstStyle/>
          <a:p>
            <a:endParaRPr lang="cs-CZ"/>
          </a:p>
        </p:txBody>
      </p:sp>
      <p:pic>
        <p:nvPicPr>
          <p:cNvPr id="2052" name="Picture 4" descr="https://ec.europa.eu/eurostat/statistics-explained/images/thumb/4/4f/Proportion_of_pre-obese_women_and_men%2C_2019_%28%25%29.png/500px-Proportion_of_pre-obese_women_and_men%2C_2019_%28%25%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43" y="365126"/>
            <a:ext cx="11800114" cy="6253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821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074" name="Picture 2" descr="File:Proportion of women who were overweight, by educational level, 2019 (%).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1371" y="365124"/>
            <a:ext cx="10951029" cy="6275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559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1026" name="Picture 2" descr="Overweight population map July 2021 V2.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37114" y="16782"/>
            <a:ext cx="6945086" cy="6296932"/>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p:cNvSpPr/>
          <p:nvPr/>
        </p:nvSpPr>
        <p:spPr>
          <a:xfrm>
            <a:off x="0" y="5738727"/>
            <a:ext cx="4223657" cy="923330"/>
          </a:xfrm>
          <a:prstGeom prst="rect">
            <a:avLst/>
          </a:prstGeom>
        </p:spPr>
        <p:txBody>
          <a:bodyPr wrap="square">
            <a:spAutoFit/>
          </a:bodyPr>
          <a:lstStyle/>
          <a:p>
            <a:r>
              <a:rPr lang="cs-CZ" dirty="0"/>
              <a:t>https://ec.europa.eu/eurostat/statistics-explained/index.php?title=Overweight_and_obesity_-_BMI_statistics</a:t>
            </a:r>
          </a:p>
        </p:txBody>
      </p:sp>
    </p:spTree>
    <p:extLst>
      <p:ext uri="{BB962C8B-B14F-4D97-AF65-F5344CB8AC3E}">
        <p14:creationId xmlns:p14="http://schemas.microsoft.com/office/powerpoint/2010/main" val="594462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87867" y="365125"/>
            <a:ext cx="11480800" cy="1325563"/>
          </a:xfrm>
        </p:spPr>
        <p:txBody>
          <a:bodyPr>
            <a:noAutofit/>
          </a:bodyPr>
          <a:lstStyle/>
          <a:p>
            <a:r>
              <a:rPr lang="cs-CZ" sz="2800" b="1" dirty="0"/>
              <a:t>Ekonomický dopad nadváhy a obezity </a:t>
            </a:r>
            <a:r>
              <a:rPr lang="cs-CZ" sz="2800" dirty="0"/>
              <a:t>v ČR v roce 2019</a:t>
            </a:r>
            <a:br>
              <a:rPr lang="cs-CZ" sz="2800" dirty="0"/>
            </a:br>
            <a:r>
              <a:rPr lang="cs-CZ" sz="2800" dirty="0"/>
              <a:t>cca 147,83 miliard Kč = 13 780 Kč/os = 2,5 % HDP. </a:t>
            </a:r>
            <a:br>
              <a:rPr lang="cs-CZ" sz="2800" dirty="0"/>
            </a:br>
            <a:r>
              <a:rPr lang="cs-CZ" sz="2800" dirty="0"/>
              <a:t>Do roku 2060 se ekonomické dopady zvýší odhadem na 720,97 miliard Kč (</a:t>
            </a:r>
            <a:r>
              <a:rPr lang="cs-CZ" sz="2800" dirty="0" err="1"/>
              <a:t>World</a:t>
            </a:r>
            <a:r>
              <a:rPr lang="cs-CZ" sz="2800" dirty="0"/>
              <a:t> Obesity, 2023).</a:t>
            </a:r>
            <a:br>
              <a:rPr lang="cs-CZ" sz="2800" dirty="0"/>
            </a:br>
            <a:endParaRPr lang="cs-CZ" sz="2800"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724956522"/>
              </p:ext>
            </p:extLst>
          </p:nvPr>
        </p:nvGraphicFramePr>
        <p:xfrm>
          <a:off x="2976562" y="1954341"/>
          <a:ext cx="5574771" cy="1900413"/>
        </p:xfrm>
        <a:graphic>
          <a:graphicData uri="http://schemas.openxmlformats.org/drawingml/2006/table">
            <a:tbl>
              <a:tblPr firstRow="1" bandRow="1">
                <a:tableStyleId>{5C22544A-7EE6-4342-B048-85BDC9FD1C3A}</a:tableStyleId>
              </a:tblPr>
              <a:tblGrid>
                <a:gridCol w="2787733">
                  <a:extLst>
                    <a:ext uri="{9D8B030D-6E8A-4147-A177-3AD203B41FA5}">
                      <a16:colId xmlns:a16="http://schemas.microsoft.com/office/drawing/2014/main" val="3133529730"/>
                    </a:ext>
                  </a:extLst>
                </a:gridCol>
                <a:gridCol w="2787038">
                  <a:extLst>
                    <a:ext uri="{9D8B030D-6E8A-4147-A177-3AD203B41FA5}">
                      <a16:colId xmlns:a16="http://schemas.microsoft.com/office/drawing/2014/main" val="1138395397"/>
                    </a:ext>
                  </a:extLst>
                </a:gridCol>
              </a:tblGrid>
              <a:tr h="625563">
                <a:tc>
                  <a:txBody>
                    <a:bodyPr/>
                    <a:lstStyle/>
                    <a:p>
                      <a:pPr algn="ctr">
                        <a:lnSpc>
                          <a:spcPct val="107000"/>
                        </a:lnSpc>
                        <a:spcAft>
                          <a:spcPts val="0"/>
                        </a:spcAft>
                      </a:pPr>
                      <a:r>
                        <a:rPr lang="cs-CZ" sz="2000" kern="1200" dirty="0">
                          <a:effectLst/>
                        </a:rPr>
                        <a:t>Celkové přímé náklady</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kern="1200">
                          <a:effectLst/>
                        </a:rPr>
                        <a:t>32,59 miliard Kč</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715155712"/>
                  </a:ext>
                </a:extLst>
              </a:tr>
              <a:tr h="531138">
                <a:tc>
                  <a:txBody>
                    <a:bodyPr/>
                    <a:lstStyle/>
                    <a:p>
                      <a:pPr algn="ctr">
                        <a:lnSpc>
                          <a:spcPct val="107000"/>
                        </a:lnSpc>
                        <a:spcAft>
                          <a:spcPts val="0"/>
                        </a:spcAft>
                      </a:pPr>
                      <a:r>
                        <a:rPr lang="cs-CZ" sz="2000" kern="1200" dirty="0">
                          <a:effectLst/>
                        </a:rPr>
                        <a:t>Přímé zdravotní náklady </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kern="1200">
                          <a:effectLst/>
                        </a:rPr>
                        <a:t>32,59 miliard Kč</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743749339"/>
                  </a:ext>
                </a:extLst>
              </a:tr>
              <a:tr h="531138">
                <a:tc>
                  <a:txBody>
                    <a:bodyPr/>
                    <a:lstStyle/>
                    <a:p>
                      <a:pPr algn="ctr">
                        <a:lnSpc>
                          <a:spcPct val="107000"/>
                        </a:lnSpc>
                        <a:spcAft>
                          <a:spcPts val="0"/>
                        </a:spcAft>
                      </a:pPr>
                      <a:r>
                        <a:rPr lang="cs-CZ" sz="2000" kern="1200" dirty="0">
                          <a:effectLst/>
                        </a:rPr>
                        <a:t>Přímé nezdravotní náklady </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kern="1200" dirty="0">
                          <a:effectLst/>
                        </a:rPr>
                        <a:t>39,44 milionů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030897148"/>
                  </a:ext>
                </a:extLst>
              </a:tr>
            </a:tbl>
          </a:graphicData>
        </a:graphic>
      </p:graphicFrame>
      <p:graphicFrame>
        <p:nvGraphicFramePr>
          <p:cNvPr id="6" name="Tabulka 5"/>
          <p:cNvGraphicFramePr>
            <a:graphicFrameLocks noGrp="1"/>
          </p:cNvGraphicFramePr>
          <p:nvPr>
            <p:extLst>
              <p:ext uri="{D42A27DB-BD31-4B8C-83A1-F6EECF244321}">
                <p14:modId xmlns:p14="http://schemas.microsoft.com/office/powerpoint/2010/main" val="2627315097"/>
              </p:ext>
            </p:extLst>
          </p:nvPr>
        </p:nvGraphicFramePr>
        <p:xfrm>
          <a:off x="2998152" y="4351866"/>
          <a:ext cx="5553181" cy="2333974"/>
        </p:xfrm>
        <a:graphic>
          <a:graphicData uri="http://schemas.openxmlformats.org/drawingml/2006/table">
            <a:tbl>
              <a:tblPr firstRow="1" bandRow="1">
                <a:tableStyleId>{5C22544A-7EE6-4342-B048-85BDC9FD1C3A}</a:tableStyleId>
              </a:tblPr>
              <a:tblGrid>
                <a:gridCol w="2777632">
                  <a:extLst>
                    <a:ext uri="{9D8B030D-6E8A-4147-A177-3AD203B41FA5}">
                      <a16:colId xmlns:a16="http://schemas.microsoft.com/office/drawing/2014/main" val="1691477428"/>
                    </a:ext>
                  </a:extLst>
                </a:gridCol>
                <a:gridCol w="2775549">
                  <a:extLst>
                    <a:ext uri="{9D8B030D-6E8A-4147-A177-3AD203B41FA5}">
                      <a16:colId xmlns:a16="http://schemas.microsoft.com/office/drawing/2014/main" val="384117113"/>
                    </a:ext>
                  </a:extLst>
                </a:gridCol>
              </a:tblGrid>
              <a:tr h="498524">
                <a:tc>
                  <a:txBody>
                    <a:bodyPr/>
                    <a:lstStyle/>
                    <a:p>
                      <a:pPr algn="ctr">
                        <a:lnSpc>
                          <a:spcPct val="107000"/>
                        </a:lnSpc>
                        <a:spcAft>
                          <a:spcPts val="0"/>
                        </a:spcAft>
                      </a:pPr>
                      <a:r>
                        <a:rPr lang="cs-CZ" sz="2000" dirty="0">
                          <a:effectLst/>
                        </a:rPr>
                        <a:t>Celkové nepřímé náklady</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dirty="0">
                          <a:effectLst/>
                        </a:rPr>
                        <a:t>115,24 miliard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497637795"/>
                  </a:ext>
                </a:extLst>
              </a:tr>
              <a:tr h="423275">
                <a:tc>
                  <a:txBody>
                    <a:bodyPr/>
                    <a:lstStyle/>
                    <a:p>
                      <a:pPr algn="ctr">
                        <a:lnSpc>
                          <a:spcPct val="107000"/>
                        </a:lnSpc>
                        <a:spcAft>
                          <a:spcPts val="0"/>
                        </a:spcAft>
                      </a:pPr>
                      <a:r>
                        <a:rPr lang="cs-CZ" sz="2000">
                          <a:effectLst/>
                        </a:rPr>
                        <a:t>Ztráty z předčasné úmrtnosti</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dirty="0">
                          <a:effectLst/>
                        </a:rPr>
                        <a:t>87,14 miliard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887618488"/>
                  </a:ext>
                </a:extLst>
              </a:tr>
              <a:tr h="423275">
                <a:tc>
                  <a:txBody>
                    <a:bodyPr/>
                    <a:lstStyle/>
                    <a:p>
                      <a:pPr algn="ctr">
                        <a:lnSpc>
                          <a:spcPct val="107000"/>
                        </a:lnSpc>
                        <a:spcAft>
                          <a:spcPts val="0"/>
                        </a:spcAft>
                      </a:pPr>
                      <a:r>
                        <a:rPr lang="cs-CZ" sz="2000">
                          <a:effectLst/>
                        </a:rPr>
                        <a:t>Ztráty z absenteismu</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dirty="0">
                          <a:effectLst/>
                        </a:rPr>
                        <a:t>15,28 miliard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2949204582"/>
                  </a:ext>
                </a:extLst>
              </a:tr>
              <a:tr h="423275">
                <a:tc>
                  <a:txBody>
                    <a:bodyPr/>
                    <a:lstStyle/>
                    <a:p>
                      <a:pPr algn="ctr">
                        <a:lnSpc>
                          <a:spcPct val="107000"/>
                        </a:lnSpc>
                        <a:spcAft>
                          <a:spcPts val="0"/>
                        </a:spcAft>
                      </a:pPr>
                      <a:r>
                        <a:rPr lang="cs-CZ" sz="2000">
                          <a:effectLst/>
                        </a:rPr>
                        <a:t>Ztráty z prezenteismu</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dirty="0">
                          <a:effectLst/>
                        </a:rPr>
                        <a:t>12,83 miliard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563343179"/>
                  </a:ext>
                </a:extLst>
              </a:tr>
            </a:tbl>
          </a:graphicData>
        </a:graphic>
      </p:graphicFrame>
    </p:spTree>
    <p:extLst>
      <p:ext uri="{BB962C8B-B14F-4D97-AF65-F5344CB8AC3E}">
        <p14:creationId xmlns:p14="http://schemas.microsoft.com/office/powerpoint/2010/main" val="898493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Zástupný symbol pro obsah 2"/>
          <p:cNvSpPr>
            <a:spLocks noGrp="1"/>
          </p:cNvSpPr>
          <p:nvPr>
            <p:ph idx="1"/>
          </p:nvPr>
        </p:nvSpPr>
        <p:spPr/>
        <p:txBody>
          <a:bodyPr/>
          <a:lstStyle/>
          <a:p>
            <a:pPr eaLnBrk="1" hangingPunct="1"/>
            <a:endParaRPr lang="cs-CZ"/>
          </a:p>
        </p:txBody>
      </p:sp>
      <p:sp>
        <p:nvSpPr>
          <p:cNvPr id="12291" name="Nadpis 1"/>
          <p:cNvSpPr>
            <a:spLocks noGrp="1"/>
          </p:cNvSpPr>
          <p:nvPr>
            <p:ph type="title"/>
          </p:nvPr>
        </p:nvSpPr>
        <p:spPr>
          <a:xfrm>
            <a:off x="1981200" y="338138"/>
            <a:ext cx="8229600" cy="1003300"/>
          </a:xfrm>
        </p:spPr>
        <p:txBody>
          <a:bodyPr/>
          <a:lstStyle/>
          <a:p>
            <a:pPr eaLnBrk="1" hangingPunct="1"/>
            <a:r>
              <a:rPr lang="cs-CZ" b="1" dirty="0"/>
              <a:t>Co určuje naše zdraví ?</a:t>
            </a:r>
          </a:p>
        </p:txBody>
      </p:sp>
      <p:graphicFrame>
        <p:nvGraphicFramePr>
          <p:cNvPr id="4" name="Zástupný symbol pro obsah 9"/>
          <p:cNvGraphicFramePr>
            <a:graphicFrameLocks/>
          </p:cNvGraphicFramePr>
          <p:nvPr>
            <p:extLst>
              <p:ext uri="{D42A27DB-BD31-4B8C-83A1-F6EECF244321}">
                <p14:modId xmlns:p14="http://schemas.microsoft.com/office/powerpoint/2010/main" val="1320733348"/>
              </p:ext>
            </p:extLst>
          </p:nvPr>
        </p:nvGraphicFramePr>
        <p:xfrm>
          <a:off x="1775520" y="1268760"/>
          <a:ext cx="8568952"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34092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Zástupný symbol pro obsah 2"/>
          <p:cNvSpPr>
            <a:spLocks noGrp="1"/>
          </p:cNvSpPr>
          <p:nvPr>
            <p:ph idx="1"/>
          </p:nvPr>
        </p:nvSpPr>
        <p:spPr/>
        <p:txBody>
          <a:bodyPr/>
          <a:lstStyle/>
          <a:p>
            <a:pPr eaLnBrk="1" hangingPunct="1"/>
            <a:endParaRPr lang="cs-CZ" altLang="cs-CZ"/>
          </a:p>
        </p:txBody>
      </p:sp>
      <p:sp>
        <p:nvSpPr>
          <p:cNvPr id="14339" name="Nadpis 1"/>
          <p:cNvSpPr>
            <a:spLocks noGrp="1"/>
          </p:cNvSpPr>
          <p:nvPr>
            <p:ph type="title"/>
          </p:nvPr>
        </p:nvSpPr>
        <p:spPr>
          <a:xfrm>
            <a:off x="1981200" y="338138"/>
            <a:ext cx="8229600" cy="1003300"/>
          </a:xfrm>
        </p:spPr>
        <p:txBody>
          <a:bodyPr/>
          <a:lstStyle/>
          <a:p>
            <a:pPr eaLnBrk="1" hangingPunct="1"/>
            <a:r>
              <a:rPr lang="cs-CZ" altLang="cs-CZ" sz="4800" b="1" dirty="0"/>
              <a:t>Determinanty zdraví </a:t>
            </a:r>
          </a:p>
        </p:txBody>
      </p:sp>
      <p:graphicFrame>
        <p:nvGraphicFramePr>
          <p:cNvPr id="4" name="Zástupný symbol pro obsah 9"/>
          <p:cNvGraphicFramePr>
            <a:graphicFrameLocks/>
          </p:cNvGraphicFramePr>
          <p:nvPr>
            <p:extLst>
              <p:ext uri="{D42A27DB-BD31-4B8C-83A1-F6EECF244321}">
                <p14:modId xmlns:p14="http://schemas.microsoft.com/office/powerpoint/2010/main" val="1325592389"/>
              </p:ext>
            </p:extLst>
          </p:nvPr>
        </p:nvGraphicFramePr>
        <p:xfrm>
          <a:off x="1703512" y="1412776"/>
          <a:ext cx="8788648" cy="52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1861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nice 8"/>
          <p:cNvCxnSpPr/>
          <p:nvPr/>
        </p:nvCxnSpPr>
        <p:spPr>
          <a:xfrm flipV="1">
            <a:off x="462224" y="3959052"/>
            <a:ext cx="11133574" cy="40192"/>
          </a:xfrm>
          <a:prstGeom prst="line">
            <a:avLst/>
          </a:prstGeom>
          <a:ln w="19050">
            <a:solidFill>
              <a:srgbClr val="005A85"/>
            </a:solidFill>
          </a:ln>
        </p:spPr>
        <p:style>
          <a:lnRef idx="1">
            <a:schemeClr val="accent1"/>
          </a:lnRef>
          <a:fillRef idx="0">
            <a:schemeClr val="accent1"/>
          </a:fillRef>
          <a:effectRef idx="0">
            <a:schemeClr val="accent1"/>
          </a:effectRef>
          <a:fontRef idx="minor">
            <a:schemeClr val="tx1"/>
          </a:fontRef>
        </p:style>
      </p:cxnSp>
      <p:pic>
        <p:nvPicPr>
          <p:cNvPr id="5" name="Obráze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1369" y="1547445"/>
            <a:ext cx="3331349" cy="3473695"/>
          </a:xfrm>
          <a:prstGeom prst="rect">
            <a:avLst/>
          </a:prstGeom>
        </p:spPr>
      </p:pic>
      <p:sp>
        <p:nvSpPr>
          <p:cNvPr id="7" name="Nadpis 1"/>
          <p:cNvSpPr>
            <a:spLocks noGrp="1"/>
          </p:cNvSpPr>
          <p:nvPr>
            <p:ph type="title"/>
          </p:nvPr>
        </p:nvSpPr>
        <p:spPr>
          <a:xfrm>
            <a:off x="1149660" y="111400"/>
            <a:ext cx="10735511" cy="1325563"/>
          </a:xfrm>
        </p:spPr>
        <p:txBody>
          <a:bodyPr/>
          <a:lstStyle/>
          <a:p>
            <a:pPr algn="ctr"/>
            <a:r>
              <a:rPr lang="cs-CZ" dirty="0"/>
              <a:t>Vliv životního stylu na lidské zdraví</a:t>
            </a:r>
          </a:p>
        </p:txBody>
      </p:sp>
      <p:sp>
        <p:nvSpPr>
          <p:cNvPr id="12" name="TextovéPole 11"/>
          <p:cNvSpPr txBox="1"/>
          <p:nvPr/>
        </p:nvSpPr>
        <p:spPr>
          <a:xfrm>
            <a:off x="618289" y="1670707"/>
            <a:ext cx="1793315" cy="553998"/>
          </a:xfrm>
          <a:prstGeom prst="rect">
            <a:avLst/>
          </a:prstGeom>
          <a:noFill/>
        </p:spPr>
        <p:txBody>
          <a:bodyPr wrap="square" rtlCol="0">
            <a:spAutoFit/>
          </a:bodyPr>
          <a:lstStyle/>
          <a:p>
            <a:r>
              <a:rPr lang="cs-CZ" sz="3000" dirty="0">
                <a:solidFill>
                  <a:srgbClr val="005A85"/>
                </a:solidFill>
              </a:rPr>
              <a:t>diabetes</a:t>
            </a:r>
          </a:p>
        </p:txBody>
      </p:sp>
      <p:sp>
        <p:nvSpPr>
          <p:cNvPr id="13" name="TextovéPole 12"/>
          <p:cNvSpPr txBox="1"/>
          <p:nvPr/>
        </p:nvSpPr>
        <p:spPr>
          <a:xfrm>
            <a:off x="620590" y="2840787"/>
            <a:ext cx="2105655" cy="553998"/>
          </a:xfrm>
          <a:prstGeom prst="rect">
            <a:avLst/>
          </a:prstGeom>
          <a:noFill/>
        </p:spPr>
        <p:txBody>
          <a:bodyPr wrap="square" rtlCol="0">
            <a:spAutoFit/>
          </a:bodyPr>
          <a:lstStyle/>
          <a:p>
            <a:r>
              <a:rPr lang="cs-CZ" sz="3000" dirty="0">
                <a:solidFill>
                  <a:srgbClr val="005A85"/>
                </a:solidFill>
              </a:rPr>
              <a:t>úzkosti</a:t>
            </a:r>
          </a:p>
        </p:txBody>
      </p:sp>
      <p:sp>
        <p:nvSpPr>
          <p:cNvPr id="14" name="TextovéPole 13"/>
          <p:cNvSpPr txBox="1"/>
          <p:nvPr/>
        </p:nvSpPr>
        <p:spPr>
          <a:xfrm>
            <a:off x="2009983" y="3425035"/>
            <a:ext cx="2320853" cy="553998"/>
          </a:xfrm>
          <a:prstGeom prst="rect">
            <a:avLst/>
          </a:prstGeom>
          <a:noFill/>
        </p:spPr>
        <p:txBody>
          <a:bodyPr wrap="square" rtlCol="0">
            <a:spAutoFit/>
          </a:bodyPr>
          <a:lstStyle/>
          <a:p>
            <a:r>
              <a:rPr lang="cs-CZ" sz="3000" dirty="0">
                <a:solidFill>
                  <a:srgbClr val="005A85"/>
                </a:solidFill>
              </a:rPr>
              <a:t>nádory</a:t>
            </a:r>
          </a:p>
        </p:txBody>
      </p:sp>
      <p:sp>
        <p:nvSpPr>
          <p:cNvPr id="15" name="TextovéPole 14"/>
          <p:cNvSpPr txBox="1"/>
          <p:nvPr/>
        </p:nvSpPr>
        <p:spPr>
          <a:xfrm>
            <a:off x="1870869" y="2254955"/>
            <a:ext cx="2507484" cy="553998"/>
          </a:xfrm>
          <a:prstGeom prst="rect">
            <a:avLst/>
          </a:prstGeom>
          <a:noFill/>
        </p:spPr>
        <p:txBody>
          <a:bodyPr wrap="square" rtlCol="0">
            <a:spAutoFit/>
          </a:bodyPr>
          <a:lstStyle/>
          <a:p>
            <a:r>
              <a:rPr lang="cs-CZ" sz="3000" dirty="0">
                <a:solidFill>
                  <a:srgbClr val="005A85"/>
                </a:solidFill>
              </a:rPr>
              <a:t>hypertenze</a:t>
            </a:r>
          </a:p>
        </p:txBody>
      </p:sp>
      <p:sp>
        <p:nvSpPr>
          <p:cNvPr id="16" name="TextovéPole 15"/>
          <p:cNvSpPr txBox="1"/>
          <p:nvPr/>
        </p:nvSpPr>
        <p:spPr>
          <a:xfrm>
            <a:off x="3426487" y="2912347"/>
            <a:ext cx="1512695" cy="553998"/>
          </a:xfrm>
          <a:prstGeom prst="rect">
            <a:avLst/>
          </a:prstGeom>
          <a:noFill/>
        </p:spPr>
        <p:txBody>
          <a:bodyPr wrap="square" rtlCol="0">
            <a:spAutoFit/>
          </a:bodyPr>
          <a:lstStyle/>
          <a:p>
            <a:r>
              <a:rPr lang="cs-CZ" sz="3000" dirty="0">
                <a:solidFill>
                  <a:srgbClr val="005A85"/>
                </a:solidFill>
              </a:rPr>
              <a:t>úrazy</a:t>
            </a:r>
          </a:p>
        </p:txBody>
      </p:sp>
      <p:sp>
        <p:nvSpPr>
          <p:cNvPr id="17" name="TextovéPole 16"/>
          <p:cNvSpPr txBox="1"/>
          <p:nvPr/>
        </p:nvSpPr>
        <p:spPr>
          <a:xfrm>
            <a:off x="7865865" y="2809788"/>
            <a:ext cx="3901120" cy="1015663"/>
          </a:xfrm>
          <a:prstGeom prst="rect">
            <a:avLst/>
          </a:prstGeom>
          <a:noFill/>
        </p:spPr>
        <p:txBody>
          <a:bodyPr wrap="square" rtlCol="0">
            <a:spAutoFit/>
          </a:bodyPr>
          <a:lstStyle/>
          <a:p>
            <a:pPr algn="ctr"/>
            <a:r>
              <a:rPr lang="cs-CZ" sz="3000" dirty="0">
                <a:solidFill>
                  <a:srgbClr val="005A85"/>
                </a:solidFill>
              </a:rPr>
              <a:t>poruchy menstruace </a:t>
            </a:r>
          </a:p>
          <a:p>
            <a:pPr algn="ctr"/>
            <a:r>
              <a:rPr lang="cs-CZ" sz="3000" dirty="0">
                <a:solidFill>
                  <a:srgbClr val="005A85"/>
                </a:solidFill>
              </a:rPr>
              <a:t>a ovulace</a:t>
            </a:r>
          </a:p>
        </p:txBody>
      </p:sp>
      <p:sp>
        <p:nvSpPr>
          <p:cNvPr id="18" name="TextovéPole 17"/>
          <p:cNvSpPr txBox="1"/>
          <p:nvPr/>
        </p:nvSpPr>
        <p:spPr>
          <a:xfrm>
            <a:off x="9123681" y="1526233"/>
            <a:ext cx="2326640" cy="1015663"/>
          </a:xfrm>
          <a:prstGeom prst="rect">
            <a:avLst/>
          </a:prstGeom>
          <a:noFill/>
        </p:spPr>
        <p:txBody>
          <a:bodyPr wrap="square" rtlCol="0">
            <a:spAutoFit/>
          </a:bodyPr>
          <a:lstStyle/>
          <a:p>
            <a:pPr algn="ctr"/>
            <a:r>
              <a:rPr lang="cs-CZ" sz="3000" dirty="0">
                <a:solidFill>
                  <a:srgbClr val="005A85"/>
                </a:solidFill>
              </a:rPr>
              <a:t>nemoci dutiny ústní</a:t>
            </a:r>
          </a:p>
        </p:txBody>
      </p:sp>
      <p:sp>
        <p:nvSpPr>
          <p:cNvPr id="20" name="TextovéPole 19"/>
          <p:cNvSpPr txBox="1"/>
          <p:nvPr/>
        </p:nvSpPr>
        <p:spPr>
          <a:xfrm>
            <a:off x="7636173" y="1480490"/>
            <a:ext cx="1909187" cy="553998"/>
          </a:xfrm>
          <a:prstGeom prst="rect">
            <a:avLst/>
          </a:prstGeom>
          <a:noFill/>
        </p:spPr>
        <p:txBody>
          <a:bodyPr wrap="square" rtlCol="0">
            <a:spAutoFit/>
          </a:bodyPr>
          <a:lstStyle/>
          <a:p>
            <a:r>
              <a:rPr lang="cs-CZ" sz="3000" dirty="0">
                <a:solidFill>
                  <a:srgbClr val="005A85"/>
                </a:solidFill>
              </a:rPr>
              <a:t>obezita</a:t>
            </a:r>
          </a:p>
        </p:txBody>
      </p:sp>
      <p:sp>
        <p:nvSpPr>
          <p:cNvPr id="21" name="TextovéPole 20"/>
          <p:cNvSpPr txBox="1"/>
          <p:nvPr/>
        </p:nvSpPr>
        <p:spPr>
          <a:xfrm>
            <a:off x="618289" y="4421275"/>
            <a:ext cx="3712547" cy="553998"/>
          </a:xfrm>
          <a:prstGeom prst="rect">
            <a:avLst/>
          </a:prstGeom>
          <a:noFill/>
        </p:spPr>
        <p:txBody>
          <a:bodyPr wrap="square" rtlCol="0">
            <a:spAutoFit/>
          </a:bodyPr>
          <a:lstStyle/>
          <a:p>
            <a:r>
              <a:rPr lang="cs-CZ" sz="3000">
                <a:solidFill>
                  <a:srgbClr val="005A85"/>
                </a:solidFill>
              </a:rPr>
              <a:t>nezdravá výživa</a:t>
            </a:r>
            <a:endParaRPr lang="cs-CZ" sz="3000" dirty="0">
              <a:solidFill>
                <a:srgbClr val="005A85"/>
              </a:solidFill>
            </a:endParaRPr>
          </a:p>
        </p:txBody>
      </p:sp>
      <p:sp>
        <p:nvSpPr>
          <p:cNvPr id="22" name="TextovéPole 21"/>
          <p:cNvSpPr txBox="1"/>
          <p:nvPr/>
        </p:nvSpPr>
        <p:spPr>
          <a:xfrm>
            <a:off x="2889083" y="4923693"/>
            <a:ext cx="1055076" cy="553998"/>
          </a:xfrm>
          <a:prstGeom prst="rect">
            <a:avLst/>
          </a:prstGeom>
          <a:noFill/>
        </p:spPr>
        <p:txBody>
          <a:bodyPr wrap="square" rtlCol="0">
            <a:spAutoFit/>
          </a:bodyPr>
          <a:lstStyle/>
          <a:p>
            <a:r>
              <a:rPr lang="cs-CZ" sz="3000" dirty="0">
                <a:solidFill>
                  <a:srgbClr val="005A85"/>
                </a:solidFill>
              </a:rPr>
              <a:t>stres</a:t>
            </a:r>
          </a:p>
        </p:txBody>
      </p:sp>
      <p:sp>
        <p:nvSpPr>
          <p:cNvPr id="23" name="TextovéPole 22"/>
          <p:cNvSpPr txBox="1"/>
          <p:nvPr/>
        </p:nvSpPr>
        <p:spPr>
          <a:xfrm>
            <a:off x="4440742" y="5255089"/>
            <a:ext cx="3310516" cy="553998"/>
          </a:xfrm>
          <a:prstGeom prst="rect">
            <a:avLst/>
          </a:prstGeom>
          <a:noFill/>
        </p:spPr>
        <p:txBody>
          <a:bodyPr wrap="square" rtlCol="0">
            <a:spAutoFit/>
          </a:bodyPr>
          <a:lstStyle/>
          <a:p>
            <a:r>
              <a:rPr lang="cs-CZ" sz="3000" dirty="0">
                <a:solidFill>
                  <a:srgbClr val="005A85"/>
                </a:solidFill>
              </a:rPr>
              <a:t>nedostatek spánku</a:t>
            </a:r>
          </a:p>
        </p:txBody>
      </p:sp>
      <p:sp>
        <p:nvSpPr>
          <p:cNvPr id="24" name="TextovéPole 23"/>
          <p:cNvSpPr txBox="1"/>
          <p:nvPr/>
        </p:nvSpPr>
        <p:spPr>
          <a:xfrm>
            <a:off x="7524467" y="4491951"/>
            <a:ext cx="1490922" cy="553998"/>
          </a:xfrm>
          <a:prstGeom prst="rect">
            <a:avLst/>
          </a:prstGeom>
          <a:noFill/>
        </p:spPr>
        <p:txBody>
          <a:bodyPr wrap="square" rtlCol="0">
            <a:spAutoFit/>
          </a:bodyPr>
          <a:lstStyle/>
          <a:p>
            <a:r>
              <a:rPr lang="cs-CZ" sz="3000" dirty="0">
                <a:solidFill>
                  <a:srgbClr val="005A85"/>
                </a:solidFill>
              </a:rPr>
              <a:t>kouření</a:t>
            </a:r>
          </a:p>
        </p:txBody>
      </p:sp>
      <p:sp>
        <p:nvSpPr>
          <p:cNvPr id="25" name="TextovéPole 24"/>
          <p:cNvSpPr txBox="1"/>
          <p:nvPr/>
        </p:nvSpPr>
        <p:spPr>
          <a:xfrm>
            <a:off x="769485" y="5305530"/>
            <a:ext cx="1490922" cy="553998"/>
          </a:xfrm>
          <a:prstGeom prst="rect">
            <a:avLst/>
          </a:prstGeom>
          <a:noFill/>
        </p:spPr>
        <p:txBody>
          <a:bodyPr wrap="square" rtlCol="0">
            <a:spAutoFit/>
          </a:bodyPr>
          <a:lstStyle/>
          <a:p>
            <a:r>
              <a:rPr lang="cs-CZ" sz="3000" dirty="0">
                <a:solidFill>
                  <a:srgbClr val="005A85"/>
                </a:solidFill>
              </a:rPr>
              <a:t>alkohol</a:t>
            </a:r>
          </a:p>
        </p:txBody>
      </p:sp>
      <p:sp>
        <p:nvSpPr>
          <p:cNvPr id="26" name="TextovéPole 25"/>
          <p:cNvSpPr txBox="1"/>
          <p:nvPr/>
        </p:nvSpPr>
        <p:spPr>
          <a:xfrm>
            <a:off x="8482275" y="5282799"/>
            <a:ext cx="3525505" cy="553998"/>
          </a:xfrm>
          <a:prstGeom prst="rect">
            <a:avLst/>
          </a:prstGeom>
          <a:noFill/>
        </p:spPr>
        <p:txBody>
          <a:bodyPr wrap="square" rtlCol="0">
            <a:spAutoFit/>
          </a:bodyPr>
          <a:lstStyle/>
          <a:p>
            <a:r>
              <a:rPr lang="cs-CZ" sz="3000" dirty="0">
                <a:solidFill>
                  <a:srgbClr val="005A85"/>
                </a:solidFill>
              </a:rPr>
              <a:t>nedostatek pohybu</a:t>
            </a:r>
          </a:p>
        </p:txBody>
      </p:sp>
      <p:sp>
        <p:nvSpPr>
          <p:cNvPr id="27" name="TextovéPole 26"/>
          <p:cNvSpPr txBox="1"/>
          <p:nvPr/>
        </p:nvSpPr>
        <p:spPr>
          <a:xfrm>
            <a:off x="9236401" y="4107959"/>
            <a:ext cx="2701041" cy="553998"/>
          </a:xfrm>
          <a:prstGeom prst="rect">
            <a:avLst/>
          </a:prstGeom>
          <a:noFill/>
        </p:spPr>
        <p:txBody>
          <a:bodyPr wrap="square" rtlCol="0">
            <a:spAutoFit/>
          </a:bodyPr>
          <a:lstStyle/>
          <a:p>
            <a:r>
              <a:rPr lang="cs-CZ" sz="3000" dirty="0">
                <a:solidFill>
                  <a:srgbClr val="005A85"/>
                </a:solidFill>
              </a:rPr>
              <a:t>sociální izolace</a:t>
            </a:r>
          </a:p>
        </p:txBody>
      </p:sp>
    </p:spTree>
    <p:extLst>
      <p:ext uri="{BB962C8B-B14F-4D97-AF65-F5344CB8AC3E}">
        <p14:creationId xmlns:p14="http://schemas.microsoft.com/office/powerpoint/2010/main" val="869311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9390" y="-22622"/>
            <a:ext cx="10515600" cy="1325563"/>
          </a:xfrm>
        </p:spPr>
        <p:txBody>
          <a:bodyPr/>
          <a:lstStyle/>
          <a:p>
            <a:r>
              <a:rPr lang="cs-CZ" b="1" dirty="0"/>
              <a:t>Životní styl  dokáže odvrátit až 80% nemocí </a:t>
            </a:r>
          </a:p>
        </p:txBody>
      </p:sp>
      <p:sp>
        <p:nvSpPr>
          <p:cNvPr id="4" name="Zástupný symbol pro text 3"/>
          <p:cNvSpPr>
            <a:spLocks noGrp="1"/>
          </p:cNvSpPr>
          <p:nvPr>
            <p:ph type="body" idx="1"/>
          </p:nvPr>
        </p:nvSpPr>
        <p:spPr>
          <a:xfrm>
            <a:off x="388836" y="811374"/>
            <a:ext cx="5157787" cy="823912"/>
          </a:xfrm>
        </p:spPr>
        <p:txBody>
          <a:bodyPr/>
          <a:lstStyle/>
          <a:p>
            <a:pPr algn="ctr"/>
            <a:r>
              <a:rPr lang="cs-CZ" dirty="0"/>
              <a:t>Rizikové faktory</a:t>
            </a:r>
          </a:p>
        </p:txBody>
      </p:sp>
      <p:sp>
        <p:nvSpPr>
          <p:cNvPr id="5" name="Zástupný symbol pro obsah 4"/>
          <p:cNvSpPr>
            <a:spLocks noGrp="1"/>
          </p:cNvSpPr>
          <p:nvPr>
            <p:ph sz="half" idx="2"/>
          </p:nvPr>
        </p:nvSpPr>
        <p:spPr>
          <a:xfrm>
            <a:off x="491706" y="1635286"/>
            <a:ext cx="5505867" cy="5051263"/>
          </a:xfrm>
        </p:spPr>
        <p:txBody>
          <a:bodyPr>
            <a:normAutofit/>
          </a:bodyPr>
          <a:lstStyle/>
          <a:p>
            <a:endParaRPr lang="cs-CZ" dirty="0"/>
          </a:p>
          <a:p>
            <a:endParaRPr lang="cs-CZ" dirty="0"/>
          </a:p>
          <a:p>
            <a:endParaRPr lang="cs-CZ" dirty="0"/>
          </a:p>
        </p:txBody>
      </p:sp>
      <p:sp>
        <p:nvSpPr>
          <p:cNvPr id="6" name="Zástupný symbol pro text 5"/>
          <p:cNvSpPr>
            <a:spLocks noGrp="1"/>
          </p:cNvSpPr>
          <p:nvPr>
            <p:ph type="body" sz="quarter" idx="3"/>
          </p:nvPr>
        </p:nvSpPr>
        <p:spPr>
          <a:xfrm>
            <a:off x="6403201" y="619466"/>
            <a:ext cx="5183188" cy="823912"/>
          </a:xfrm>
        </p:spPr>
        <p:txBody>
          <a:bodyPr/>
          <a:lstStyle/>
          <a:p>
            <a:pPr algn="ctr"/>
            <a:r>
              <a:rPr lang="cs-CZ" dirty="0"/>
              <a:t>Protektivní faktory</a:t>
            </a:r>
          </a:p>
        </p:txBody>
      </p:sp>
      <p:sp>
        <p:nvSpPr>
          <p:cNvPr id="7" name="Zástupný symbol pro obsah 6"/>
          <p:cNvSpPr>
            <a:spLocks noGrp="1"/>
          </p:cNvSpPr>
          <p:nvPr>
            <p:ph sz="quarter" idx="4"/>
          </p:nvPr>
        </p:nvSpPr>
        <p:spPr>
          <a:xfrm>
            <a:off x="6100169" y="1702818"/>
            <a:ext cx="5789252" cy="4827378"/>
          </a:xfrm>
        </p:spPr>
        <p:txBody>
          <a:bodyPr>
            <a:normAutofit/>
          </a:bodyPr>
          <a:lstStyle/>
          <a:p>
            <a:endParaRPr lang="cs-CZ" dirty="0"/>
          </a:p>
        </p:txBody>
      </p:sp>
    </p:spTree>
    <p:extLst>
      <p:ext uri="{BB962C8B-B14F-4D97-AF65-F5344CB8AC3E}">
        <p14:creationId xmlns:p14="http://schemas.microsoft.com/office/powerpoint/2010/main" val="1187092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9390" y="-22622"/>
            <a:ext cx="10515600" cy="1325563"/>
          </a:xfrm>
        </p:spPr>
        <p:txBody>
          <a:bodyPr/>
          <a:lstStyle/>
          <a:p>
            <a:r>
              <a:rPr lang="cs-CZ" b="1" dirty="0"/>
              <a:t>Životní styl  dokáže odvrátit až 80% nemocí </a:t>
            </a:r>
          </a:p>
        </p:txBody>
      </p:sp>
      <p:sp>
        <p:nvSpPr>
          <p:cNvPr id="4" name="Zástupný symbol pro text 3"/>
          <p:cNvSpPr>
            <a:spLocks noGrp="1"/>
          </p:cNvSpPr>
          <p:nvPr>
            <p:ph type="body" idx="1"/>
          </p:nvPr>
        </p:nvSpPr>
        <p:spPr>
          <a:xfrm>
            <a:off x="388836" y="811374"/>
            <a:ext cx="5157787" cy="823912"/>
          </a:xfrm>
        </p:spPr>
        <p:txBody>
          <a:bodyPr/>
          <a:lstStyle/>
          <a:p>
            <a:pPr algn="ctr"/>
            <a:r>
              <a:rPr lang="cs-CZ" dirty="0"/>
              <a:t>Rizikové faktory</a:t>
            </a:r>
          </a:p>
        </p:txBody>
      </p:sp>
      <p:sp>
        <p:nvSpPr>
          <p:cNvPr id="5" name="Zástupný symbol pro obsah 4"/>
          <p:cNvSpPr>
            <a:spLocks noGrp="1"/>
          </p:cNvSpPr>
          <p:nvPr>
            <p:ph sz="half" idx="2"/>
          </p:nvPr>
        </p:nvSpPr>
        <p:spPr>
          <a:xfrm>
            <a:off x="491706" y="1635286"/>
            <a:ext cx="5505867" cy="5051263"/>
          </a:xfrm>
        </p:spPr>
        <p:txBody>
          <a:bodyPr>
            <a:normAutofit fontScale="77500" lnSpcReduction="20000"/>
          </a:bodyPr>
          <a:lstStyle/>
          <a:p>
            <a:r>
              <a:rPr lang="cs-CZ" dirty="0"/>
              <a:t>Závislosti</a:t>
            </a:r>
          </a:p>
          <a:p>
            <a:pPr lvl="1"/>
            <a:r>
              <a:rPr lang="cs-CZ" dirty="0"/>
              <a:t>Kouření </a:t>
            </a:r>
          </a:p>
          <a:p>
            <a:pPr lvl="1"/>
            <a:r>
              <a:rPr lang="cs-CZ" dirty="0"/>
              <a:t>Rizikové a škodlivé pití alkoholu</a:t>
            </a:r>
          </a:p>
          <a:p>
            <a:pPr lvl="1"/>
            <a:r>
              <a:rPr lang="cs-CZ" dirty="0"/>
              <a:t>Nelegální drogy</a:t>
            </a:r>
          </a:p>
          <a:p>
            <a:pPr lvl="1"/>
            <a:r>
              <a:rPr lang="cs-CZ" dirty="0" err="1"/>
              <a:t>NaCll</a:t>
            </a:r>
            <a:endParaRPr lang="cs-CZ" dirty="0"/>
          </a:p>
          <a:p>
            <a:pPr lvl="1"/>
            <a:r>
              <a:rPr lang="cs-CZ" dirty="0"/>
              <a:t>Sociální sítě</a:t>
            </a:r>
          </a:p>
          <a:p>
            <a:pPr lvl="1"/>
            <a:r>
              <a:rPr lang="cs-CZ" dirty="0"/>
              <a:t>Mobil</a:t>
            </a:r>
          </a:p>
          <a:p>
            <a:r>
              <a:rPr lang="cs-CZ" dirty="0"/>
              <a:t>Jednoduché cukry</a:t>
            </a:r>
          </a:p>
          <a:p>
            <a:r>
              <a:rPr lang="cs-CZ" dirty="0"/>
              <a:t>TMK, živočišné tuky</a:t>
            </a:r>
          </a:p>
          <a:p>
            <a:r>
              <a:rPr lang="cs-CZ" dirty="0"/>
              <a:t>Nedostatek pohybu</a:t>
            </a:r>
          </a:p>
          <a:p>
            <a:r>
              <a:rPr lang="cs-CZ" dirty="0" err="1"/>
              <a:t>Hypercholesterolémie</a:t>
            </a:r>
            <a:endParaRPr lang="cs-CZ" dirty="0"/>
          </a:p>
          <a:p>
            <a:r>
              <a:rPr lang="cs-CZ" dirty="0"/>
              <a:t>Hypertenze</a:t>
            </a:r>
          </a:p>
          <a:p>
            <a:r>
              <a:rPr lang="cs-CZ" dirty="0"/>
              <a:t>Obezita</a:t>
            </a:r>
          </a:p>
          <a:p>
            <a:r>
              <a:rPr lang="cs-CZ" dirty="0"/>
              <a:t>Šikana</a:t>
            </a:r>
          </a:p>
          <a:p>
            <a:r>
              <a:rPr lang="cs-CZ" dirty="0"/>
              <a:t>Odmítání očkování</a:t>
            </a:r>
          </a:p>
          <a:p>
            <a:endParaRPr lang="cs-CZ" dirty="0"/>
          </a:p>
          <a:p>
            <a:endParaRPr lang="cs-CZ" dirty="0"/>
          </a:p>
          <a:p>
            <a:endParaRPr lang="cs-CZ" dirty="0"/>
          </a:p>
        </p:txBody>
      </p:sp>
      <p:sp>
        <p:nvSpPr>
          <p:cNvPr id="6" name="Zástupný symbol pro text 5"/>
          <p:cNvSpPr>
            <a:spLocks noGrp="1"/>
          </p:cNvSpPr>
          <p:nvPr>
            <p:ph type="body" sz="quarter" idx="3"/>
          </p:nvPr>
        </p:nvSpPr>
        <p:spPr>
          <a:xfrm>
            <a:off x="6403201" y="619466"/>
            <a:ext cx="5183188" cy="823912"/>
          </a:xfrm>
        </p:spPr>
        <p:txBody>
          <a:bodyPr/>
          <a:lstStyle/>
          <a:p>
            <a:pPr algn="ctr"/>
            <a:r>
              <a:rPr lang="cs-CZ" dirty="0"/>
              <a:t>Protektivní faktory</a:t>
            </a:r>
          </a:p>
        </p:txBody>
      </p:sp>
      <p:sp>
        <p:nvSpPr>
          <p:cNvPr id="7" name="Zástupný symbol pro obsah 6"/>
          <p:cNvSpPr>
            <a:spLocks noGrp="1"/>
          </p:cNvSpPr>
          <p:nvPr>
            <p:ph sz="quarter" idx="4"/>
          </p:nvPr>
        </p:nvSpPr>
        <p:spPr>
          <a:xfrm>
            <a:off x="6100169" y="1702818"/>
            <a:ext cx="5789252" cy="4827378"/>
          </a:xfrm>
        </p:spPr>
        <p:txBody>
          <a:bodyPr>
            <a:normAutofit fontScale="85000" lnSpcReduction="10000"/>
          </a:bodyPr>
          <a:lstStyle/>
          <a:p>
            <a:r>
              <a:rPr lang="cs-CZ" dirty="0"/>
              <a:t>Nekouřit</a:t>
            </a:r>
          </a:p>
          <a:p>
            <a:r>
              <a:rPr lang="cs-CZ" dirty="0"/>
              <a:t>Alkohol max. 1 standardní nápoj (ČR16-18 g alkoholu, GB 8,5g)</a:t>
            </a:r>
          </a:p>
          <a:p>
            <a:r>
              <a:rPr lang="cs-CZ" dirty="0" err="1"/>
              <a:t>NaCl</a:t>
            </a:r>
            <a:r>
              <a:rPr lang="cs-CZ" dirty="0"/>
              <a:t> max. 5g/d</a:t>
            </a:r>
          </a:p>
          <a:p>
            <a:r>
              <a:rPr lang="cs-CZ" dirty="0"/>
              <a:t>Jednoduché cukry do 25g (5kostek cukru)</a:t>
            </a:r>
          </a:p>
          <a:p>
            <a:r>
              <a:rPr lang="cs-CZ" dirty="0"/>
              <a:t>Pohyb děti min 60 minut, dospělí 30 minut</a:t>
            </a:r>
          </a:p>
          <a:p>
            <a:r>
              <a:rPr lang="cs-CZ" dirty="0"/>
              <a:t>Cholesterol do 5 </a:t>
            </a:r>
            <a:r>
              <a:rPr lang="cs-CZ" dirty="0" err="1"/>
              <a:t>mmol</a:t>
            </a:r>
            <a:r>
              <a:rPr lang="cs-CZ" dirty="0"/>
              <a:t>/l</a:t>
            </a:r>
          </a:p>
          <a:p>
            <a:r>
              <a:rPr lang="cs-CZ" dirty="0"/>
              <a:t>TK do 130/85 torr</a:t>
            </a:r>
          </a:p>
          <a:p>
            <a:r>
              <a:rPr lang="cs-CZ" dirty="0"/>
              <a:t>Sociální pohoda – </a:t>
            </a:r>
            <a:r>
              <a:rPr lang="cs-CZ" dirty="0" err="1"/>
              <a:t>wellbeing,resilience</a:t>
            </a:r>
            <a:endParaRPr lang="cs-CZ" dirty="0"/>
          </a:p>
          <a:p>
            <a:r>
              <a:rPr lang="cs-CZ" dirty="0"/>
              <a:t>BMI do 25</a:t>
            </a:r>
          </a:p>
          <a:p>
            <a:r>
              <a:rPr lang="cs-CZ" dirty="0"/>
              <a:t>Očkování</a:t>
            </a:r>
          </a:p>
          <a:p>
            <a:endParaRPr lang="cs-CZ" dirty="0"/>
          </a:p>
        </p:txBody>
      </p:sp>
    </p:spTree>
    <p:extLst>
      <p:ext uri="{BB962C8B-B14F-4D97-AF65-F5344CB8AC3E}">
        <p14:creationId xmlns:p14="http://schemas.microsoft.com/office/powerpoint/2010/main" val="3716390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C:\Users\Kriz\AppData\Local\Microsoft\Windows\INetCacheContent.Word\nihms260665f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6471" y="358588"/>
            <a:ext cx="7548282" cy="5504330"/>
          </a:xfrm>
          <a:prstGeom prst="rect">
            <a:avLst/>
          </a:prstGeom>
          <a:noFill/>
          <a:ln>
            <a:solidFill>
              <a:srgbClr val="0070C0"/>
            </a:solidFill>
          </a:ln>
          <a:effectLst>
            <a:outerShdw blurRad="50800" dist="38100" dir="2700000" algn="tl" rotWithShape="0">
              <a:prstClr val="black">
                <a:alpha val="40000"/>
              </a:prstClr>
            </a:outerShdw>
          </a:effectLst>
        </p:spPr>
      </p:pic>
      <p:sp>
        <p:nvSpPr>
          <p:cNvPr id="3" name="Textové pole 5"/>
          <p:cNvSpPr txBox="1"/>
          <p:nvPr/>
        </p:nvSpPr>
        <p:spPr>
          <a:xfrm>
            <a:off x="8641976" y="1183622"/>
            <a:ext cx="3191436" cy="1469931"/>
          </a:xfrm>
          <a:prstGeom prst="rect">
            <a:avLst/>
          </a:prstGeom>
          <a:solidFill>
            <a:schemeClr val="lt1"/>
          </a:solidFill>
          <a:ln w="6350">
            <a:solidFill>
              <a:srgbClr val="0070C0"/>
            </a:solidFill>
          </a:ln>
          <a:effectLst>
            <a:outerShdw blurRad="50800" dist="38100" dir="5400000" algn="t" rotWithShape="0">
              <a:prstClr val="black">
                <a:alpha val="40000"/>
              </a:prstClr>
            </a:outerShdw>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cs-CZ" sz="2400" dirty="0">
                <a:effectLst/>
                <a:latin typeface="Times New Roman" panose="02020603050405020304" pitchFamily="18" charset="0"/>
                <a:ea typeface="Calibri" panose="020F0502020204030204" pitchFamily="34" charset="0"/>
              </a:rPr>
              <a:t>Porovnání forem prevence diabetu</a:t>
            </a:r>
            <a:r>
              <a:rPr lang="cs-CZ" sz="2400">
                <a:effectLst/>
                <a:latin typeface="Times New Roman" panose="02020603050405020304" pitchFamily="18" charset="0"/>
                <a:ea typeface="Calibri" panose="020F0502020204030204" pitchFamily="34" charset="0"/>
              </a:rPr>
              <a:t>. </a:t>
            </a:r>
          </a:p>
          <a:p>
            <a:pPr>
              <a:lnSpc>
                <a:spcPct val="107000"/>
              </a:lnSpc>
              <a:spcAft>
                <a:spcPts val="800"/>
              </a:spcAft>
            </a:pPr>
            <a:r>
              <a:rPr lang="cs-CZ" sz="2400">
                <a:effectLst/>
                <a:latin typeface="Times New Roman" panose="02020603050405020304" pitchFamily="18" charset="0"/>
                <a:ea typeface="Calibri" panose="020F0502020204030204" pitchFamily="34" charset="0"/>
              </a:rPr>
              <a:t>Roky </a:t>
            </a:r>
            <a:r>
              <a:rPr lang="cs-CZ" sz="2400" dirty="0">
                <a:effectLst/>
                <a:latin typeface="Times New Roman" panose="02020603050405020304" pitchFamily="18" charset="0"/>
                <a:ea typeface="Calibri" panose="020F0502020204030204" pitchFamily="34" charset="0"/>
              </a:rPr>
              <a:t>první diagnózy. </a:t>
            </a:r>
          </a:p>
          <a:p>
            <a:pPr>
              <a:lnSpc>
                <a:spcPct val="107000"/>
              </a:lnSpc>
              <a:spcAft>
                <a:spcPts val="800"/>
              </a:spcAft>
            </a:pPr>
            <a:r>
              <a:rPr lang="cs-CZ" sz="1200" dirty="0">
                <a:effectLst/>
                <a:latin typeface="Times New Roman" panose="02020603050405020304" pitchFamily="18" charset="0"/>
                <a:ea typeface="Calibri" panose="020F0502020204030204" pitchFamily="34" charset="0"/>
              </a:rPr>
              <a:t> </a:t>
            </a:r>
          </a:p>
        </p:txBody>
      </p:sp>
      <p:sp>
        <p:nvSpPr>
          <p:cNvPr id="4" name="Obdélník 3"/>
          <p:cNvSpPr/>
          <p:nvPr/>
        </p:nvSpPr>
        <p:spPr>
          <a:xfrm>
            <a:off x="896471" y="5916706"/>
            <a:ext cx="9771529" cy="757259"/>
          </a:xfrm>
          <a:prstGeom prst="rect">
            <a:avLst/>
          </a:prstGeom>
        </p:spPr>
        <p:txBody>
          <a:bodyPr wrap="square">
            <a:spAutoFit/>
          </a:bodyPr>
          <a:lstStyle/>
          <a:p>
            <a:pPr>
              <a:lnSpc>
                <a:spcPct val="107000"/>
              </a:lnSpc>
              <a:spcAft>
                <a:spcPts val="800"/>
              </a:spcAft>
            </a:pPr>
            <a:r>
              <a:rPr lang="cs-CZ" i="1" dirty="0">
                <a:solidFill>
                  <a:srgbClr val="000000"/>
                </a:solidFill>
                <a:latin typeface="Arial" panose="020B0604020202020204" pitchFamily="34" charset="0"/>
                <a:ea typeface="Times New Roman" panose="02020603050405020304" pitchFamily="18" charset="0"/>
              </a:rPr>
              <a:t>Herman W H:  </a:t>
            </a:r>
            <a:r>
              <a:rPr lang="cs-CZ" i="1" dirty="0" err="1">
                <a:solidFill>
                  <a:srgbClr val="000000"/>
                </a:solidFill>
                <a:latin typeface="Arial" panose="020B0604020202020204" pitchFamily="34" charset="0"/>
                <a:ea typeface="Times New Roman" panose="02020603050405020304" pitchFamily="18" charset="0"/>
              </a:rPr>
              <a:t>The</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economics</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of</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Deabets</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Prevention</a:t>
            </a:r>
            <a:r>
              <a:rPr lang="cs-CZ" i="1" dirty="0">
                <a:solidFill>
                  <a:srgbClr val="000000"/>
                </a:solidFill>
                <a:latin typeface="Arial" panose="020B0604020202020204" pitchFamily="34" charset="0"/>
                <a:ea typeface="Times New Roman" panose="02020603050405020304" pitchFamily="18" charset="0"/>
              </a:rPr>
              <a:t>. Med </a:t>
            </a:r>
            <a:r>
              <a:rPr lang="cs-CZ" i="1" dirty="0" err="1">
                <a:solidFill>
                  <a:srgbClr val="000000"/>
                </a:solidFill>
                <a:latin typeface="Arial" panose="020B0604020202020204" pitchFamily="34" charset="0"/>
                <a:ea typeface="Times New Roman" panose="02020603050405020304" pitchFamily="18" charset="0"/>
              </a:rPr>
              <a:t>Clin</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North</a:t>
            </a:r>
            <a:r>
              <a:rPr lang="cs-CZ" i="1" dirty="0">
                <a:solidFill>
                  <a:srgbClr val="000000"/>
                </a:solidFill>
                <a:latin typeface="Arial" panose="020B0604020202020204" pitchFamily="34" charset="0"/>
                <a:ea typeface="Times New Roman" panose="02020603050405020304" pitchFamily="18" charset="0"/>
              </a:rPr>
              <a:t> AM 2011 Marc 92(2):373 </a:t>
            </a:r>
            <a:r>
              <a:rPr lang="cs-CZ" sz="2400" i="1" dirty="0">
                <a:latin typeface="Times New Roman" panose="02020603050405020304" pitchFamily="18" charset="0"/>
                <a:ea typeface="Calibri" panose="020F0502020204030204" pitchFamily="34" charset="0"/>
                <a:hlinkClick r:id="rId3"/>
              </a:rPr>
              <a:t>https://www.ncbi.nlm.nih.gov/pmc/articles/PMC3061284/</a:t>
            </a:r>
            <a:endParaRPr lang="cs-CZ" sz="2400" i="1" dirty="0">
              <a:effectLst/>
              <a:latin typeface="Times New Roman" panose="02020603050405020304" pitchFamily="18" charset="0"/>
              <a:ea typeface="Calibri" panose="020F0502020204030204" pitchFamily="34" charset="0"/>
            </a:endParaRPr>
          </a:p>
        </p:txBody>
      </p:sp>
      <p:cxnSp>
        <p:nvCxnSpPr>
          <p:cNvPr id="7" name="Přímá spojnice se šipkou 6"/>
          <p:cNvCxnSpPr/>
          <p:nvPr/>
        </p:nvCxnSpPr>
        <p:spPr>
          <a:xfrm>
            <a:off x="2584174" y="2653553"/>
            <a:ext cx="2226365"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1377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2927648" y="5666657"/>
            <a:ext cx="2808312" cy="683253"/>
          </a:xfrm>
        </p:spPr>
        <p:txBody>
          <a:bodyPr>
            <a:normAutofit/>
          </a:bodyPr>
          <a:lstStyle/>
          <a:p>
            <a:pPr algn="ctr"/>
            <a:r>
              <a:rPr lang="cs-CZ" sz="3200" dirty="0">
                <a:latin typeface="Gabriola" panose="04040605051002020D02" pitchFamily="82" charset="0"/>
              </a:rPr>
              <a:t>ROVNOST</a:t>
            </a:r>
          </a:p>
        </p:txBody>
      </p:sp>
      <p:sp>
        <p:nvSpPr>
          <p:cNvPr id="6" name="Zástupný symbol pro zápatí 1"/>
          <p:cNvSpPr>
            <a:spLocks noGrp="1"/>
          </p:cNvSpPr>
          <p:nvPr>
            <p:ph type="ftr" sz="quarter" idx="11"/>
          </p:nvPr>
        </p:nvSpPr>
        <p:spPr>
          <a:xfrm>
            <a:off x="1524000" y="6378222"/>
            <a:ext cx="9144000" cy="452438"/>
          </a:xfrm>
        </p:spPr>
        <p:txBody>
          <a:bodyPr/>
          <a:lstStyle/>
          <a:p>
            <a:pPr algn="ctr"/>
            <a:r>
              <a:rPr lang="cs-CZ" dirty="0">
                <a:solidFill>
                  <a:schemeClr val="accent1">
                    <a:lumMod val="60000"/>
                    <a:lumOff val="40000"/>
                  </a:schemeClr>
                </a:solidFill>
              </a:rPr>
              <a:t>Efektivní podpora zdraví osob ohrožených chudobou a sociálním vyloučením,</a:t>
            </a:r>
          </a:p>
          <a:p>
            <a:pPr algn="ctr"/>
            <a:r>
              <a:rPr lang="cs-CZ" dirty="0">
                <a:solidFill>
                  <a:schemeClr val="accent1">
                    <a:lumMod val="60000"/>
                    <a:lumOff val="40000"/>
                  </a:schemeClr>
                </a:solidFill>
              </a:rPr>
              <a:t> </a:t>
            </a:r>
            <a:r>
              <a:rPr lang="cs-CZ" dirty="0" err="1">
                <a:solidFill>
                  <a:schemeClr val="accent1">
                    <a:lumMod val="60000"/>
                    <a:lumOff val="40000"/>
                  </a:schemeClr>
                </a:solidFill>
              </a:rPr>
              <a:t>reg</a:t>
            </a:r>
            <a:r>
              <a:rPr lang="cs-CZ" dirty="0">
                <a:solidFill>
                  <a:schemeClr val="accent1">
                    <a:lumMod val="60000"/>
                    <a:lumOff val="40000"/>
                  </a:schemeClr>
                </a:solidFill>
              </a:rPr>
              <a:t>. č. CZ.03.2.63/0.0/0.0/15_039/0009439.</a:t>
            </a:r>
          </a:p>
        </p:txBody>
      </p:sp>
      <p:sp>
        <p:nvSpPr>
          <p:cNvPr id="9" name="Nadpis 2"/>
          <p:cNvSpPr txBox="1">
            <a:spLocks/>
          </p:cNvSpPr>
          <p:nvPr/>
        </p:nvSpPr>
        <p:spPr>
          <a:xfrm>
            <a:off x="2783632" y="5638343"/>
            <a:ext cx="6408712" cy="68325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cs-CZ" sz="3200" dirty="0">
                <a:solidFill>
                  <a:srgbClr val="C1272D"/>
                </a:solidFill>
                <a:latin typeface="Gabriola" panose="04040605051002020D02" pitchFamily="82" charset="0"/>
              </a:rPr>
              <a:t>neznamená</a:t>
            </a:r>
          </a:p>
        </p:txBody>
      </p:sp>
      <p:sp>
        <p:nvSpPr>
          <p:cNvPr id="10" name="Nadpis 2"/>
          <p:cNvSpPr txBox="1">
            <a:spLocks/>
          </p:cNvSpPr>
          <p:nvPr/>
        </p:nvSpPr>
        <p:spPr>
          <a:xfrm>
            <a:off x="4748652" y="5652500"/>
            <a:ext cx="6408712" cy="68325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cs-CZ" sz="3200" dirty="0">
                <a:solidFill>
                  <a:schemeClr val="tx1"/>
                </a:solidFill>
                <a:latin typeface="Gabriola" panose="04040605051002020D02" pitchFamily="82" charset="0"/>
              </a:rPr>
              <a:t>SPRAVEDLNOST</a:t>
            </a:r>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7570" y="609113"/>
            <a:ext cx="8040837" cy="5082669"/>
          </a:xfrm>
          <a:prstGeom prst="rect">
            <a:avLst/>
          </a:prstGeom>
        </p:spPr>
      </p:pic>
    </p:spTree>
    <p:extLst>
      <p:ext uri="{BB962C8B-B14F-4D97-AF65-F5344CB8AC3E}">
        <p14:creationId xmlns:p14="http://schemas.microsoft.com/office/powerpoint/2010/main" val="294399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a:spLocks noChangeArrowheads="1"/>
          </p:cNvSpPr>
          <p:nvPr/>
        </p:nvSpPr>
        <p:spPr bwMode="auto">
          <a:xfrm>
            <a:off x="1524000" y="1843663"/>
            <a:ext cx="9144000" cy="3046988"/>
          </a:xfrm>
          <a:prstGeom prst="rect">
            <a:avLst/>
          </a:prstGeom>
          <a:solidFill>
            <a:srgbClr val="F5E5A1"/>
          </a:solidFill>
          <a:ln w="9525">
            <a:solidFill>
              <a:srgbClr val="973735"/>
            </a:solidFill>
            <a:miter lim="800000"/>
            <a:headEnd/>
            <a:tailEnd/>
          </a:ln>
          <a:effectLst>
            <a:outerShdw blurRad="50800" dist="38100" dir="5400000" algn="t"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cs-CZ" sz="3200" b="1" dirty="0">
                <a:ea typeface="Calibri" pitchFamily="34" charset="0"/>
                <a:cs typeface="Times New Roman" pitchFamily="18" charset="0"/>
              </a:rPr>
              <a:t>•</a:t>
            </a:r>
            <a:r>
              <a:rPr lang="cs-CZ" sz="3200" dirty="0">
                <a:solidFill>
                  <a:srgbClr val="C00000"/>
                </a:solidFill>
                <a:ea typeface="Calibri" pitchFamily="34" charset="0"/>
                <a:cs typeface="Times New Roman" pitchFamily="18" charset="0"/>
              </a:rPr>
              <a:t>  </a:t>
            </a:r>
            <a:r>
              <a:rPr lang="cs-CZ" sz="2800" dirty="0">
                <a:ea typeface="Calibri" pitchFamily="34" charset="0"/>
                <a:cs typeface="Times New Roman" pitchFamily="18" charset="0"/>
              </a:rPr>
              <a:t>Příjem nebo jeho absence </a:t>
            </a:r>
            <a:endParaRPr lang="cs-CZ" sz="2800" dirty="0">
              <a:cs typeface="Arial" pitchFamily="34" charset="0"/>
            </a:endParaRPr>
          </a:p>
          <a:p>
            <a:pPr eaLnBrk="0" fontAlgn="base" hangingPunct="0">
              <a:spcBef>
                <a:spcPct val="0"/>
              </a:spcBef>
              <a:spcAft>
                <a:spcPct val="0"/>
              </a:spcAft>
              <a:buFontTx/>
              <a:buChar char="•"/>
            </a:pPr>
            <a:r>
              <a:rPr lang="cs-CZ" sz="2800" dirty="0">
                <a:ea typeface="Calibri" pitchFamily="34" charset="0"/>
                <a:cs typeface="Times New Roman" pitchFamily="18" charset="0"/>
              </a:rPr>
              <a:t>   Zaměstnání a pracovní podmínky</a:t>
            </a:r>
          </a:p>
          <a:p>
            <a:pPr lvl="0" eaLnBrk="0" fontAlgn="base" hangingPunct="0">
              <a:spcBef>
                <a:spcPct val="0"/>
              </a:spcBef>
              <a:spcAft>
                <a:spcPct val="0"/>
              </a:spcAft>
              <a:buFontTx/>
              <a:buChar char="•"/>
            </a:pPr>
            <a:r>
              <a:rPr lang="cs-CZ" sz="2800" dirty="0">
                <a:ea typeface="Calibri" pitchFamily="34" charset="0"/>
                <a:cs typeface="Times New Roman" pitchFamily="18" charset="0"/>
              </a:rPr>
              <a:t>   Vzdělání a zdravotní gramotnost</a:t>
            </a:r>
          </a:p>
          <a:p>
            <a:pPr lvl="0" eaLnBrk="0" fontAlgn="base" hangingPunct="0">
              <a:spcBef>
                <a:spcPct val="0"/>
              </a:spcBef>
              <a:spcAft>
                <a:spcPct val="0"/>
              </a:spcAft>
              <a:buFontTx/>
              <a:buChar char="•"/>
            </a:pPr>
            <a:r>
              <a:rPr lang="cs-CZ" sz="2800" dirty="0">
                <a:cs typeface="Times New Roman" pitchFamily="18" charset="0"/>
              </a:rPr>
              <a:t>   </a:t>
            </a:r>
            <a:r>
              <a:rPr lang="cs-CZ" sz="2800" dirty="0">
                <a:ea typeface="Calibri" pitchFamily="34" charset="0"/>
                <a:cs typeface="Times New Roman" pitchFamily="18" charset="0"/>
              </a:rPr>
              <a:t>Chování se vztahem ke zdraví</a:t>
            </a:r>
            <a:endParaRPr lang="cs-CZ" sz="2800" dirty="0">
              <a:cs typeface="Arial" pitchFamily="34" charset="0"/>
            </a:endParaRPr>
          </a:p>
          <a:p>
            <a:pPr lvl="0" eaLnBrk="0" fontAlgn="base" hangingPunct="0">
              <a:spcBef>
                <a:spcPct val="0"/>
              </a:spcBef>
              <a:spcAft>
                <a:spcPct val="0"/>
              </a:spcAft>
              <a:buFontTx/>
              <a:buChar char="•"/>
            </a:pPr>
            <a:r>
              <a:rPr lang="cs-CZ" sz="2800" dirty="0">
                <a:ea typeface="Calibri" pitchFamily="34" charset="0"/>
                <a:cs typeface="Times New Roman" pitchFamily="18" charset="0"/>
              </a:rPr>
              <a:t>   Životní podmínky</a:t>
            </a:r>
            <a:endParaRPr lang="cs-CZ" sz="2800" dirty="0">
              <a:cs typeface="Arial" pitchFamily="34" charset="0"/>
            </a:endParaRPr>
          </a:p>
          <a:p>
            <a:pPr lvl="0" eaLnBrk="0" fontAlgn="base" hangingPunct="0">
              <a:spcBef>
                <a:spcPct val="0"/>
              </a:spcBef>
              <a:spcAft>
                <a:spcPct val="0"/>
              </a:spcAft>
            </a:pPr>
            <a:r>
              <a:rPr lang="cs-CZ" sz="2800" dirty="0">
                <a:ea typeface="Calibri" pitchFamily="34" charset="0"/>
                <a:cs typeface="Times New Roman" pitchFamily="18" charset="0"/>
              </a:rPr>
              <a:t>•   Agregace uvedených determinant</a:t>
            </a:r>
          </a:p>
          <a:p>
            <a:pPr lvl="0" eaLnBrk="0" fontAlgn="base" hangingPunct="0">
              <a:spcBef>
                <a:spcPct val="0"/>
              </a:spcBef>
              <a:spcAft>
                <a:spcPct val="0"/>
              </a:spcAft>
            </a:pPr>
            <a:endParaRPr lang="cs-CZ" sz="2000" dirty="0">
              <a:latin typeface="Arial" pitchFamily="34" charset="0"/>
              <a:cs typeface="Arial" pitchFamily="34" charset="0"/>
            </a:endParaRPr>
          </a:p>
        </p:txBody>
      </p:sp>
      <p:sp>
        <p:nvSpPr>
          <p:cNvPr id="3" name="TextovéPole 2"/>
          <p:cNvSpPr txBox="1"/>
          <p:nvPr/>
        </p:nvSpPr>
        <p:spPr>
          <a:xfrm>
            <a:off x="1524000" y="404665"/>
            <a:ext cx="8496944" cy="646331"/>
          </a:xfrm>
          <a:prstGeom prst="rect">
            <a:avLst/>
          </a:prstGeom>
          <a:noFill/>
        </p:spPr>
        <p:txBody>
          <a:bodyPr wrap="square" rtlCol="0">
            <a:spAutoFit/>
          </a:bodyPr>
          <a:lstStyle/>
          <a:p>
            <a:pPr algn="ctr"/>
            <a:r>
              <a:rPr lang="cs-CZ" sz="3600" b="1" dirty="0">
                <a:solidFill>
                  <a:srgbClr val="C00000"/>
                </a:solidFill>
              </a:rPr>
              <a:t>Determinanty zdravotních nerovností</a:t>
            </a:r>
          </a:p>
        </p:txBody>
      </p:sp>
      <p:sp>
        <p:nvSpPr>
          <p:cNvPr id="35841" name="Rectangle 1"/>
          <p:cNvSpPr>
            <a:spLocks noChangeArrowheads="1"/>
          </p:cNvSpPr>
          <p:nvPr/>
        </p:nvSpPr>
        <p:spPr bwMode="auto">
          <a:xfrm>
            <a:off x="1524001" y="5661249"/>
            <a:ext cx="918924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cs-CZ" i="1" dirty="0" err="1">
                <a:latin typeface="Times New Roman" pitchFamily="18" charset="0"/>
                <a:ea typeface="Calibri" pitchFamily="34" charset="0"/>
                <a:cs typeface="Times New Roman" pitchFamily="18" charset="0"/>
              </a:rPr>
              <a:t>Ana</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Xavier</a:t>
            </a:r>
            <a:r>
              <a:rPr lang="cs-CZ" i="1" dirty="0">
                <a:latin typeface="Times New Roman" pitchFamily="18" charset="0"/>
                <a:ea typeface="Calibri" pitchFamily="34" charset="0"/>
                <a:cs typeface="Times New Roman" pitchFamily="18" charset="0"/>
              </a:rPr>
              <a:t>, Charles </a:t>
            </a:r>
            <a:r>
              <a:rPr lang="cs-CZ" i="1" dirty="0" err="1">
                <a:latin typeface="Times New Roman" pitchFamily="18" charset="0"/>
                <a:ea typeface="Calibri" pitchFamily="34" charset="0"/>
                <a:cs typeface="Times New Roman" pitchFamily="18" charset="0"/>
              </a:rPr>
              <a:t>Price</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Fritz</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von</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Nordheim</a:t>
            </a:r>
            <a:r>
              <a:rPr lang="cs-CZ" i="1" dirty="0">
                <a:latin typeface="Times New Roman" pitchFamily="18" charset="0"/>
                <a:ea typeface="Calibri" pitchFamily="34" charset="0"/>
                <a:cs typeface="Times New Roman" pitchFamily="18" charset="0"/>
              </a:rPr>
              <a:t> :Solidarity in </a:t>
            </a:r>
            <a:r>
              <a:rPr lang="cs-CZ" i="1" dirty="0" err="1">
                <a:latin typeface="Times New Roman" pitchFamily="18" charset="0"/>
                <a:ea typeface="Calibri" pitchFamily="34" charset="0"/>
                <a:cs typeface="Times New Roman" pitchFamily="18" charset="0"/>
              </a:rPr>
              <a:t>health</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The</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European</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Commission</a:t>
            </a:r>
            <a:r>
              <a:rPr lang="cs-CZ" i="1" dirty="0">
                <a:latin typeface="Times New Roman" pitchFamily="18" charset="0"/>
                <a:ea typeface="Calibri" pitchFamily="34" charset="0"/>
                <a:cs typeface="Times New Roman" pitchFamily="18" charset="0"/>
              </a:rPr>
              <a:t> </a:t>
            </a:r>
          </a:p>
          <a:p>
            <a:pPr fontAlgn="base">
              <a:spcBef>
                <a:spcPct val="0"/>
              </a:spcBef>
              <a:spcAft>
                <a:spcPct val="0"/>
              </a:spcAft>
            </a:pPr>
            <a:r>
              <a:rPr lang="cs-CZ" i="1" dirty="0" err="1">
                <a:latin typeface="Times New Roman" pitchFamily="18" charset="0"/>
                <a:ea typeface="Calibri" pitchFamily="34" charset="0"/>
                <a:cs typeface="Times New Roman" pitchFamily="18" charset="0"/>
              </a:rPr>
              <a:t>sets</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out</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new</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actions</a:t>
            </a:r>
            <a:r>
              <a:rPr lang="cs-CZ" i="1" dirty="0">
                <a:latin typeface="Times New Roman" pitchFamily="18" charset="0"/>
                <a:ea typeface="Calibri" pitchFamily="34" charset="0"/>
                <a:cs typeface="Times New Roman" pitchFamily="18" charset="0"/>
              </a:rPr>
              <a:t> on </a:t>
            </a:r>
            <a:r>
              <a:rPr lang="cs-CZ" i="1" dirty="0" err="1">
                <a:latin typeface="Times New Roman" pitchFamily="18" charset="0"/>
                <a:ea typeface="Calibri" pitchFamily="34" charset="0"/>
                <a:cs typeface="Times New Roman" pitchFamily="18" charset="0"/>
              </a:rPr>
              <a:t>health</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inequalities</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Eurohealth</a:t>
            </a:r>
            <a:r>
              <a:rPr lang="cs-CZ" i="1" dirty="0">
                <a:latin typeface="Times New Roman" pitchFamily="18" charset="0"/>
                <a:ea typeface="Calibri" pitchFamily="34" charset="0"/>
                <a:cs typeface="Times New Roman" pitchFamily="18" charset="0"/>
              </a:rPr>
              <a:t> Vol .15 No 3:1-4. 2009</a:t>
            </a:r>
            <a:endParaRPr lang="cs-CZ" dirty="0">
              <a:latin typeface="Arial" pitchFamily="34" charset="0"/>
              <a:cs typeface="Arial" pitchFamily="34" charset="0"/>
            </a:endParaRPr>
          </a:p>
        </p:txBody>
      </p:sp>
    </p:spTree>
    <p:extLst>
      <p:ext uri="{BB962C8B-B14F-4D97-AF65-F5344CB8AC3E}">
        <p14:creationId xmlns:p14="http://schemas.microsoft.com/office/powerpoint/2010/main" val="1848089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p:cNvSpPr/>
          <p:nvPr/>
        </p:nvSpPr>
        <p:spPr>
          <a:xfrm>
            <a:off x="1703512" y="1471911"/>
            <a:ext cx="8712968" cy="4524315"/>
          </a:xfrm>
          <a:prstGeom prst="rect">
            <a:avLst/>
          </a:prstGeom>
          <a:solidFill>
            <a:srgbClr val="F5E5A1"/>
          </a:solidFill>
          <a:ln>
            <a:solidFill>
              <a:srgbClr val="C00000"/>
            </a:solidFill>
          </a:ln>
          <a:effectLst>
            <a:outerShdw blurRad="50800" dist="38100" dir="5400000" algn="t" rotWithShape="0">
              <a:prstClr val="black">
                <a:alpha val="40000"/>
              </a:prstClr>
            </a:outerShdw>
          </a:effectLst>
        </p:spPr>
        <p:txBody>
          <a:bodyPr wrap="square">
            <a:spAutoFit/>
          </a:bodyPr>
          <a:lstStyle/>
          <a:p>
            <a:r>
              <a:rPr lang="cs-CZ" sz="3200" dirty="0">
                <a:solidFill>
                  <a:srgbClr val="C00000"/>
                </a:solidFill>
                <a:latin typeface="Arial Narrow" pitchFamily="34" charset="0"/>
              </a:rPr>
              <a:t>  </a:t>
            </a:r>
            <a:r>
              <a:rPr lang="cs-CZ" sz="2800" b="1" dirty="0">
                <a:solidFill>
                  <a:srgbClr val="C00000"/>
                </a:solidFill>
                <a:latin typeface="Arial Narrow" pitchFamily="34" charset="0"/>
              </a:rPr>
              <a:t>Zdravotní nerovnosti  </a:t>
            </a:r>
            <a:r>
              <a:rPr lang="cs-CZ" sz="2800" dirty="0">
                <a:solidFill>
                  <a:srgbClr val="C00000"/>
                </a:solidFill>
                <a:latin typeface="Arial Narrow" pitchFamily="34" charset="0"/>
              </a:rPr>
              <a:t>jsou rozdíly zdravotního stavu</a:t>
            </a:r>
          </a:p>
          <a:p>
            <a:r>
              <a:rPr lang="cs-CZ" sz="2800" dirty="0">
                <a:solidFill>
                  <a:srgbClr val="C00000"/>
                </a:solidFill>
                <a:latin typeface="Arial Narrow" pitchFamily="34" charset="0"/>
              </a:rPr>
              <a:t>           a rozdílná distribuce determinant zdraví </a:t>
            </a:r>
          </a:p>
          <a:p>
            <a:r>
              <a:rPr lang="cs-CZ" sz="2800" dirty="0">
                <a:solidFill>
                  <a:srgbClr val="C00000"/>
                </a:solidFill>
                <a:latin typeface="Arial Narrow" pitchFamily="34" charset="0"/>
              </a:rPr>
              <a:t>           mezi populačními skupinami (WHO).</a:t>
            </a:r>
          </a:p>
          <a:p>
            <a:endParaRPr lang="cs-CZ" sz="3200" dirty="0">
              <a:solidFill>
                <a:srgbClr val="C00000"/>
              </a:solidFill>
              <a:latin typeface="Arial Narrow" pitchFamily="34" charset="0"/>
            </a:endParaRPr>
          </a:p>
          <a:p>
            <a:r>
              <a:rPr lang="cs-CZ" sz="2800" b="1" dirty="0">
                <a:solidFill>
                  <a:schemeClr val="accent1">
                    <a:lumMod val="75000"/>
                  </a:schemeClr>
                </a:solidFill>
                <a:latin typeface="Arial Narrow" pitchFamily="34" charset="0"/>
              </a:rPr>
              <a:t>Zdravotní nerovnosti  </a:t>
            </a:r>
            <a:r>
              <a:rPr lang="cs-CZ" sz="2800" dirty="0">
                <a:solidFill>
                  <a:schemeClr val="accent1">
                    <a:lumMod val="75000"/>
                  </a:schemeClr>
                </a:solidFill>
                <a:latin typeface="Arial Narrow" pitchFamily="34" charset="0"/>
              </a:rPr>
              <a:t>jsou způsobené  faktory, </a:t>
            </a:r>
          </a:p>
          <a:p>
            <a:r>
              <a:rPr lang="cs-CZ" sz="2800" dirty="0">
                <a:solidFill>
                  <a:schemeClr val="accent1">
                    <a:lumMod val="75000"/>
                  </a:schemeClr>
                </a:solidFill>
                <a:latin typeface="Arial Narrow" pitchFamily="34" charset="0"/>
              </a:rPr>
              <a:t>           které některým  lidem brání a jiným nebrání být zdravý.</a:t>
            </a:r>
          </a:p>
          <a:p>
            <a:endParaRPr lang="cs-CZ" sz="2800" dirty="0">
              <a:solidFill>
                <a:schemeClr val="accent1">
                  <a:lumMod val="75000"/>
                </a:schemeClr>
              </a:solidFill>
              <a:latin typeface="Arial Narrow" pitchFamily="34" charset="0"/>
            </a:endParaRPr>
          </a:p>
          <a:p>
            <a:r>
              <a:rPr lang="cs-CZ" sz="2800" b="1" dirty="0">
                <a:solidFill>
                  <a:srgbClr val="C00000"/>
                </a:solidFill>
                <a:latin typeface="Arial Narrow" pitchFamily="34" charset="0"/>
              </a:rPr>
              <a:t>Zdravotním nerovnostem </a:t>
            </a:r>
            <a:r>
              <a:rPr lang="cs-CZ" sz="2800" dirty="0">
                <a:solidFill>
                  <a:srgbClr val="C00000"/>
                </a:solidFill>
                <a:latin typeface="Arial Narrow" pitchFamily="34" charset="0"/>
              </a:rPr>
              <a:t>lze předcházet vhodnou politickou </a:t>
            </a:r>
          </a:p>
          <a:p>
            <a:r>
              <a:rPr lang="cs-CZ" sz="2800" dirty="0">
                <a:solidFill>
                  <a:srgbClr val="C00000"/>
                </a:solidFill>
                <a:latin typeface="Arial Narrow" pitchFamily="34" charset="0"/>
              </a:rPr>
              <a:t>            intervencí. Dají se považovat  za nespravedlivé.</a:t>
            </a:r>
          </a:p>
          <a:p>
            <a:endParaRPr lang="cs-CZ" sz="2800" dirty="0">
              <a:solidFill>
                <a:schemeClr val="accent1">
                  <a:lumMod val="75000"/>
                </a:schemeClr>
              </a:solidFill>
              <a:latin typeface="Arial Narrow" pitchFamily="34" charset="0"/>
            </a:endParaRPr>
          </a:p>
        </p:txBody>
      </p:sp>
      <p:sp>
        <p:nvSpPr>
          <p:cNvPr id="3" name="TextovéPole 2"/>
          <p:cNvSpPr txBox="1"/>
          <p:nvPr/>
        </p:nvSpPr>
        <p:spPr>
          <a:xfrm>
            <a:off x="1991544" y="548680"/>
            <a:ext cx="7920880" cy="523220"/>
          </a:xfrm>
          <a:prstGeom prst="rect">
            <a:avLst/>
          </a:prstGeom>
          <a:noFill/>
        </p:spPr>
        <p:txBody>
          <a:bodyPr wrap="square" rtlCol="0">
            <a:spAutoFit/>
          </a:bodyPr>
          <a:lstStyle/>
          <a:p>
            <a:r>
              <a:rPr lang="cs-CZ" b="1" dirty="0"/>
              <a:t>      </a:t>
            </a:r>
            <a:r>
              <a:rPr lang="cs-CZ" sz="2800" b="1" dirty="0">
                <a:solidFill>
                  <a:srgbClr val="C00000"/>
                </a:solidFill>
              </a:rPr>
              <a:t>Podstata problematiky zdravotních nerovností</a:t>
            </a:r>
          </a:p>
        </p:txBody>
      </p:sp>
    </p:spTree>
    <p:extLst>
      <p:ext uri="{BB962C8B-B14F-4D97-AF65-F5344CB8AC3E}">
        <p14:creationId xmlns:p14="http://schemas.microsoft.com/office/powerpoint/2010/main" val="3827468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F7D805C4-C1D5-459A-8DFE-3435BA78CCE1}"/>
              </a:ext>
            </a:extLst>
          </p:cNvPr>
          <p:cNvSpPr/>
          <p:nvPr/>
        </p:nvSpPr>
        <p:spPr>
          <a:xfrm>
            <a:off x="1694638" y="2480839"/>
            <a:ext cx="8784976" cy="2496581"/>
          </a:xfrm>
          <a:prstGeom prst="rect">
            <a:avLst/>
          </a:prstGeom>
        </p:spPr>
        <p:txBody>
          <a:bodyPr wrap="square">
            <a:spAutoFit/>
          </a:bodyPr>
          <a:lstStyle/>
          <a:p>
            <a:pPr algn="ctr">
              <a:lnSpc>
                <a:spcPct val="107000"/>
              </a:lnSpc>
            </a:pPr>
            <a:r>
              <a:rPr lang="cs-CZ" sz="2200" dirty="0" err="1">
                <a:solidFill>
                  <a:schemeClr val="tx1">
                    <a:lumMod val="60000"/>
                    <a:lumOff val="40000"/>
                  </a:schemeClr>
                </a:solidFill>
                <a:ea typeface="Calibri" panose="020F0502020204030204" pitchFamily="34" charset="0"/>
              </a:rPr>
              <a:t>Resolution</a:t>
            </a:r>
            <a:r>
              <a:rPr lang="cs-CZ" sz="2200" dirty="0">
                <a:solidFill>
                  <a:schemeClr val="tx1">
                    <a:lumMod val="60000"/>
                    <a:lumOff val="40000"/>
                  </a:schemeClr>
                </a:solidFill>
                <a:ea typeface="Calibri" panose="020F0502020204030204" pitchFamily="34" charset="0"/>
              </a:rPr>
              <a:t> EP </a:t>
            </a:r>
            <a:r>
              <a:rPr lang="en-US" sz="2200" dirty="0">
                <a:solidFill>
                  <a:srgbClr val="0070C0"/>
                </a:solidFill>
                <a:hlinkClick r:id="rId3">
                  <a:extLst>
                    <a:ext uri="{A12FA001-AC4F-418D-AE19-62706E023703}">
                      <ahyp:hlinkClr xmlns:ahyp="http://schemas.microsoft.com/office/drawing/2018/hyperlinkcolor" val="tx"/>
                    </a:ext>
                  </a:extLst>
                </a:hlinkClick>
              </a:rPr>
              <a:t>2010/2089(INI</a:t>
            </a:r>
            <a:r>
              <a:rPr lang="en-US" sz="2200" u="sng" dirty="0">
                <a:solidFill>
                  <a:srgbClr val="0070C0"/>
                </a:solidFill>
                <a:hlinkClick r:id="rId3">
                  <a:extLst>
                    <a:ext uri="{A12FA001-AC4F-418D-AE19-62706E023703}">
                      <ahyp:hlinkClr xmlns:ahyp="http://schemas.microsoft.com/office/drawing/2018/hyperlinkcolor" val="tx"/>
                    </a:ext>
                  </a:extLst>
                </a:hlinkClick>
              </a:rPr>
              <a:t>)</a:t>
            </a:r>
            <a:endParaRPr lang="cs-CZ" sz="2200" u="sng" dirty="0">
              <a:solidFill>
                <a:srgbClr val="0070C0"/>
              </a:solidFill>
            </a:endParaRPr>
          </a:p>
          <a:p>
            <a:pPr algn="ctr">
              <a:lnSpc>
                <a:spcPct val="107000"/>
              </a:lnSpc>
            </a:pPr>
            <a:endParaRPr lang="cs-CZ" sz="2200" b="1" u="sng" dirty="0">
              <a:solidFill>
                <a:srgbClr val="C00000"/>
              </a:solidFill>
            </a:endParaRPr>
          </a:p>
          <a:p>
            <a:pPr algn="ctr">
              <a:lnSpc>
                <a:spcPct val="107000"/>
              </a:lnSpc>
            </a:pPr>
            <a:r>
              <a:rPr lang="cs-CZ" sz="1700" i="1" dirty="0"/>
              <a:t>Z rezoluce bod AC: „ </a:t>
            </a:r>
            <a:r>
              <a:rPr lang="en-US" sz="1700" i="1" dirty="0"/>
              <a:t>health inequalities have significant economic implications for the EU and for Member States;  </a:t>
            </a:r>
            <a:endParaRPr lang="cs-CZ" sz="1700" i="1" dirty="0"/>
          </a:p>
          <a:p>
            <a:pPr algn="ctr">
              <a:lnSpc>
                <a:spcPct val="107000"/>
              </a:lnSpc>
            </a:pPr>
            <a:r>
              <a:rPr lang="en-US" sz="1700" i="1" dirty="0"/>
              <a:t>losses linked to health inequalities have been estimated to cost </a:t>
            </a:r>
            <a:endParaRPr lang="cs-CZ" sz="1700" i="1" dirty="0"/>
          </a:p>
          <a:p>
            <a:pPr algn="ctr">
              <a:lnSpc>
                <a:spcPct val="107000"/>
              </a:lnSpc>
            </a:pPr>
            <a:r>
              <a:rPr lang="en-US" sz="1700" i="1" dirty="0"/>
              <a:t>around</a:t>
            </a:r>
            <a:r>
              <a:rPr lang="cs-CZ" sz="1700" i="1" dirty="0"/>
              <a:t> </a:t>
            </a:r>
            <a:r>
              <a:rPr lang="en-US" sz="1700" i="1" dirty="0"/>
              <a:t>1,4 % of GDP</a:t>
            </a:r>
            <a:r>
              <a:rPr lang="cs-CZ" sz="1700" i="1" dirty="0"/>
              <a:t>“</a:t>
            </a:r>
            <a:endParaRPr lang="cs-CZ" sz="1700" b="1" i="1" dirty="0"/>
          </a:p>
          <a:p>
            <a:pPr algn="ctr">
              <a:lnSpc>
                <a:spcPct val="107000"/>
              </a:lnSpc>
            </a:pPr>
            <a:r>
              <a:rPr lang="cs-CZ" sz="1700" b="1" dirty="0">
                <a:ea typeface="Calibri" panose="020F0502020204030204" pitchFamily="34" charset="0"/>
              </a:rPr>
              <a:t>Další odhady:  </a:t>
            </a:r>
            <a:r>
              <a:rPr lang="cs-CZ" sz="1700" i="1" dirty="0" err="1"/>
              <a:t>Mackenbach</a:t>
            </a:r>
            <a:r>
              <a:rPr lang="cs-CZ" sz="1700" i="1" dirty="0"/>
              <a:t> 9,5 % HDP, </a:t>
            </a:r>
            <a:r>
              <a:rPr lang="cs-CZ" sz="1700" i="1" dirty="0" err="1"/>
              <a:t>Foster</a:t>
            </a:r>
            <a:r>
              <a:rPr lang="cs-CZ" sz="1700" i="1" dirty="0"/>
              <a:t> 9,4 % HDP, </a:t>
            </a:r>
          </a:p>
          <a:p>
            <a:pPr algn="ctr">
              <a:lnSpc>
                <a:spcPct val="107000"/>
              </a:lnSpc>
            </a:pPr>
            <a:r>
              <a:rPr lang="cs-CZ" sz="1700" i="1" dirty="0" err="1"/>
              <a:t>Frontier</a:t>
            </a:r>
            <a:r>
              <a:rPr lang="cs-CZ" sz="1700" i="1" dirty="0"/>
              <a:t> Ltd. 4,7 %  HDP </a:t>
            </a:r>
            <a:endParaRPr lang="cs-CZ" sz="1700" b="1" dirty="0">
              <a:ea typeface="Calibri" panose="020F0502020204030204" pitchFamily="34" charset="0"/>
            </a:endParaRPr>
          </a:p>
        </p:txBody>
      </p:sp>
      <p:sp>
        <p:nvSpPr>
          <p:cNvPr id="3" name="TextovéPole 2">
            <a:extLst>
              <a:ext uri="{FF2B5EF4-FFF2-40B4-BE49-F238E27FC236}">
                <a16:creationId xmlns:a16="http://schemas.microsoft.com/office/drawing/2014/main" id="{B0AD80F1-7A63-49BD-9CC9-4225E9EB793E}"/>
              </a:ext>
            </a:extLst>
          </p:cNvPr>
          <p:cNvSpPr txBox="1"/>
          <p:nvPr/>
        </p:nvSpPr>
        <p:spPr>
          <a:xfrm>
            <a:off x="1613756" y="5516448"/>
            <a:ext cx="8946740" cy="861774"/>
          </a:xfrm>
          <a:prstGeom prst="rect">
            <a:avLst/>
          </a:prstGeom>
          <a:noFill/>
        </p:spPr>
        <p:txBody>
          <a:bodyPr wrap="square" rtlCol="0">
            <a:spAutoFit/>
          </a:bodyPr>
          <a:lstStyle/>
          <a:p>
            <a:pPr algn="ctr"/>
            <a:r>
              <a:rPr lang="en-GB" sz="1000" u="sng" dirty="0">
                <a:solidFill>
                  <a:schemeClr val="tx1">
                    <a:lumMod val="60000"/>
                    <a:lumOff val="40000"/>
                  </a:schemeClr>
                </a:solidFill>
              </a:rPr>
              <a:t>Foster </a:t>
            </a:r>
            <a:r>
              <a:rPr lang="cs-CZ" sz="1000" u="sng" dirty="0">
                <a:solidFill>
                  <a:schemeClr val="tx1">
                    <a:lumMod val="60000"/>
                    <a:lumOff val="40000"/>
                  </a:schemeClr>
                </a:solidFill>
              </a:rPr>
              <a:t>T, </a:t>
            </a:r>
            <a:r>
              <a:rPr lang="cs-CZ" sz="1000" u="sng" dirty="0" err="1">
                <a:solidFill>
                  <a:schemeClr val="tx1">
                    <a:lumMod val="60000"/>
                    <a:lumOff val="40000"/>
                  </a:schemeClr>
                </a:solidFill>
              </a:rPr>
              <a:t>Kentikelinis</a:t>
            </a:r>
            <a:r>
              <a:rPr lang="cs-CZ" sz="1000" u="sng" dirty="0">
                <a:solidFill>
                  <a:schemeClr val="tx1">
                    <a:lumMod val="60000"/>
                    <a:lumOff val="40000"/>
                  </a:schemeClr>
                </a:solidFill>
              </a:rPr>
              <a:t> A, </a:t>
            </a:r>
            <a:r>
              <a:rPr lang="cs-CZ" sz="1000" u="sng" dirty="0" err="1">
                <a:solidFill>
                  <a:schemeClr val="tx1">
                    <a:lumMod val="60000"/>
                    <a:lumOff val="40000"/>
                  </a:schemeClr>
                </a:solidFill>
              </a:rPr>
              <a:t>Bambra</a:t>
            </a:r>
            <a:r>
              <a:rPr lang="cs-CZ" sz="1000" u="sng" dirty="0">
                <a:solidFill>
                  <a:schemeClr val="tx1">
                    <a:lumMod val="60000"/>
                    <a:lumOff val="40000"/>
                  </a:schemeClr>
                </a:solidFill>
              </a:rPr>
              <a:t> C</a:t>
            </a:r>
            <a:r>
              <a:rPr lang="cs-CZ" sz="1000" dirty="0">
                <a:solidFill>
                  <a:schemeClr val="tx1">
                    <a:lumMod val="60000"/>
                    <a:lumOff val="40000"/>
                  </a:schemeClr>
                </a:solidFill>
              </a:rPr>
              <a:t>: </a:t>
            </a:r>
            <a:r>
              <a:rPr lang="en-GB" sz="1000" dirty="0">
                <a:solidFill>
                  <a:schemeClr val="tx1">
                    <a:lumMod val="60000"/>
                    <a:lumOff val="40000"/>
                  </a:schemeClr>
                </a:solidFill>
              </a:rPr>
              <a:t>Health Inequalities in Europe: Setting the Stage for Progressive Policy Action</a:t>
            </a:r>
            <a:r>
              <a:rPr lang="cs-CZ" sz="1000" dirty="0">
                <a:solidFill>
                  <a:schemeClr val="tx1">
                    <a:lumMod val="60000"/>
                    <a:lumOff val="40000"/>
                  </a:schemeClr>
                </a:solidFill>
              </a:rPr>
              <a:t> </a:t>
            </a:r>
            <a:r>
              <a:rPr lang="en-GB" sz="1000" dirty="0">
                <a:solidFill>
                  <a:schemeClr val="tx1">
                    <a:lumMod val="60000"/>
                    <a:lumOff val="40000"/>
                  </a:schemeClr>
                </a:solidFill>
              </a:rPr>
              <a:t>Health Inequalities in Europe: </a:t>
            </a:r>
            <a:r>
              <a:rPr lang="en-GB" sz="1000" dirty="0">
                <a:solidFill>
                  <a:schemeClr val="tx1">
                    <a:lumMod val="60000"/>
                    <a:lumOff val="40000"/>
                  </a:schemeClr>
                </a:solidFill>
                <a:hlinkClick r:id="rId4"/>
              </a:rPr>
              <a:t>https://www.feps-europe.eu/attachments/publications/1845-6%20health%20inequalities%20inner-hr.pdf</a:t>
            </a:r>
            <a:r>
              <a:rPr lang="en-GB" sz="1000" dirty="0">
                <a:solidFill>
                  <a:schemeClr val="tx1">
                    <a:lumMod val="60000"/>
                    <a:lumOff val="40000"/>
                  </a:schemeClr>
                </a:solidFill>
              </a:rPr>
              <a:t> </a:t>
            </a:r>
            <a:r>
              <a:rPr lang="cs-CZ" sz="1000" dirty="0">
                <a:solidFill>
                  <a:schemeClr val="tx1">
                    <a:lumMod val="60000"/>
                    <a:lumOff val="40000"/>
                  </a:schemeClr>
                </a:solidFill>
              </a:rPr>
              <a:t>.  </a:t>
            </a:r>
            <a:r>
              <a:rPr lang="cs-CZ" sz="1000" u="sng" dirty="0" err="1">
                <a:solidFill>
                  <a:schemeClr val="tx1">
                    <a:lumMod val="60000"/>
                    <a:lumOff val="40000"/>
                  </a:schemeClr>
                </a:solidFill>
              </a:rPr>
              <a:t>Mackenbach</a:t>
            </a:r>
            <a:r>
              <a:rPr lang="cs-CZ" sz="1000" u="sng" dirty="0">
                <a:solidFill>
                  <a:schemeClr val="tx1">
                    <a:lumMod val="60000"/>
                    <a:lumOff val="40000"/>
                  </a:schemeClr>
                </a:solidFill>
              </a:rPr>
              <a:t> JP, </a:t>
            </a:r>
            <a:r>
              <a:rPr lang="cs-CZ" sz="1000" u="sng" dirty="0" err="1">
                <a:solidFill>
                  <a:schemeClr val="tx1">
                    <a:lumMod val="60000"/>
                    <a:lumOff val="40000"/>
                  </a:schemeClr>
                </a:solidFill>
              </a:rPr>
              <a:t>Meerding</a:t>
            </a:r>
            <a:r>
              <a:rPr lang="cs-CZ" sz="1000" u="sng" dirty="0">
                <a:solidFill>
                  <a:schemeClr val="tx1">
                    <a:lumMod val="60000"/>
                    <a:lumOff val="40000"/>
                  </a:schemeClr>
                </a:solidFill>
              </a:rPr>
              <a:t> WJ, Kunst AE</a:t>
            </a:r>
            <a:r>
              <a:rPr lang="cs-CZ" sz="1000" dirty="0">
                <a:solidFill>
                  <a:schemeClr val="tx1">
                    <a:lumMod val="60000"/>
                    <a:lumOff val="40000"/>
                  </a:schemeClr>
                </a:solidFill>
              </a:rPr>
              <a:t>: </a:t>
            </a:r>
            <a:r>
              <a:rPr lang="cs-CZ" sz="1000" dirty="0" err="1">
                <a:solidFill>
                  <a:schemeClr val="tx1">
                    <a:lumMod val="60000"/>
                    <a:lumOff val="40000"/>
                  </a:schemeClr>
                </a:solidFill>
              </a:rPr>
              <a:t>Economic</a:t>
            </a:r>
            <a:r>
              <a:rPr lang="cs-CZ" sz="1000" dirty="0">
                <a:solidFill>
                  <a:schemeClr val="tx1">
                    <a:lumMod val="60000"/>
                    <a:lumOff val="40000"/>
                  </a:schemeClr>
                </a:solidFill>
              </a:rPr>
              <a:t> </a:t>
            </a:r>
            <a:r>
              <a:rPr lang="cs-CZ" sz="1000" dirty="0" err="1">
                <a:solidFill>
                  <a:schemeClr val="tx1">
                    <a:lumMod val="60000"/>
                    <a:lumOff val="40000"/>
                  </a:schemeClr>
                </a:solidFill>
              </a:rPr>
              <a:t>implications</a:t>
            </a:r>
            <a:r>
              <a:rPr lang="cs-CZ" sz="1000" dirty="0">
                <a:solidFill>
                  <a:schemeClr val="tx1">
                    <a:lumMod val="60000"/>
                    <a:lumOff val="40000"/>
                  </a:schemeClr>
                </a:solidFill>
              </a:rPr>
              <a:t> of </a:t>
            </a:r>
            <a:r>
              <a:rPr lang="cs-CZ" sz="1000" dirty="0" err="1">
                <a:solidFill>
                  <a:schemeClr val="tx1">
                    <a:lumMod val="60000"/>
                    <a:lumOff val="40000"/>
                  </a:schemeClr>
                </a:solidFill>
              </a:rPr>
              <a:t>socioeconomic</a:t>
            </a:r>
            <a:r>
              <a:rPr lang="cs-CZ" sz="1000" dirty="0">
                <a:solidFill>
                  <a:schemeClr val="tx1">
                    <a:lumMod val="60000"/>
                    <a:lumOff val="40000"/>
                  </a:schemeClr>
                </a:solidFill>
              </a:rPr>
              <a:t> </a:t>
            </a:r>
            <a:r>
              <a:rPr lang="cs-CZ" sz="1000" dirty="0" err="1">
                <a:solidFill>
                  <a:schemeClr val="tx1">
                    <a:lumMod val="60000"/>
                    <a:lumOff val="40000"/>
                  </a:schemeClr>
                </a:solidFill>
              </a:rPr>
              <a:t>inequalities</a:t>
            </a:r>
            <a:r>
              <a:rPr lang="cs-CZ" sz="1000" dirty="0">
                <a:solidFill>
                  <a:schemeClr val="tx1">
                    <a:lumMod val="60000"/>
                    <a:lumOff val="40000"/>
                  </a:schemeClr>
                </a:solidFill>
              </a:rPr>
              <a:t> in </a:t>
            </a:r>
            <a:r>
              <a:rPr lang="cs-CZ" sz="1000" dirty="0" err="1">
                <a:solidFill>
                  <a:schemeClr val="tx1">
                    <a:lumMod val="60000"/>
                    <a:lumOff val="40000"/>
                  </a:schemeClr>
                </a:solidFill>
              </a:rPr>
              <a:t>health</a:t>
            </a:r>
            <a:r>
              <a:rPr lang="cs-CZ" sz="1000" dirty="0">
                <a:solidFill>
                  <a:schemeClr val="tx1">
                    <a:lumMod val="60000"/>
                    <a:lumOff val="40000"/>
                  </a:schemeClr>
                </a:solidFill>
              </a:rPr>
              <a:t> in </a:t>
            </a:r>
            <a:r>
              <a:rPr lang="cs-CZ" sz="1000" dirty="0" err="1">
                <a:solidFill>
                  <a:schemeClr val="tx1">
                    <a:lumMod val="60000"/>
                    <a:lumOff val="40000"/>
                  </a:schemeClr>
                </a:solidFill>
              </a:rPr>
              <a:t>the</a:t>
            </a:r>
            <a:r>
              <a:rPr lang="cs-CZ" sz="1000" dirty="0">
                <a:solidFill>
                  <a:schemeClr val="tx1">
                    <a:lumMod val="60000"/>
                    <a:lumOff val="40000"/>
                  </a:schemeClr>
                </a:solidFill>
              </a:rPr>
              <a:t> EU. </a:t>
            </a:r>
            <a:r>
              <a:rPr lang="cs-CZ" sz="1000" dirty="0" err="1">
                <a:solidFill>
                  <a:schemeClr val="tx1">
                    <a:lumMod val="60000"/>
                    <a:lumOff val="40000"/>
                  </a:schemeClr>
                </a:solidFill>
              </a:rPr>
              <a:t>Health</a:t>
            </a:r>
            <a:r>
              <a:rPr lang="cs-CZ" sz="1000" dirty="0">
                <a:solidFill>
                  <a:schemeClr val="tx1">
                    <a:lumMod val="60000"/>
                    <a:lumOff val="40000"/>
                  </a:schemeClr>
                </a:solidFill>
              </a:rPr>
              <a:t> and </a:t>
            </a:r>
            <a:r>
              <a:rPr lang="cs-CZ" sz="1000" dirty="0" err="1">
                <a:solidFill>
                  <a:schemeClr val="tx1">
                    <a:lumMod val="60000"/>
                    <a:lumOff val="40000"/>
                  </a:schemeClr>
                </a:solidFill>
              </a:rPr>
              <a:t>Consumer</a:t>
            </a:r>
            <a:r>
              <a:rPr lang="cs-CZ" sz="1000" dirty="0">
                <a:solidFill>
                  <a:schemeClr val="tx1">
                    <a:lumMod val="60000"/>
                    <a:lumOff val="40000"/>
                  </a:schemeClr>
                </a:solidFill>
              </a:rPr>
              <a:t> </a:t>
            </a:r>
            <a:r>
              <a:rPr lang="cs-CZ" sz="1000" dirty="0" err="1">
                <a:solidFill>
                  <a:schemeClr val="tx1">
                    <a:lumMod val="60000"/>
                    <a:lumOff val="40000"/>
                  </a:schemeClr>
                </a:solidFill>
              </a:rPr>
              <a:t>Protect</a:t>
            </a:r>
            <a:r>
              <a:rPr lang="cs-CZ" sz="1000" dirty="0">
                <a:solidFill>
                  <a:schemeClr val="tx1">
                    <a:lumMod val="60000"/>
                    <a:lumOff val="40000"/>
                  </a:schemeClr>
                </a:solidFill>
              </a:rPr>
              <a:t>. </a:t>
            </a:r>
            <a:r>
              <a:rPr lang="cs-CZ" sz="1000" dirty="0" err="1">
                <a:solidFill>
                  <a:schemeClr val="tx1">
                    <a:lumMod val="60000"/>
                    <a:lumOff val="40000"/>
                  </a:schemeClr>
                </a:solidFill>
              </a:rPr>
              <a:t>Directorate</a:t>
            </a:r>
            <a:r>
              <a:rPr lang="cs-CZ" sz="1000" dirty="0">
                <a:solidFill>
                  <a:schemeClr val="tx1">
                    <a:lumMod val="60000"/>
                    <a:lumOff val="40000"/>
                  </a:schemeClr>
                </a:solidFill>
              </a:rPr>
              <a:t>-General. ISBN 13: 978-92-79-06727-3. </a:t>
            </a:r>
            <a:r>
              <a:rPr lang="cs-CZ" sz="1000" dirty="0" err="1">
                <a:solidFill>
                  <a:schemeClr val="tx1">
                    <a:lumMod val="60000"/>
                    <a:lumOff val="40000"/>
                  </a:schemeClr>
                </a:solidFill>
              </a:rPr>
              <a:t>Eur.Communities</a:t>
            </a:r>
            <a:r>
              <a:rPr lang="cs-CZ" sz="1000" dirty="0">
                <a:solidFill>
                  <a:schemeClr val="tx1">
                    <a:lumMod val="60000"/>
                    <a:lumOff val="40000"/>
                  </a:schemeClr>
                </a:solidFill>
              </a:rPr>
              <a:t>  2007. </a:t>
            </a:r>
            <a:r>
              <a:rPr lang="cs-CZ" sz="1000" u="sng" dirty="0" err="1">
                <a:solidFill>
                  <a:schemeClr val="tx1">
                    <a:lumMod val="60000"/>
                    <a:lumOff val="40000"/>
                  </a:schemeClr>
                </a:solidFill>
              </a:rPr>
              <a:t>Frontier</a:t>
            </a:r>
            <a:r>
              <a:rPr lang="cs-CZ" sz="1000" u="sng" dirty="0">
                <a:solidFill>
                  <a:schemeClr val="tx1">
                    <a:lumMod val="60000"/>
                    <a:lumOff val="40000"/>
                  </a:schemeClr>
                </a:solidFill>
              </a:rPr>
              <a:t>: </a:t>
            </a:r>
            <a:r>
              <a:rPr lang="cs-CZ" sz="1000" dirty="0">
                <a:solidFill>
                  <a:schemeClr val="tx1">
                    <a:lumMod val="60000"/>
                    <a:lumOff val="40000"/>
                  </a:schemeClr>
                </a:solidFill>
                <a:hlinkClick r:id="rId5"/>
              </a:rPr>
              <a:t>http://www.instituteofhealthequity.org/file-manager/FSHLrelateddocs/overall-costs-fshl.pdf</a:t>
            </a:r>
            <a:endParaRPr lang="cs-CZ" sz="1000" dirty="0">
              <a:solidFill>
                <a:schemeClr val="tx1">
                  <a:lumMod val="60000"/>
                  <a:lumOff val="40000"/>
                </a:schemeClr>
              </a:solidFill>
            </a:endParaRPr>
          </a:p>
          <a:p>
            <a:pPr algn="ctr"/>
            <a:endParaRPr lang="cs-CZ" sz="1000" dirty="0">
              <a:solidFill>
                <a:schemeClr val="tx1">
                  <a:lumMod val="60000"/>
                  <a:lumOff val="40000"/>
                </a:schemeClr>
              </a:solidFill>
            </a:endParaRPr>
          </a:p>
        </p:txBody>
      </p:sp>
      <p:sp>
        <p:nvSpPr>
          <p:cNvPr id="6" name="Zástupný symbol pro zápatí 1"/>
          <p:cNvSpPr>
            <a:spLocks noGrp="1"/>
          </p:cNvSpPr>
          <p:nvPr>
            <p:ph type="ftr" sz="quarter" idx="11"/>
          </p:nvPr>
        </p:nvSpPr>
        <p:spPr>
          <a:xfrm>
            <a:off x="1524000" y="6378222"/>
            <a:ext cx="9144000" cy="452438"/>
          </a:xfrm>
        </p:spPr>
        <p:txBody>
          <a:bodyPr/>
          <a:lstStyle/>
          <a:p>
            <a:pPr algn="ctr"/>
            <a:r>
              <a:rPr lang="cs-CZ" dirty="0">
                <a:solidFill>
                  <a:schemeClr val="accent1">
                    <a:lumMod val="60000"/>
                    <a:lumOff val="40000"/>
                  </a:schemeClr>
                </a:solidFill>
              </a:rPr>
              <a:t>Efektivní podpora zdraví osob ohrožených chudobou a sociálním vyloučením,</a:t>
            </a:r>
          </a:p>
          <a:p>
            <a:pPr algn="ctr"/>
            <a:r>
              <a:rPr lang="cs-CZ" dirty="0">
                <a:solidFill>
                  <a:schemeClr val="accent1">
                    <a:lumMod val="60000"/>
                    <a:lumOff val="40000"/>
                  </a:schemeClr>
                </a:solidFill>
              </a:rPr>
              <a:t> </a:t>
            </a:r>
            <a:r>
              <a:rPr lang="cs-CZ" dirty="0" err="1">
                <a:solidFill>
                  <a:schemeClr val="accent1">
                    <a:lumMod val="60000"/>
                    <a:lumOff val="40000"/>
                  </a:schemeClr>
                </a:solidFill>
              </a:rPr>
              <a:t>reg</a:t>
            </a:r>
            <a:r>
              <a:rPr lang="cs-CZ" dirty="0">
                <a:solidFill>
                  <a:schemeClr val="accent1">
                    <a:lumMod val="60000"/>
                    <a:lumOff val="40000"/>
                  </a:schemeClr>
                </a:solidFill>
              </a:rPr>
              <a:t>. č. CZ.03.2.63/0.0/0.0/15_039/0009439.</a:t>
            </a:r>
          </a:p>
        </p:txBody>
      </p:sp>
      <p:sp>
        <p:nvSpPr>
          <p:cNvPr id="7" name="Nadpis 6"/>
          <p:cNvSpPr txBox="1">
            <a:spLocks/>
          </p:cNvSpPr>
          <p:nvPr/>
        </p:nvSpPr>
        <p:spPr>
          <a:xfrm>
            <a:off x="1703512" y="345362"/>
            <a:ext cx="8784976"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07000"/>
              </a:lnSpc>
            </a:pPr>
            <a:r>
              <a:rPr lang="cs-CZ" sz="3600" dirty="0">
                <a:solidFill>
                  <a:schemeClr val="tx1"/>
                </a:solidFill>
                <a:ea typeface="Calibri" panose="020F0502020204030204" pitchFamily="34" charset="0"/>
              </a:rPr>
              <a:t>Ekonomické ztráty   </a:t>
            </a:r>
          </a:p>
          <a:p>
            <a:pPr algn="ctr">
              <a:lnSpc>
                <a:spcPct val="107000"/>
              </a:lnSpc>
            </a:pPr>
            <a:r>
              <a:rPr lang="cs-CZ" sz="3600" dirty="0">
                <a:solidFill>
                  <a:schemeClr val="tx1"/>
                </a:solidFill>
                <a:ea typeface="Calibri" panose="020F0502020204030204" pitchFamily="34" charset="0"/>
              </a:rPr>
              <a:t>způsobené zdravotními nerovnostmi</a:t>
            </a:r>
          </a:p>
          <a:p>
            <a:pPr algn="ctr">
              <a:lnSpc>
                <a:spcPct val="107000"/>
              </a:lnSpc>
            </a:pPr>
            <a:endParaRPr lang="cs-CZ" sz="3600" dirty="0">
              <a:solidFill>
                <a:srgbClr val="C00000"/>
              </a:solidFill>
              <a:ea typeface="Calibri" panose="020F0502020204030204" pitchFamily="34" charset="0"/>
            </a:endParaRPr>
          </a:p>
        </p:txBody>
      </p:sp>
      <p:sp>
        <p:nvSpPr>
          <p:cNvPr id="4" name="TextovéPole 3">
            <a:extLst>
              <a:ext uri="{FF2B5EF4-FFF2-40B4-BE49-F238E27FC236}">
                <a16:creationId xmlns:a16="http://schemas.microsoft.com/office/drawing/2014/main" id="{C841886B-F3DD-45B3-9EAA-1D4B310E51D0}"/>
              </a:ext>
            </a:extLst>
          </p:cNvPr>
          <p:cNvSpPr txBox="1"/>
          <p:nvPr/>
        </p:nvSpPr>
        <p:spPr>
          <a:xfrm>
            <a:off x="4706711" y="1686280"/>
            <a:ext cx="2837089" cy="707886"/>
          </a:xfrm>
          <a:prstGeom prst="rect">
            <a:avLst/>
          </a:prstGeom>
          <a:noFill/>
        </p:spPr>
        <p:txBody>
          <a:bodyPr wrap="square" rtlCol="0">
            <a:spAutoFit/>
          </a:bodyPr>
          <a:lstStyle/>
          <a:p>
            <a:pPr algn="ctr"/>
            <a:r>
              <a:rPr lang="cs-CZ" sz="4000" dirty="0">
                <a:solidFill>
                  <a:srgbClr val="0070C0"/>
                </a:solidFill>
              </a:rPr>
              <a:t>85 </a:t>
            </a:r>
            <a:r>
              <a:rPr lang="cs-CZ" sz="4000" dirty="0" err="1">
                <a:solidFill>
                  <a:srgbClr val="0070C0"/>
                </a:solidFill>
              </a:rPr>
              <a:t>mld</a:t>
            </a:r>
            <a:r>
              <a:rPr lang="cs-CZ" sz="4000" dirty="0">
                <a:solidFill>
                  <a:srgbClr val="0070C0"/>
                </a:solidFill>
              </a:rPr>
              <a:t>/rok</a:t>
            </a:r>
          </a:p>
        </p:txBody>
      </p:sp>
    </p:spTree>
    <p:extLst>
      <p:ext uri="{BB962C8B-B14F-4D97-AF65-F5344CB8AC3E}">
        <p14:creationId xmlns:p14="http://schemas.microsoft.com/office/powerpoint/2010/main" val="3372722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6" name="Zástupný symbol pro obsah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9300" y="0"/>
            <a:ext cx="10693400" cy="6908800"/>
          </a:xfrm>
        </p:spPr>
      </p:pic>
    </p:spTree>
    <p:extLst>
      <p:ext uri="{BB962C8B-B14F-4D97-AF65-F5344CB8AC3E}">
        <p14:creationId xmlns:p14="http://schemas.microsoft.com/office/powerpoint/2010/main" val="511323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6" name="Zástupný symbol pro obsah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9300" y="0"/>
            <a:ext cx="10693400" cy="6908800"/>
          </a:xfrm>
        </p:spPr>
      </p:pic>
      <p:sp>
        <p:nvSpPr>
          <p:cNvPr id="5" name="TextovéPole 4"/>
          <p:cNvSpPr txBox="1"/>
          <p:nvPr/>
        </p:nvSpPr>
        <p:spPr>
          <a:xfrm>
            <a:off x="4986056" y="2773789"/>
            <a:ext cx="3675344" cy="830997"/>
          </a:xfrm>
          <a:prstGeom prst="rect">
            <a:avLst/>
          </a:prstGeom>
          <a:noFill/>
        </p:spPr>
        <p:txBody>
          <a:bodyPr wrap="square" rtlCol="0">
            <a:spAutoFit/>
          </a:bodyPr>
          <a:lstStyle/>
          <a:p>
            <a:r>
              <a:rPr lang="cs-CZ" sz="4800" b="1" dirty="0">
                <a:solidFill>
                  <a:schemeClr val="bg1"/>
                </a:solidFill>
              </a:rPr>
              <a:t>1,890 bil Kč </a:t>
            </a:r>
          </a:p>
        </p:txBody>
      </p:sp>
    </p:spTree>
    <p:extLst>
      <p:ext uri="{BB962C8B-B14F-4D97-AF65-F5344CB8AC3E}">
        <p14:creationId xmlns:p14="http://schemas.microsoft.com/office/powerpoint/2010/main" val="1112507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1"/>
          </p:nvPr>
        </p:nvGraphicFramePr>
        <p:xfrm>
          <a:off x="1524000" y="1417639"/>
          <a:ext cx="9036496"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Zaoblený obdélník 17"/>
          <p:cNvSpPr/>
          <p:nvPr/>
        </p:nvSpPr>
        <p:spPr>
          <a:xfrm>
            <a:off x="3071814" y="1406525"/>
            <a:ext cx="1119187" cy="2230438"/>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p>
        </p:txBody>
      </p:sp>
      <p:sp>
        <p:nvSpPr>
          <p:cNvPr id="51" name="Zaoblený obdélník 50"/>
          <p:cNvSpPr/>
          <p:nvPr/>
        </p:nvSpPr>
        <p:spPr>
          <a:xfrm>
            <a:off x="7602539" y="142398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2" name="Zaoblený obdélník 51"/>
          <p:cNvSpPr/>
          <p:nvPr/>
        </p:nvSpPr>
        <p:spPr>
          <a:xfrm>
            <a:off x="9105900" y="1417639"/>
            <a:ext cx="1119188"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5" name="Zaoblený obdélník 54"/>
          <p:cNvSpPr/>
          <p:nvPr/>
        </p:nvSpPr>
        <p:spPr>
          <a:xfrm>
            <a:off x="6110289" y="143033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6" name="Zaoblený obdélník 55"/>
          <p:cNvSpPr/>
          <p:nvPr/>
        </p:nvSpPr>
        <p:spPr>
          <a:xfrm>
            <a:off x="4570414" y="1417639"/>
            <a:ext cx="1120775" cy="22304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7" name="Zaoblený obdélník 56"/>
          <p:cNvSpPr/>
          <p:nvPr/>
        </p:nvSpPr>
        <p:spPr>
          <a:xfrm>
            <a:off x="1652588" y="3975101"/>
            <a:ext cx="1109662" cy="236061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sz="1600" dirty="0">
              <a:solidFill>
                <a:schemeClr val="tx1"/>
              </a:solidFill>
            </a:endParaRPr>
          </a:p>
          <a:p>
            <a:pPr algn="ctr">
              <a:defRPr/>
            </a:pPr>
            <a:endParaRPr lang="cs-CZ" dirty="0"/>
          </a:p>
        </p:txBody>
      </p:sp>
      <p:sp>
        <p:nvSpPr>
          <p:cNvPr id="7171" name="TextovéPole 6"/>
          <p:cNvSpPr txBox="1">
            <a:spLocks noChangeArrowheads="1"/>
          </p:cNvSpPr>
          <p:nvPr/>
        </p:nvSpPr>
        <p:spPr bwMode="auto">
          <a:xfrm>
            <a:off x="3041080" y="3869531"/>
            <a:ext cx="7412608" cy="969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600" b="1" dirty="0"/>
              <a:t>Okamžitá záležitost, individuální zdraví</a:t>
            </a:r>
          </a:p>
          <a:p>
            <a:pPr>
              <a:spcBef>
                <a:spcPct val="0"/>
              </a:spcBef>
              <a:buFontTx/>
              <a:buNone/>
            </a:pPr>
            <a:r>
              <a:rPr lang="cs-CZ" altLang="cs-CZ" sz="1600" dirty="0"/>
              <a:t>Bylo možné nemoci/nehodě/úrazu zabránit?</a:t>
            </a:r>
          </a:p>
          <a:p>
            <a:pPr>
              <a:spcBef>
                <a:spcPct val="0"/>
              </a:spcBef>
              <a:buFontTx/>
              <a:buNone/>
            </a:pPr>
            <a:r>
              <a:rPr lang="cs-CZ" altLang="cs-CZ" sz="1600" dirty="0"/>
              <a:t>Bylo prostředí, ve kterém osoba žije bezpečné?</a:t>
            </a:r>
          </a:p>
          <a:p>
            <a:pPr>
              <a:spcBef>
                <a:spcPct val="0"/>
              </a:spcBef>
              <a:buFontTx/>
              <a:buNone/>
            </a:pPr>
            <a:endParaRPr lang="cs-CZ" altLang="cs-CZ" sz="900" dirty="0"/>
          </a:p>
        </p:txBody>
      </p:sp>
      <p:sp>
        <p:nvSpPr>
          <p:cNvPr id="7178" name="AutoShape 2" descr="Vektorová grafika běžící člověk piktogram ikona #116015738 | fotobanka  Fotky&amp;Foto"/>
          <p:cNvSpPr>
            <a:spLocks noChangeAspect="1" noChangeArrowheads="1"/>
          </p:cNvSpPr>
          <p:nvPr/>
        </p:nvSpPr>
        <p:spPr bwMode="auto">
          <a:xfrm>
            <a:off x="3287714" y="1116014"/>
            <a:ext cx="52387"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cs-CZ" altLang="cs-CZ" sz="1800"/>
          </a:p>
        </p:txBody>
      </p:sp>
      <p:sp>
        <p:nvSpPr>
          <p:cNvPr id="7179" name="AutoShape 4" descr="Vektorová grafika běžící člověk piktogram ikona #116015738 | fotobanka  Fotky&amp;Foto"/>
          <p:cNvSpPr>
            <a:spLocks noChangeAspect="1" noChangeArrowheads="1"/>
          </p:cNvSpPr>
          <p:nvPr/>
        </p:nvSpPr>
        <p:spPr bwMode="auto">
          <a:xfrm>
            <a:off x="3440114" y="1268414"/>
            <a:ext cx="52387"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cs-CZ" altLang="cs-CZ" sz="1800"/>
          </a:p>
        </p:txBody>
      </p:sp>
      <p:sp>
        <p:nvSpPr>
          <p:cNvPr id="13" name="TextovéPole 12"/>
          <p:cNvSpPr txBox="1"/>
          <p:nvPr/>
        </p:nvSpPr>
        <p:spPr>
          <a:xfrm>
            <a:off x="3071814" y="5091112"/>
            <a:ext cx="7381875" cy="830997"/>
          </a:xfrm>
          <a:prstGeom prst="rect">
            <a:avLst/>
          </a:prstGeom>
          <a:solidFill>
            <a:schemeClr val="accent1">
              <a:lumMod val="50000"/>
            </a:schemeClr>
          </a:solidFill>
          <a:ln>
            <a:solidFill>
              <a:schemeClr val="tx1"/>
            </a:solidFill>
          </a:ln>
        </p:spPr>
        <p:txBody>
          <a:bodyPr wrap="square">
            <a:spAutoFit/>
          </a:bodyPr>
          <a:lstStyle/>
          <a:p>
            <a:pPr algn="ctr">
              <a:defRPr/>
            </a:pPr>
            <a:endParaRPr lang="cs-CZ" sz="1600" dirty="0"/>
          </a:p>
          <a:p>
            <a:pPr algn="ctr">
              <a:defRPr/>
            </a:pPr>
            <a:r>
              <a:rPr lang="cs-CZ" sz="1600" b="1" dirty="0">
                <a:solidFill>
                  <a:srgbClr val="FF0000"/>
                </a:solidFill>
              </a:rPr>
              <a:t>Jak ochránit lidi před nemocemi a úrazy, aby se prodloužily zdravé roky života ? </a:t>
            </a:r>
          </a:p>
          <a:p>
            <a:pPr algn="ctr">
              <a:defRPr/>
            </a:pPr>
            <a:endParaRPr lang="cs-CZ" sz="1600" dirty="0"/>
          </a:p>
        </p:txBody>
      </p:sp>
      <p:sp>
        <p:nvSpPr>
          <p:cNvPr id="15" name="Šipka doleva 14"/>
          <p:cNvSpPr/>
          <p:nvPr/>
        </p:nvSpPr>
        <p:spPr>
          <a:xfrm>
            <a:off x="2654300" y="5229226"/>
            <a:ext cx="400050" cy="504825"/>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3" name="Šipka doleva 22"/>
          <p:cNvSpPr/>
          <p:nvPr/>
        </p:nvSpPr>
        <p:spPr>
          <a:xfrm rot="5400000">
            <a:off x="2068664" y="3622397"/>
            <a:ext cx="362505" cy="342900"/>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 name="TextovéPole 17"/>
          <p:cNvSpPr txBox="1">
            <a:spLocks noChangeArrowheads="1"/>
          </p:cNvSpPr>
          <p:nvPr/>
        </p:nvSpPr>
        <p:spPr bwMode="auto">
          <a:xfrm>
            <a:off x="7505699" y="3871913"/>
            <a:ext cx="2947989" cy="938212"/>
          </a:xfrm>
          <a:prstGeom prst="rect">
            <a:avLst/>
          </a:prstGeom>
          <a:solidFill>
            <a:schemeClr val="accent1"/>
          </a:solidFill>
          <a:ln>
            <a:noFill/>
          </a:ln>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dirty="0"/>
              <a:t>Zdravotní ztráta z nemoci</a:t>
            </a:r>
          </a:p>
          <a:p>
            <a:pPr>
              <a:spcBef>
                <a:spcPct val="0"/>
              </a:spcBef>
              <a:buFontTx/>
              <a:buNone/>
            </a:pPr>
            <a:r>
              <a:rPr lang="cs-CZ" altLang="cs-CZ" sz="1100" dirty="0"/>
              <a:t>Přímé náklady: dg., léčba</a:t>
            </a:r>
          </a:p>
          <a:p>
            <a:pPr>
              <a:spcBef>
                <a:spcPct val="0"/>
              </a:spcBef>
              <a:buFontTx/>
              <a:buNone/>
            </a:pPr>
            <a:r>
              <a:rPr lang="cs-CZ" altLang="cs-CZ" sz="1100" dirty="0"/>
              <a:t>Nepřímé ztráty: PN/</a:t>
            </a:r>
            <a:r>
              <a:rPr lang="cs-CZ" altLang="cs-CZ" sz="1100" dirty="0" err="1"/>
              <a:t>inv.d</a:t>
            </a:r>
            <a:r>
              <a:rPr lang="cs-CZ" altLang="cs-CZ" sz="1100" dirty="0"/>
              <a:t>., 0 odvody na ZP a SP, 0 odvod ze zisku, ztráta výdělku, ztráta pracovní síly pro zaměstnavatele</a:t>
            </a:r>
            <a:endParaRPr lang="cs-CZ" altLang="cs-CZ" sz="1800" dirty="0"/>
          </a:p>
        </p:txBody>
      </p:sp>
      <p:sp>
        <p:nvSpPr>
          <p:cNvPr id="26" name="Šipka doleva 25"/>
          <p:cNvSpPr/>
          <p:nvPr/>
        </p:nvSpPr>
        <p:spPr>
          <a:xfrm rot="16200000">
            <a:off x="8066881" y="3653632"/>
            <a:ext cx="257175" cy="309563"/>
          </a:xfrm>
          <a:prstGeom prst="leftArrow">
            <a:avLst/>
          </a:prstGeom>
          <a:solidFill>
            <a:srgbClr val="002060"/>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7" name="Šipka doleva 26"/>
          <p:cNvSpPr/>
          <p:nvPr/>
        </p:nvSpPr>
        <p:spPr>
          <a:xfrm rot="16200000">
            <a:off x="9591898" y="3656474"/>
            <a:ext cx="269875" cy="288925"/>
          </a:xfrm>
          <a:prstGeom prst="leftArrow">
            <a:avLst/>
          </a:prstGeom>
          <a:solidFill>
            <a:srgbClr val="0000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9" name="Měsíc 18"/>
          <p:cNvSpPr/>
          <p:nvPr/>
        </p:nvSpPr>
        <p:spPr>
          <a:xfrm rot="5400000">
            <a:off x="5537994" y="-3759993"/>
            <a:ext cx="1244600" cy="9015412"/>
          </a:xfrm>
          <a:prstGeom prst="moon">
            <a:avLst>
              <a:gd name="adj" fmla="val 87500"/>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183" name="TextovéPole 19"/>
          <p:cNvSpPr txBox="1">
            <a:spLocks noChangeArrowheads="1"/>
          </p:cNvSpPr>
          <p:nvPr/>
        </p:nvSpPr>
        <p:spPr bwMode="auto">
          <a:xfrm>
            <a:off x="2897188" y="106363"/>
            <a:ext cx="665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b="1" dirty="0">
                <a:solidFill>
                  <a:schemeClr val="bg1"/>
                </a:solidFill>
              </a:rPr>
              <a:t>Veřejné zdraví</a:t>
            </a:r>
          </a:p>
          <a:p>
            <a:pPr algn="ctr">
              <a:spcBef>
                <a:spcPct val="0"/>
              </a:spcBef>
              <a:buFontTx/>
              <a:buNone/>
            </a:pPr>
            <a:r>
              <a:rPr lang="cs-CZ" altLang="cs-CZ" sz="1800" dirty="0">
                <a:solidFill>
                  <a:schemeClr val="bg1"/>
                </a:solidFill>
              </a:rPr>
              <a:t>dlouhodobá podpora, ochrana, prevence všech</a:t>
            </a:r>
          </a:p>
          <a:p>
            <a:pPr algn="ctr">
              <a:spcBef>
                <a:spcPct val="0"/>
              </a:spcBef>
              <a:buFontTx/>
              <a:buNone/>
            </a:pPr>
            <a:r>
              <a:rPr lang="cs-CZ" altLang="cs-CZ" sz="1800" u="sng" dirty="0">
                <a:solidFill>
                  <a:schemeClr val="bg1"/>
                </a:solidFill>
              </a:rPr>
              <a:t>benefity pro celou populaci</a:t>
            </a:r>
          </a:p>
          <a:p>
            <a:pPr algn="ctr">
              <a:spcBef>
                <a:spcPct val="0"/>
              </a:spcBef>
              <a:buFontTx/>
              <a:buNone/>
            </a:pPr>
            <a:r>
              <a:rPr lang="cs-CZ" altLang="cs-CZ" sz="1800" dirty="0">
                <a:solidFill>
                  <a:schemeClr val="bg1"/>
                </a:solidFill>
              </a:rPr>
              <a:t>všechny rezorty, koordinuje zdravotnictví</a:t>
            </a:r>
          </a:p>
        </p:txBody>
      </p:sp>
      <p:sp>
        <p:nvSpPr>
          <p:cNvPr id="25" name="Šipka doleva 24"/>
          <p:cNvSpPr/>
          <p:nvPr/>
        </p:nvSpPr>
        <p:spPr>
          <a:xfrm rot="5400000">
            <a:off x="2162176" y="992188"/>
            <a:ext cx="366712" cy="436563"/>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pic>
        <p:nvPicPr>
          <p:cNvPr id="7197" name="Obrázek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59351" y="2760663"/>
            <a:ext cx="48101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8" name="Obrázek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43275" y="2836864"/>
            <a:ext cx="636588"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Šipka doleva 46"/>
          <p:cNvSpPr/>
          <p:nvPr/>
        </p:nvSpPr>
        <p:spPr>
          <a:xfrm rot="16200000">
            <a:off x="3455988" y="1069975"/>
            <a:ext cx="411162" cy="503238"/>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8" name="TextovéPole 27"/>
          <p:cNvSpPr txBox="1">
            <a:spLocks noChangeArrowheads="1"/>
          </p:cNvSpPr>
          <p:nvPr/>
        </p:nvSpPr>
        <p:spPr bwMode="auto">
          <a:xfrm>
            <a:off x="3182938" y="2081214"/>
            <a:ext cx="8636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600"/>
              <a:t>Nemoc</a:t>
            </a:r>
          </a:p>
          <a:p>
            <a:pPr algn="ctr">
              <a:spcBef>
                <a:spcPct val="0"/>
              </a:spcBef>
              <a:buFontTx/>
              <a:buNone/>
            </a:pPr>
            <a:r>
              <a:rPr lang="cs-CZ" altLang="cs-CZ" sz="1600"/>
              <a:t>Úraz</a:t>
            </a:r>
          </a:p>
          <a:p>
            <a:pPr algn="ctr">
              <a:spcBef>
                <a:spcPct val="0"/>
              </a:spcBef>
              <a:buFontTx/>
              <a:buNone/>
            </a:pPr>
            <a:endParaRPr lang="cs-CZ" altLang="cs-CZ" sz="1800"/>
          </a:p>
        </p:txBody>
      </p:sp>
      <p:sp>
        <p:nvSpPr>
          <p:cNvPr id="58" name="TextovéPole 57"/>
          <p:cNvSpPr txBox="1">
            <a:spLocks noChangeArrowheads="1"/>
          </p:cNvSpPr>
          <p:nvPr/>
        </p:nvSpPr>
        <p:spPr bwMode="auto">
          <a:xfrm>
            <a:off x="4668839" y="2100263"/>
            <a:ext cx="865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a:t>Lékař</a:t>
            </a:r>
          </a:p>
          <a:p>
            <a:pPr algn="ctr">
              <a:spcBef>
                <a:spcPct val="0"/>
              </a:spcBef>
              <a:buFontTx/>
              <a:buNone/>
            </a:pPr>
            <a:endParaRPr lang="cs-CZ" altLang="cs-CZ" sz="1800"/>
          </a:p>
        </p:txBody>
      </p:sp>
      <p:sp>
        <p:nvSpPr>
          <p:cNvPr id="59" name="TextovéPole 58"/>
          <p:cNvSpPr txBox="1">
            <a:spLocks noChangeArrowheads="1"/>
          </p:cNvSpPr>
          <p:nvPr/>
        </p:nvSpPr>
        <p:spPr bwMode="auto">
          <a:xfrm>
            <a:off x="6175097" y="1468259"/>
            <a:ext cx="994204" cy="2031325"/>
          </a:xfrm>
          <a:prstGeom prst="rect">
            <a:avLst/>
          </a:prstGeom>
          <a:solidFill>
            <a:schemeClr val="accent1"/>
          </a:solidFill>
          <a:ln>
            <a:noFill/>
          </a:ln>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dirty="0"/>
              <a:t>JAK se to stalo?</a:t>
            </a:r>
          </a:p>
          <a:p>
            <a:pPr algn="ctr">
              <a:spcBef>
                <a:spcPct val="0"/>
              </a:spcBef>
              <a:buFontTx/>
              <a:buNone/>
            </a:pPr>
            <a:r>
              <a:rPr lang="cs-CZ" altLang="cs-CZ" sz="1800" dirty="0"/>
              <a:t>PROČ se to stalo?</a:t>
            </a:r>
          </a:p>
          <a:p>
            <a:pPr algn="ctr">
              <a:spcBef>
                <a:spcPct val="0"/>
              </a:spcBef>
              <a:buFontTx/>
              <a:buNone/>
            </a:pPr>
            <a:endParaRPr lang="cs-CZ" altLang="cs-CZ" sz="1800" dirty="0"/>
          </a:p>
        </p:txBody>
      </p:sp>
      <p:sp>
        <p:nvSpPr>
          <p:cNvPr id="29" name="Šipka doprava 28"/>
          <p:cNvSpPr/>
          <p:nvPr/>
        </p:nvSpPr>
        <p:spPr>
          <a:xfrm>
            <a:off x="4191001" y="2349500"/>
            <a:ext cx="379413" cy="287338"/>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00"/>
              </a:solidFill>
            </a:endParaRPr>
          </a:p>
        </p:txBody>
      </p:sp>
      <p:sp>
        <p:nvSpPr>
          <p:cNvPr id="64" name="Šipka doprava 63"/>
          <p:cNvSpPr/>
          <p:nvPr/>
        </p:nvSpPr>
        <p:spPr>
          <a:xfrm>
            <a:off x="5715001" y="2363789"/>
            <a:ext cx="379413" cy="287337"/>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5" name="Šipka doprava 64"/>
          <p:cNvSpPr/>
          <p:nvPr/>
        </p:nvSpPr>
        <p:spPr>
          <a:xfrm>
            <a:off x="8732838" y="2389189"/>
            <a:ext cx="381000" cy="288925"/>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6" name="Šipka doprava 65"/>
          <p:cNvSpPr/>
          <p:nvPr/>
        </p:nvSpPr>
        <p:spPr>
          <a:xfrm>
            <a:off x="7232650" y="2373314"/>
            <a:ext cx="381000" cy="287337"/>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3" name="TextovéPole 2"/>
          <p:cNvSpPr txBox="1">
            <a:spLocks noChangeArrowheads="1"/>
          </p:cNvSpPr>
          <p:nvPr/>
        </p:nvSpPr>
        <p:spPr bwMode="auto">
          <a:xfrm>
            <a:off x="7659689" y="1447800"/>
            <a:ext cx="10064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b="1" dirty="0"/>
              <a:t>Anamnéza</a:t>
            </a:r>
          </a:p>
          <a:p>
            <a:pPr>
              <a:spcBef>
                <a:spcPct val="0"/>
              </a:spcBef>
              <a:buFontTx/>
              <a:buNone/>
            </a:pPr>
            <a:r>
              <a:rPr lang="cs-CZ" altLang="cs-CZ" sz="1100" b="1" dirty="0"/>
              <a:t>Diagnostika</a:t>
            </a:r>
          </a:p>
        </p:txBody>
      </p:sp>
      <p:sp>
        <p:nvSpPr>
          <p:cNvPr id="37" name="TextovéPole 36"/>
          <p:cNvSpPr txBox="1">
            <a:spLocks noChangeArrowheads="1"/>
          </p:cNvSpPr>
          <p:nvPr/>
        </p:nvSpPr>
        <p:spPr bwMode="auto">
          <a:xfrm>
            <a:off x="7693025" y="1774826"/>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rovnováha?</a:t>
            </a:r>
          </a:p>
        </p:txBody>
      </p:sp>
      <p:sp>
        <p:nvSpPr>
          <p:cNvPr id="38" name="TextovéPole 37"/>
          <p:cNvSpPr txBox="1">
            <a:spLocks noChangeArrowheads="1"/>
          </p:cNvSpPr>
          <p:nvPr/>
        </p:nvSpPr>
        <p:spPr bwMode="auto">
          <a:xfrm>
            <a:off x="7583488" y="1935524"/>
            <a:ext cx="12080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alkohol, drogy?</a:t>
            </a:r>
            <a:endParaRPr lang="cs-CZ" altLang="cs-CZ" sz="1000" dirty="0"/>
          </a:p>
        </p:txBody>
      </p:sp>
      <p:sp>
        <p:nvSpPr>
          <p:cNvPr id="39" name="TextovéPole 38"/>
          <p:cNvSpPr txBox="1">
            <a:spLocks noChangeArrowheads="1"/>
          </p:cNvSpPr>
          <p:nvPr/>
        </p:nvSpPr>
        <p:spPr bwMode="auto">
          <a:xfrm>
            <a:off x="7659689" y="2128838"/>
            <a:ext cx="1004887" cy="247650"/>
          </a:xfrm>
          <a:prstGeom prst="rect">
            <a:avLst/>
          </a:prstGeom>
          <a:solidFill>
            <a:schemeClr val="accent1"/>
          </a:solidFill>
          <a:ln>
            <a:noFill/>
          </a:ln>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Výživa ?</a:t>
            </a:r>
          </a:p>
        </p:txBody>
      </p:sp>
      <p:sp>
        <p:nvSpPr>
          <p:cNvPr id="40" name="TextovéPole 39"/>
          <p:cNvSpPr txBox="1">
            <a:spLocks noChangeArrowheads="1"/>
          </p:cNvSpPr>
          <p:nvPr/>
        </p:nvSpPr>
        <p:spPr bwMode="auto">
          <a:xfrm>
            <a:off x="7648575" y="2305051"/>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Prohlídky ?</a:t>
            </a:r>
          </a:p>
        </p:txBody>
      </p:sp>
      <p:sp>
        <p:nvSpPr>
          <p:cNvPr id="41" name="TextovéPole 40"/>
          <p:cNvSpPr txBox="1">
            <a:spLocks noChangeArrowheads="1"/>
          </p:cNvSpPr>
          <p:nvPr/>
        </p:nvSpPr>
        <p:spPr bwMode="auto">
          <a:xfrm>
            <a:off x="7586663" y="2484439"/>
            <a:ext cx="11557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fyzické, sociální</a:t>
            </a:r>
          </a:p>
          <a:p>
            <a:pPr algn="ctr">
              <a:spcBef>
                <a:spcPct val="0"/>
              </a:spcBef>
              <a:buFontTx/>
              <a:buNone/>
            </a:pPr>
            <a:r>
              <a:rPr lang="cs-CZ" altLang="cs-CZ" sz="1000" dirty="0"/>
              <a:t>a ekonomické</a:t>
            </a:r>
          </a:p>
          <a:p>
            <a:pPr algn="ctr">
              <a:spcBef>
                <a:spcPct val="0"/>
              </a:spcBef>
              <a:buFontTx/>
              <a:buNone/>
            </a:pPr>
            <a:r>
              <a:rPr lang="cs-CZ" altLang="cs-CZ" sz="1000" dirty="0"/>
              <a:t>Prostředí ?</a:t>
            </a:r>
          </a:p>
        </p:txBody>
      </p:sp>
      <p:sp>
        <p:nvSpPr>
          <p:cNvPr id="42" name="TextovéPole 41"/>
          <p:cNvSpPr txBox="1">
            <a:spLocks noChangeArrowheads="1"/>
          </p:cNvSpPr>
          <p:nvPr/>
        </p:nvSpPr>
        <p:spPr bwMode="auto">
          <a:xfrm>
            <a:off x="7608889" y="2974976"/>
            <a:ext cx="1157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přístup ke</a:t>
            </a:r>
          </a:p>
          <a:p>
            <a:pPr algn="ctr">
              <a:spcBef>
                <a:spcPct val="0"/>
              </a:spcBef>
              <a:buFontTx/>
              <a:buNone/>
            </a:pPr>
            <a:r>
              <a:rPr lang="cs-CZ" altLang="cs-CZ" sz="1000" dirty="0"/>
              <a:t>zdravotním a </a:t>
            </a:r>
          </a:p>
          <a:p>
            <a:pPr algn="ctr">
              <a:spcBef>
                <a:spcPct val="0"/>
              </a:spcBef>
              <a:buFontTx/>
              <a:buNone/>
            </a:pPr>
            <a:r>
              <a:rPr lang="cs-CZ" altLang="cs-CZ" sz="1000" dirty="0"/>
              <a:t>sociálním</a:t>
            </a:r>
          </a:p>
          <a:p>
            <a:pPr algn="ctr">
              <a:spcBef>
                <a:spcPct val="0"/>
              </a:spcBef>
              <a:buFontTx/>
              <a:buNone/>
            </a:pPr>
            <a:r>
              <a:rPr lang="cs-CZ" altLang="cs-CZ" sz="1000" dirty="0"/>
              <a:t>Službám ?</a:t>
            </a:r>
          </a:p>
        </p:txBody>
      </p:sp>
      <p:sp>
        <p:nvSpPr>
          <p:cNvPr id="43" name="TextovéPole 42"/>
          <p:cNvSpPr txBox="1">
            <a:spLocks noChangeArrowheads="1"/>
          </p:cNvSpPr>
          <p:nvPr/>
        </p:nvSpPr>
        <p:spPr bwMode="auto">
          <a:xfrm>
            <a:off x="9163050" y="1436688"/>
            <a:ext cx="1004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b="1"/>
              <a:t>Léčba</a:t>
            </a:r>
          </a:p>
        </p:txBody>
      </p:sp>
      <p:sp>
        <p:nvSpPr>
          <p:cNvPr id="44" name="TextovéPole 43"/>
          <p:cNvSpPr txBox="1">
            <a:spLocks noChangeArrowheads="1"/>
          </p:cNvSpPr>
          <p:nvPr/>
        </p:nvSpPr>
        <p:spPr bwMode="auto">
          <a:xfrm>
            <a:off x="9163050" y="1632487"/>
            <a:ext cx="1004888" cy="707886"/>
          </a:xfrm>
          <a:prstGeom prst="rect">
            <a:avLst/>
          </a:prstGeom>
          <a:solidFill>
            <a:schemeClr val="accent1"/>
          </a:solidFill>
          <a:ln>
            <a:noFill/>
          </a:ln>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bolest  strádání, sociální stigmatizace</a:t>
            </a:r>
          </a:p>
        </p:txBody>
      </p:sp>
      <p:sp>
        <p:nvSpPr>
          <p:cNvPr id="45" name="TextovéPole 44"/>
          <p:cNvSpPr txBox="1">
            <a:spLocks noChangeArrowheads="1"/>
          </p:cNvSpPr>
          <p:nvPr/>
        </p:nvSpPr>
        <p:spPr bwMode="auto">
          <a:xfrm>
            <a:off x="9178925" y="2365376"/>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nižší příjem</a:t>
            </a:r>
          </a:p>
        </p:txBody>
      </p:sp>
      <p:sp>
        <p:nvSpPr>
          <p:cNvPr id="46" name="TextovéPole 45"/>
          <p:cNvSpPr txBox="1">
            <a:spLocks noChangeArrowheads="1"/>
          </p:cNvSpPr>
          <p:nvPr/>
        </p:nvSpPr>
        <p:spPr bwMode="auto">
          <a:xfrm>
            <a:off x="9047164" y="2514601"/>
            <a:ext cx="1209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duševní zdraví</a:t>
            </a:r>
          </a:p>
        </p:txBody>
      </p:sp>
      <p:sp>
        <p:nvSpPr>
          <p:cNvPr id="48" name="TextovéPole 47"/>
          <p:cNvSpPr txBox="1">
            <a:spLocks noChangeArrowheads="1"/>
          </p:cNvSpPr>
          <p:nvPr/>
        </p:nvSpPr>
        <p:spPr bwMode="auto">
          <a:xfrm>
            <a:off x="9045575" y="2654301"/>
            <a:ext cx="12080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sociální vztahy</a:t>
            </a:r>
          </a:p>
        </p:txBody>
      </p:sp>
      <p:sp>
        <p:nvSpPr>
          <p:cNvPr id="49" name="TextovéPole 48"/>
          <p:cNvSpPr txBox="1">
            <a:spLocks noChangeArrowheads="1"/>
          </p:cNvSpPr>
          <p:nvPr/>
        </p:nvSpPr>
        <p:spPr bwMode="auto">
          <a:xfrm>
            <a:off x="9107488" y="2809875"/>
            <a:ext cx="110966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absence/snížení produktivity práce</a:t>
            </a:r>
          </a:p>
        </p:txBody>
      </p:sp>
      <p:sp>
        <p:nvSpPr>
          <p:cNvPr id="53" name="TextovéPole 52"/>
          <p:cNvSpPr txBox="1">
            <a:spLocks noChangeArrowheads="1"/>
          </p:cNvSpPr>
          <p:nvPr/>
        </p:nvSpPr>
        <p:spPr bwMode="auto">
          <a:xfrm>
            <a:off x="1636713" y="4341019"/>
            <a:ext cx="11699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rgbClr val="FF0000"/>
                </a:solidFill>
              </a:rPr>
              <a:t>↓rizika </a:t>
            </a:r>
          </a:p>
          <a:p>
            <a:pPr algn="ctr">
              <a:spcBef>
                <a:spcPct val="0"/>
              </a:spcBef>
              <a:buFontTx/>
              <a:buNone/>
            </a:pPr>
            <a:r>
              <a:rPr lang="cs-CZ" altLang="cs-CZ" sz="1100" dirty="0">
                <a:solidFill>
                  <a:srgbClr val="FF0000"/>
                </a:solidFill>
              </a:rPr>
              <a:t>↑ ochranu</a:t>
            </a:r>
          </a:p>
          <a:p>
            <a:pPr algn="ctr">
              <a:spcBef>
                <a:spcPct val="0"/>
              </a:spcBef>
              <a:buFontTx/>
              <a:buNone/>
            </a:pPr>
            <a:r>
              <a:rPr lang="cs-CZ" altLang="cs-CZ" sz="1100" dirty="0">
                <a:solidFill>
                  <a:srgbClr val="FF0000"/>
                </a:solidFill>
              </a:rPr>
              <a:t>závislosti</a:t>
            </a:r>
          </a:p>
          <a:p>
            <a:pPr algn="ctr">
              <a:spcBef>
                <a:spcPct val="0"/>
              </a:spcBef>
              <a:buFontTx/>
              <a:buNone/>
            </a:pPr>
            <a:r>
              <a:rPr lang="cs-CZ" altLang="cs-CZ" sz="1100" dirty="0">
                <a:solidFill>
                  <a:srgbClr val="FF0000"/>
                </a:solidFill>
              </a:rPr>
              <a:t>výživa, pohyb</a:t>
            </a:r>
            <a:r>
              <a:rPr lang="cs-CZ" altLang="cs-CZ" sz="1100" dirty="0"/>
              <a:t> </a:t>
            </a:r>
          </a:p>
        </p:txBody>
      </p:sp>
      <p:sp>
        <p:nvSpPr>
          <p:cNvPr id="63" name="TextovéPole 62"/>
          <p:cNvSpPr txBox="1">
            <a:spLocks noChangeArrowheads="1"/>
          </p:cNvSpPr>
          <p:nvPr/>
        </p:nvSpPr>
        <p:spPr bwMode="auto">
          <a:xfrm>
            <a:off x="1665289" y="5565775"/>
            <a:ext cx="111283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rgbClr val="FF0000"/>
                </a:solidFill>
              </a:rPr>
              <a:t>Vzdělávání k rozhodování ve prospěch zdraví</a:t>
            </a:r>
          </a:p>
        </p:txBody>
      </p:sp>
      <p:sp>
        <p:nvSpPr>
          <p:cNvPr id="68" name="TextovéPole 67"/>
          <p:cNvSpPr txBox="1">
            <a:spLocks noChangeArrowheads="1"/>
          </p:cNvSpPr>
          <p:nvPr/>
        </p:nvSpPr>
        <p:spPr bwMode="auto">
          <a:xfrm>
            <a:off x="1627546" y="5136655"/>
            <a:ext cx="1171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rgbClr val="FF0000"/>
                </a:solidFill>
              </a:rPr>
              <a:t>očkování,</a:t>
            </a:r>
          </a:p>
          <a:p>
            <a:pPr algn="ctr">
              <a:spcBef>
                <a:spcPct val="0"/>
              </a:spcBef>
              <a:buFontTx/>
              <a:buNone/>
            </a:pPr>
            <a:r>
              <a:rPr lang="cs-CZ" altLang="cs-CZ" sz="1100" dirty="0">
                <a:solidFill>
                  <a:srgbClr val="FF0000"/>
                </a:solidFill>
              </a:rPr>
              <a:t>prohlídky</a:t>
            </a:r>
          </a:p>
        </p:txBody>
      </p:sp>
      <p:sp>
        <p:nvSpPr>
          <p:cNvPr id="71" name="Zaoblený obdélník 70"/>
          <p:cNvSpPr/>
          <p:nvPr/>
        </p:nvSpPr>
        <p:spPr>
          <a:xfrm>
            <a:off x="1670051" y="1393825"/>
            <a:ext cx="1287463" cy="225425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2" name="TextovéPole 71"/>
          <p:cNvSpPr txBox="1">
            <a:spLocks noChangeArrowheads="1"/>
          </p:cNvSpPr>
          <p:nvPr/>
        </p:nvSpPr>
        <p:spPr bwMode="auto">
          <a:xfrm>
            <a:off x="1537494" y="3975100"/>
            <a:ext cx="1339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rgbClr val="FF0000"/>
                </a:solidFill>
              </a:rPr>
              <a:t>Bezpečné prostředí</a:t>
            </a:r>
          </a:p>
        </p:txBody>
      </p:sp>
      <p:sp>
        <p:nvSpPr>
          <p:cNvPr id="74" name="TextovéPole 73"/>
          <p:cNvSpPr txBox="1">
            <a:spLocks noChangeArrowheads="1"/>
          </p:cNvSpPr>
          <p:nvPr/>
        </p:nvSpPr>
        <p:spPr bwMode="auto">
          <a:xfrm>
            <a:off x="1636713" y="3031023"/>
            <a:ext cx="13414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odvrácení nebo oddálení nemoci</a:t>
            </a:r>
          </a:p>
        </p:txBody>
      </p:sp>
      <p:sp>
        <p:nvSpPr>
          <p:cNvPr id="75" name="TextovéPole 74"/>
          <p:cNvSpPr txBox="1">
            <a:spLocks noChangeArrowheads="1"/>
          </p:cNvSpPr>
          <p:nvPr/>
        </p:nvSpPr>
        <p:spPr bwMode="auto">
          <a:xfrm>
            <a:off x="1670201" y="1417722"/>
            <a:ext cx="1339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snížení ekonomických  ztrát z nemocí</a:t>
            </a:r>
          </a:p>
        </p:txBody>
      </p:sp>
      <p:sp>
        <p:nvSpPr>
          <p:cNvPr id="76" name="TextovéPole 75"/>
          <p:cNvSpPr txBox="1">
            <a:spLocks noChangeArrowheads="1"/>
          </p:cNvSpPr>
          <p:nvPr/>
        </p:nvSpPr>
        <p:spPr bwMode="auto">
          <a:xfrm>
            <a:off x="9094788" y="3262313"/>
            <a:ext cx="1109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ztráta volného času</a:t>
            </a:r>
          </a:p>
        </p:txBody>
      </p:sp>
      <p:sp>
        <p:nvSpPr>
          <p:cNvPr id="60" name="Šipka doprava 59"/>
          <p:cNvSpPr/>
          <p:nvPr/>
        </p:nvSpPr>
        <p:spPr>
          <a:xfrm rot="16200000">
            <a:off x="2124075" y="2777332"/>
            <a:ext cx="379413" cy="287338"/>
          </a:xfrm>
          <a:prstGeom prst="rightArrow">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00"/>
              </a:solidFill>
            </a:endParaRPr>
          </a:p>
        </p:txBody>
      </p:sp>
      <p:sp>
        <p:nvSpPr>
          <p:cNvPr id="5" name="TextovéPole 4"/>
          <p:cNvSpPr txBox="1"/>
          <p:nvPr/>
        </p:nvSpPr>
        <p:spPr>
          <a:xfrm>
            <a:off x="1636713" y="2429210"/>
            <a:ext cx="1414461" cy="276999"/>
          </a:xfrm>
          <a:prstGeom prst="rect">
            <a:avLst/>
          </a:prstGeom>
          <a:noFill/>
        </p:spPr>
        <p:txBody>
          <a:bodyPr wrap="square" rtlCol="0">
            <a:spAutoFit/>
          </a:bodyPr>
          <a:lstStyle/>
          <a:p>
            <a:r>
              <a:rPr lang="cs-CZ" sz="1200" dirty="0">
                <a:solidFill>
                  <a:schemeClr val="bg1"/>
                </a:solidFill>
                <a:latin typeface="Arial" panose="020B0604020202020204" pitchFamily="34" charset="0"/>
                <a:cs typeface="Arial" panose="020B0604020202020204" pitchFamily="34" charset="0"/>
              </a:rPr>
              <a:t>↑ práceschopnost</a:t>
            </a:r>
          </a:p>
        </p:txBody>
      </p:sp>
      <p:sp>
        <p:nvSpPr>
          <p:cNvPr id="61" name="Šipka doprava 60"/>
          <p:cNvSpPr/>
          <p:nvPr/>
        </p:nvSpPr>
        <p:spPr>
          <a:xfrm rot="16200000">
            <a:off x="2126508" y="2161381"/>
            <a:ext cx="379413" cy="287338"/>
          </a:xfrm>
          <a:prstGeom prst="rightArrow">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00"/>
              </a:solidFill>
            </a:endParaRPr>
          </a:p>
        </p:txBody>
      </p:sp>
      <p:sp>
        <p:nvSpPr>
          <p:cNvPr id="8" name="Zaoblený obdélník 7"/>
          <p:cNvSpPr/>
          <p:nvPr/>
        </p:nvSpPr>
        <p:spPr>
          <a:xfrm>
            <a:off x="44764" y="1393825"/>
            <a:ext cx="1499727" cy="88698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7" name="Zaoblený obdélník 66"/>
          <p:cNvSpPr/>
          <p:nvPr/>
        </p:nvSpPr>
        <p:spPr>
          <a:xfrm>
            <a:off x="10383839" y="2770262"/>
            <a:ext cx="1499727" cy="88698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TextovéPole 8"/>
          <p:cNvSpPr txBox="1"/>
          <p:nvPr/>
        </p:nvSpPr>
        <p:spPr>
          <a:xfrm>
            <a:off x="10634664" y="2986029"/>
            <a:ext cx="1273691" cy="369332"/>
          </a:xfrm>
          <a:prstGeom prst="rect">
            <a:avLst/>
          </a:prstGeom>
          <a:noFill/>
        </p:spPr>
        <p:txBody>
          <a:bodyPr wrap="square" rtlCol="0">
            <a:spAutoFit/>
          </a:bodyPr>
          <a:lstStyle/>
          <a:p>
            <a:r>
              <a:rPr lang="cs-CZ" dirty="0"/>
              <a:t>Chudoba</a:t>
            </a:r>
          </a:p>
        </p:txBody>
      </p:sp>
      <p:sp>
        <p:nvSpPr>
          <p:cNvPr id="10" name="TextovéPole 9"/>
          <p:cNvSpPr txBox="1"/>
          <p:nvPr/>
        </p:nvSpPr>
        <p:spPr>
          <a:xfrm>
            <a:off x="220235" y="1651557"/>
            <a:ext cx="1275462" cy="369332"/>
          </a:xfrm>
          <a:prstGeom prst="rect">
            <a:avLst/>
          </a:prstGeom>
          <a:noFill/>
        </p:spPr>
        <p:txBody>
          <a:bodyPr wrap="square" rtlCol="0">
            <a:spAutoFit/>
          </a:bodyPr>
          <a:lstStyle/>
          <a:p>
            <a:r>
              <a:rPr lang="cs-CZ" b="1" dirty="0">
                <a:solidFill>
                  <a:srgbClr val="FF0000"/>
                </a:solidFill>
              </a:rPr>
              <a:t>Bohatství</a:t>
            </a:r>
          </a:p>
        </p:txBody>
      </p:sp>
    </p:spTree>
    <p:extLst>
      <p:ext uri="{BB962C8B-B14F-4D97-AF65-F5344CB8AC3E}">
        <p14:creationId xmlns:p14="http://schemas.microsoft.com/office/powerpoint/2010/main" val="15905069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nodeType="withEffect">
                                  <p:stCondLst>
                                    <p:cond delay="0"/>
                                  </p:stCondLst>
                                  <p:childTnLst>
                                    <p:set>
                                      <p:cBhvr>
                                        <p:cTn id="16" dur="1" fill="hold">
                                          <p:stCondLst>
                                            <p:cond delay="0"/>
                                          </p:stCondLst>
                                        </p:cTn>
                                        <p:tgtEl>
                                          <p:spTgt spid="7198"/>
                                        </p:tgtEl>
                                        <p:attrNameLst>
                                          <p:attrName>style.visibility</p:attrName>
                                        </p:attrNameLst>
                                      </p:cBhvr>
                                      <p:to>
                                        <p:strVal val="visible"/>
                                      </p:to>
                                    </p:set>
                                    <p:anim calcmode="lin" valueType="num">
                                      <p:cBhvr>
                                        <p:cTn id="17" dur="500" fill="hold"/>
                                        <p:tgtEl>
                                          <p:spTgt spid="7198"/>
                                        </p:tgtEl>
                                        <p:attrNameLst>
                                          <p:attrName>ppt_w</p:attrName>
                                        </p:attrNameLst>
                                      </p:cBhvr>
                                      <p:tavLst>
                                        <p:tav tm="0">
                                          <p:val>
                                            <p:fltVal val="0"/>
                                          </p:val>
                                        </p:tav>
                                        <p:tav tm="100000">
                                          <p:val>
                                            <p:strVal val="#ppt_w"/>
                                          </p:val>
                                        </p:tav>
                                      </p:tavLst>
                                    </p:anim>
                                    <p:anim calcmode="lin" valueType="num">
                                      <p:cBhvr>
                                        <p:cTn id="18" dur="500" fill="hold"/>
                                        <p:tgtEl>
                                          <p:spTgt spid="7198"/>
                                        </p:tgtEl>
                                        <p:attrNameLst>
                                          <p:attrName>ppt_h</p:attrName>
                                        </p:attrNameLst>
                                      </p:cBhvr>
                                      <p:tavLst>
                                        <p:tav tm="0">
                                          <p:val>
                                            <p:fltVal val="0"/>
                                          </p:val>
                                        </p:tav>
                                        <p:tav tm="100000">
                                          <p:val>
                                            <p:strVal val="#ppt_h"/>
                                          </p:val>
                                        </p:tav>
                                      </p:tavLst>
                                    </p:anim>
                                    <p:animEffect transition="in" filter="fade">
                                      <p:cBhvr>
                                        <p:cTn id="19" dur="500"/>
                                        <p:tgtEl>
                                          <p:spTgt spid="719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nodeType="withEffect">
                                  <p:stCondLst>
                                    <p:cond delay="0"/>
                                  </p:stCondLst>
                                  <p:childTnLst>
                                    <p:set>
                                      <p:cBhvr>
                                        <p:cTn id="40" dur="1" fill="hold">
                                          <p:stCondLst>
                                            <p:cond delay="0"/>
                                          </p:stCondLst>
                                        </p:cTn>
                                        <p:tgtEl>
                                          <p:spTgt spid="7197"/>
                                        </p:tgtEl>
                                        <p:attrNameLst>
                                          <p:attrName>style.visibility</p:attrName>
                                        </p:attrNameLst>
                                      </p:cBhvr>
                                      <p:to>
                                        <p:strVal val="visible"/>
                                      </p:to>
                                    </p:set>
                                    <p:anim calcmode="lin" valueType="num">
                                      <p:cBhvr>
                                        <p:cTn id="41" dur="500" fill="hold"/>
                                        <p:tgtEl>
                                          <p:spTgt spid="7197"/>
                                        </p:tgtEl>
                                        <p:attrNameLst>
                                          <p:attrName>ppt_w</p:attrName>
                                        </p:attrNameLst>
                                      </p:cBhvr>
                                      <p:tavLst>
                                        <p:tav tm="0">
                                          <p:val>
                                            <p:fltVal val="0"/>
                                          </p:val>
                                        </p:tav>
                                        <p:tav tm="100000">
                                          <p:val>
                                            <p:strVal val="#ppt_w"/>
                                          </p:val>
                                        </p:tav>
                                      </p:tavLst>
                                    </p:anim>
                                    <p:anim calcmode="lin" valueType="num">
                                      <p:cBhvr>
                                        <p:cTn id="42" dur="500" fill="hold"/>
                                        <p:tgtEl>
                                          <p:spTgt spid="7197"/>
                                        </p:tgtEl>
                                        <p:attrNameLst>
                                          <p:attrName>ppt_h</p:attrName>
                                        </p:attrNameLst>
                                      </p:cBhvr>
                                      <p:tavLst>
                                        <p:tav tm="0">
                                          <p:val>
                                            <p:fltVal val="0"/>
                                          </p:val>
                                        </p:tav>
                                        <p:tav tm="100000">
                                          <p:val>
                                            <p:strVal val="#ppt_h"/>
                                          </p:val>
                                        </p:tav>
                                      </p:tavLst>
                                    </p:anim>
                                    <p:animEffect transition="in" filter="fade">
                                      <p:cBhvr>
                                        <p:cTn id="43" dur="500"/>
                                        <p:tgtEl>
                                          <p:spTgt spid="719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p:cTn id="55" dur="500" fill="hold"/>
                                        <p:tgtEl>
                                          <p:spTgt spid="55"/>
                                        </p:tgtEl>
                                        <p:attrNameLst>
                                          <p:attrName>ppt_w</p:attrName>
                                        </p:attrNameLst>
                                      </p:cBhvr>
                                      <p:tavLst>
                                        <p:tav tm="0">
                                          <p:val>
                                            <p:fltVal val="0"/>
                                          </p:val>
                                        </p:tav>
                                        <p:tav tm="100000">
                                          <p:val>
                                            <p:strVal val="#ppt_w"/>
                                          </p:val>
                                        </p:tav>
                                      </p:tavLst>
                                    </p:anim>
                                    <p:anim calcmode="lin" valueType="num">
                                      <p:cBhvr>
                                        <p:cTn id="56" dur="500" fill="hold"/>
                                        <p:tgtEl>
                                          <p:spTgt spid="55"/>
                                        </p:tgtEl>
                                        <p:attrNameLst>
                                          <p:attrName>ppt_h</p:attrName>
                                        </p:attrNameLst>
                                      </p:cBhvr>
                                      <p:tavLst>
                                        <p:tav tm="0">
                                          <p:val>
                                            <p:fltVal val="0"/>
                                          </p:val>
                                        </p:tav>
                                        <p:tav tm="100000">
                                          <p:val>
                                            <p:strVal val="#ppt_h"/>
                                          </p:val>
                                        </p:tav>
                                      </p:tavLst>
                                    </p:anim>
                                    <p:animEffect transition="in" filter="fade">
                                      <p:cBhvr>
                                        <p:cTn id="57" dur="500"/>
                                        <p:tgtEl>
                                          <p:spTgt spid="5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animEffect transition="in" filter="fade">
                                      <p:cBhvr>
                                        <p:cTn id="62" dur="500"/>
                                        <p:tgtEl>
                                          <p:spTgt spid="5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p:cTn id="79" dur="500" fill="hold"/>
                                        <p:tgtEl>
                                          <p:spTgt spid="51"/>
                                        </p:tgtEl>
                                        <p:attrNameLst>
                                          <p:attrName>ppt_w</p:attrName>
                                        </p:attrNameLst>
                                      </p:cBhvr>
                                      <p:tavLst>
                                        <p:tav tm="0">
                                          <p:val>
                                            <p:fltVal val="0"/>
                                          </p:val>
                                        </p:tav>
                                        <p:tav tm="100000">
                                          <p:val>
                                            <p:strVal val="#ppt_w"/>
                                          </p:val>
                                        </p:tav>
                                      </p:tavLst>
                                    </p:anim>
                                    <p:anim calcmode="lin" valueType="num">
                                      <p:cBhvr>
                                        <p:cTn id="80" dur="500" fill="hold"/>
                                        <p:tgtEl>
                                          <p:spTgt spid="51"/>
                                        </p:tgtEl>
                                        <p:attrNameLst>
                                          <p:attrName>ppt_h</p:attrName>
                                        </p:attrNameLst>
                                      </p:cBhvr>
                                      <p:tavLst>
                                        <p:tav tm="0">
                                          <p:val>
                                            <p:fltVal val="0"/>
                                          </p:val>
                                        </p:tav>
                                        <p:tav tm="100000">
                                          <p:val>
                                            <p:strVal val="#ppt_h"/>
                                          </p:val>
                                        </p:tav>
                                      </p:tavLst>
                                    </p:anim>
                                    <p:animEffect transition="in" filter="fade">
                                      <p:cBhvr>
                                        <p:cTn id="81" dur="500"/>
                                        <p:tgtEl>
                                          <p:spTgt spid="51"/>
                                        </p:tgtEl>
                                      </p:cBhvr>
                                    </p:animEffect>
                                  </p:childTnLst>
                                </p:cTn>
                              </p:par>
                            </p:childTnLst>
                          </p:cTn>
                        </p:par>
                        <p:par>
                          <p:cTn id="82" fill="hold" nodeType="afterGroup">
                            <p:stCondLst>
                              <p:cond delay="500"/>
                            </p:stCondLst>
                            <p:childTnLst>
                              <p:par>
                                <p:cTn id="83" presetID="53" presetClass="entr" presetSubtype="16" fill="hold" grpId="0" nodeType="afterEffect">
                                  <p:stCondLst>
                                    <p:cond delay="1000"/>
                                  </p:stCondLst>
                                  <p:childTnLst>
                                    <p:set>
                                      <p:cBhvr>
                                        <p:cTn id="84" dur="1" fill="hold">
                                          <p:stCondLst>
                                            <p:cond delay="0"/>
                                          </p:stCondLst>
                                        </p:cTn>
                                        <p:tgtEl>
                                          <p:spTgt spid="37"/>
                                        </p:tgtEl>
                                        <p:attrNameLst>
                                          <p:attrName>style.visibility</p:attrName>
                                        </p:attrNameLst>
                                      </p:cBhvr>
                                      <p:to>
                                        <p:strVal val="visible"/>
                                      </p:to>
                                    </p:set>
                                    <p:anim calcmode="lin" valueType="num">
                                      <p:cBhvr>
                                        <p:cTn id="85" dur="700" fill="hold"/>
                                        <p:tgtEl>
                                          <p:spTgt spid="37"/>
                                        </p:tgtEl>
                                        <p:attrNameLst>
                                          <p:attrName>ppt_w</p:attrName>
                                        </p:attrNameLst>
                                      </p:cBhvr>
                                      <p:tavLst>
                                        <p:tav tm="0">
                                          <p:val>
                                            <p:fltVal val="0"/>
                                          </p:val>
                                        </p:tav>
                                        <p:tav tm="100000">
                                          <p:val>
                                            <p:strVal val="#ppt_w"/>
                                          </p:val>
                                        </p:tav>
                                      </p:tavLst>
                                    </p:anim>
                                    <p:anim calcmode="lin" valueType="num">
                                      <p:cBhvr>
                                        <p:cTn id="86" dur="700" fill="hold"/>
                                        <p:tgtEl>
                                          <p:spTgt spid="37"/>
                                        </p:tgtEl>
                                        <p:attrNameLst>
                                          <p:attrName>ppt_h</p:attrName>
                                        </p:attrNameLst>
                                      </p:cBhvr>
                                      <p:tavLst>
                                        <p:tav tm="0">
                                          <p:val>
                                            <p:fltVal val="0"/>
                                          </p:val>
                                        </p:tav>
                                        <p:tav tm="100000">
                                          <p:val>
                                            <p:strVal val="#ppt_h"/>
                                          </p:val>
                                        </p:tav>
                                      </p:tavLst>
                                    </p:anim>
                                    <p:animEffect transition="in" filter="fade">
                                      <p:cBhvr>
                                        <p:cTn id="87" dur="700"/>
                                        <p:tgtEl>
                                          <p:spTgt spid="37"/>
                                        </p:tgtEl>
                                      </p:cBhvr>
                                    </p:animEffect>
                                  </p:childTnLst>
                                </p:cTn>
                              </p:par>
                            </p:childTnLst>
                          </p:cTn>
                        </p:par>
                        <p:par>
                          <p:cTn id="88" fill="hold" nodeType="afterGroup">
                            <p:stCondLst>
                              <p:cond delay="2200"/>
                            </p:stCondLst>
                            <p:childTnLst>
                              <p:par>
                                <p:cTn id="89" presetID="53" presetClass="entr" presetSubtype="16" fill="hold" grpId="0" nodeType="afterEffect">
                                  <p:stCondLst>
                                    <p:cond delay="1000"/>
                                  </p:stCondLst>
                                  <p:childTnLst>
                                    <p:set>
                                      <p:cBhvr>
                                        <p:cTn id="90" dur="1" fill="hold">
                                          <p:stCondLst>
                                            <p:cond delay="0"/>
                                          </p:stCondLst>
                                        </p:cTn>
                                        <p:tgtEl>
                                          <p:spTgt spid="38"/>
                                        </p:tgtEl>
                                        <p:attrNameLst>
                                          <p:attrName>style.visibility</p:attrName>
                                        </p:attrNameLst>
                                      </p:cBhvr>
                                      <p:to>
                                        <p:strVal val="visible"/>
                                      </p:to>
                                    </p:set>
                                    <p:anim calcmode="lin" valueType="num">
                                      <p:cBhvr>
                                        <p:cTn id="91" dur="700" fill="hold"/>
                                        <p:tgtEl>
                                          <p:spTgt spid="38"/>
                                        </p:tgtEl>
                                        <p:attrNameLst>
                                          <p:attrName>ppt_w</p:attrName>
                                        </p:attrNameLst>
                                      </p:cBhvr>
                                      <p:tavLst>
                                        <p:tav tm="0">
                                          <p:val>
                                            <p:fltVal val="0"/>
                                          </p:val>
                                        </p:tav>
                                        <p:tav tm="100000">
                                          <p:val>
                                            <p:strVal val="#ppt_w"/>
                                          </p:val>
                                        </p:tav>
                                      </p:tavLst>
                                    </p:anim>
                                    <p:anim calcmode="lin" valueType="num">
                                      <p:cBhvr>
                                        <p:cTn id="92" dur="700" fill="hold"/>
                                        <p:tgtEl>
                                          <p:spTgt spid="38"/>
                                        </p:tgtEl>
                                        <p:attrNameLst>
                                          <p:attrName>ppt_h</p:attrName>
                                        </p:attrNameLst>
                                      </p:cBhvr>
                                      <p:tavLst>
                                        <p:tav tm="0">
                                          <p:val>
                                            <p:fltVal val="0"/>
                                          </p:val>
                                        </p:tav>
                                        <p:tav tm="100000">
                                          <p:val>
                                            <p:strVal val="#ppt_h"/>
                                          </p:val>
                                        </p:tav>
                                      </p:tavLst>
                                    </p:anim>
                                    <p:animEffect transition="in" filter="fade">
                                      <p:cBhvr>
                                        <p:cTn id="93" dur="700"/>
                                        <p:tgtEl>
                                          <p:spTgt spid="38"/>
                                        </p:tgtEl>
                                      </p:cBhvr>
                                    </p:animEffect>
                                  </p:childTnLst>
                                </p:cTn>
                              </p:par>
                            </p:childTnLst>
                          </p:cTn>
                        </p:par>
                        <p:par>
                          <p:cTn id="94" fill="hold" nodeType="afterGroup">
                            <p:stCondLst>
                              <p:cond delay="3900"/>
                            </p:stCondLst>
                            <p:childTnLst>
                              <p:par>
                                <p:cTn id="95" presetID="53" presetClass="entr" presetSubtype="16" fill="hold" grpId="0" nodeType="afterEffect">
                                  <p:stCondLst>
                                    <p:cond delay="1000"/>
                                  </p:stCondLst>
                                  <p:childTnLst>
                                    <p:set>
                                      <p:cBhvr>
                                        <p:cTn id="96" dur="1" fill="hold">
                                          <p:stCondLst>
                                            <p:cond delay="0"/>
                                          </p:stCondLst>
                                        </p:cTn>
                                        <p:tgtEl>
                                          <p:spTgt spid="39"/>
                                        </p:tgtEl>
                                        <p:attrNameLst>
                                          <p:attrName>style.visibility</p:attrName>
                                        </p:attrNameLst>
                                      </p:cBhvr>
                                      <p:to>
                                        <p:strVal val="visible"/>
                                      </p:to>
                                    </p:set>
                                    <p:anim calcmode="lin" valueType="num">
                                      <p:cBhvr>
                                        <p:cTn id="97" dur="700" fill="hold"/>
                                        <p:tgtEl>
                                          <p:spTgt spid="39"/>
                                        </p:tgtEl>
                                        <p:attrNameLst>
                                          <p:attrName>ppt_w</p:attrName>
                                        </p:attrNameLst>
                                      </p:cBhvr>
                                      <p:tavLst>
                                        <p:tav tm="0">
                                          <p:val>
                                            <p:fltVal val="0"/>
                                          </p:val>
                                        </p:tav>
                                        <p:tav tm="100000">
                                          <p:val>
                                            <p:strVal val="#ppt_w"/>
                                          </p:val>
                                        </p:tav>
                                      </p:tavLst>
                                    </p:anim>
                                    <p:anim calcmode="lin" valueType="num">
                                      <p:cBhvr>
                                        <p:cTn id="98" dur="700" fill="hold"/>
                                        <p:tgtEl>
                                          <p:spTgt spid="39"/>
                                        </p:tgtEl>
                                        <p:attrNameLst>
                                          <p:attrName>ppt_h</p:attrName>
                                        </p:attrNameLst>
                                      </p:cBhvr>
                                      <p:tavLst>
                                        <p:tav tm="0">
                                          <p:val>
                                            <p:fltVal val="0"/>
                                          </p:val>
                                        </p:tav>
                                        <p:tav tm="100000">
                                          <p:val>
                                            <p:strVal val="#ppt_h"/>
                                          </p:val>
                                        </p:tav>
                                      </p:tavLst>
                                    </p:anim>
                                    <p:animEffect transition="in" filter="fade">
                                      <p:cBhvr>
                                        <p:cTn id="99" dur="700"/>
                                        <p:tgtEl>
                                          <p:spTgt spid="39"/>
                                        </p:tgtEl>
                                      </p:cBhvr>
                                    </p:animEffect>
                                  </p:childTnLst>
                                </p:cTn>
                              </p:par>
                            </p:childTnLst>
                          </p:cTn>
                        </p:par>
                        <p:par>
                          <p:cTn id="100" fill="hold" nodeType="afterGroup">
                            <p:stCondLst>
                              <p:cond delay="5600"/>
                            </p:stCondLst>
                            <p:childTnLst>
                              <p:par>
                                <p:cTn id="101" presetID="53" presetClass="entr" presetSubtype="16" fill="hold" grpId="0" nodeType="afterEffect">
                                  <p:stCondLst>
                                    <p:cond delay="100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700" fill="hold"/>
                                        <p:tgtEl>
                                          <p:spTgt spid="40"/>
                                        </p:tgtEl>
                                        <p:attrNameLst>
                                          <p:attrName>ppt_w</p:attrName>
                                        </p:attrNameLst>
                                      </p:cBhvr>
                                      <p:tavLst>
                                        <p:tav tm="0">
                                          <p:val>
                                            <p:fltVal val="0"/>
                                          </p:val>
                                        </p:tav>
                                        <p:tav tm="100000">
                                          <p:val>
                                            <p:strVal val="#ppt_w"/>
                                          </p:val>
                                        </p:tav>
                                      </p:tavLst>
                                    </p:anim>
                                    <p:anim calcmode="lin" valueType="num">
                                      <p:cBhvr>
                                        <p:cTn id="104" dur="700" fill="hold"/>
                                        <p:tgtEl>
                                          <p:spTgt spid="40"/>
                                        </p:tgtEl>
                                        <p:attrNameLst>
                                          <p:attrName>ppt_h</p:attrName>
                                        </p:attrNameLst>
                                      </p:cBhvr>
                                      <p:tavLst>
                                        <p:tav tm="0">
                                          <p:val>
                                            <p:fltVal val="0"/>
                                          </p:val>
                                        </p:tav>
                                        <p:tav tm="100000">
                                          <p:val>
                                            <p:strVal val="#ppt_h"/>
                                          </p:val>
                                        </p:tav>
                                      </p:tavLst>
                                    </p:anim>
                                    <p:animEffect transition="in" filter="fade">
                                      <p:cBhvr>
                                        <p:cTn id="105" dur="700"/>
                                        <p:tgtEl>
                                          <p:spTgt spid="40"/>
                                        </p:tgtEl>
                                      </p:cBhvr>
                                    </p:animEffect>
                                  </p:childTnLst>
                                </p:cTn>
                              </p:par>
                            </p:childTnLst>
                          </p:cTn>
                        </p:par>
                        <p:par>
                          <p:cTn id="106" fill="hold" nodeType="afterGroup">
                            <p:stCondLst>
                              <p:cond delay="7300"/>
                            </p:stCondLst>
                            <p:childTnLst>
                              <p:par>
                                <p:cTn id="107" presetID="53" presetClass="entr" presetSubtype="16" fill="hold" grpId="0" nodeType="afterEffect">
                                  <p:stCondLst>
                                    <p:cond delay="150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700" fill="hold"/>
                                        <p:tgtEl>
                                          <p:spTgt spid="41"/>
                                        </p:tgtEl>
                                        <p:attrNameLst>
                                          <p:attrName>ppt_w</p:attrName>
                                        </p:attrNameLst>
                                      </p:cBhvr>
                                      <p:tavLst>
                                        <p:tav tm="0">
                                          <p:val>
                                            <p:fltVal val="0"/>
                                          </p:val>
                                        </p:tav>
                                        <p:tav tm="100000">
                                          <p:val>
                                            <p:strVal val="#ppt_w"/>
                                          </p:val>
                                        </p:tav>
                                      </p:tavLst>
                                    </p:anim>
                                    <p:anim calcmode="lin" valueType="num">
                                      <p:cBhvr>
                                        <p:cTn id="110" dur="700" fill="hold"/>
                                        <p:tgtEl>
                                          <p:spTgt spid="41"/>
                                        </p:tgtEl>
                                        <p:attrNameLst>
                                          <p:attrName>ppt_h</p:attrName>
                                        </p:attrNameLst>
                                      </p:cBhvr>
                                      <p:tavLst>
                                        <p:tav tm="0">
                                          <p:val>
                                            <p:fltVal val="0"/>
                                          </p:val>
                                        </p:tav>
                                        <p:tav tm="100000">
                                          <p:val>
                                            <p:strVal val="#ppt_h"/>
                                          </p:val>
                                        </p:tav>
                                      </p:tavLst>
                                    </p:anim>
                                    <p:animEffect transition="in" filter="fade">
                                      <p:cBhvr>
                                        <p:cTn id="111" dur="700"/>
                                        <p:tgtEl>
                                          <p:spTgt spid="41"/>
                                        </p:tgtEl>
                                      </p:cBhvr>
                                    </p:animEffect>
                                  </p:childTnLst>
                                </p:cTn>
                              </p:par>
                            </p:childTnLst>
                          </p:cTn>
                        </p:par>
                        <p:par>
                          <p:cTn id="112" fill="hold" nodeType="afterGroup">
                            <p:stCondLst>
                              <p:cond delay="9500"/>
                            </p:stCondLst>
                            <p:childTnLst>
                              <p:par>
                                <p:cTn id="113" presetID="53" presetClass="entr" presetSubtype="16" fill="hold" grpId="0" nodeType="afterEffect">
                                  <p:stCondLst>
                                    <p:cond delay="2000"/>
                                  </p:stCondLst>
                                  <p:childTnLst>
                                    <p:set>
                                      <p:cBhvr>
                                        <p:cTn id="114" dur="1" fill="hold">
                                          <p:stCondLst>
                                            <p:cond delay="0"/>
                                          </p:stCondLst>
                                        </p:cTn>
                                        <p:tgtEl>
                                          <p:spTgt spid="42"/>
                                        </p:tgtEl>
                                        <p:attrNameLst>
                                          <p:attrName>style.visibility</p:attrName>
                                        </p:attrNameLst>
                                      </p:cBhvr>
                                      <p:to>
                                        <p:strVal val="visible"/>
                                      </p:to>
                                    </p:set>
                                    <p:anim calcmode="lin" valueType="num">
                                      <p:cBhvr>
                                        <p:cTn id="115" dur="700" fill="hold"/>
                                        <p:tgtEl>
                                          <p:spTgt spid="42"/>
                                        </p:tgtEl>
                                        <p:attrNameLst>
                                          <p:attrName>ppt_w</p:attrName>
                                        </p:attrNameLst>
                                      </p:cBhvr>
                                      <p:tavLst>
                                        <p:tav tm="0">
                                          <p:val>
                                            <p:fltVal val="0"/>
                                          </p:val>
                                        </p:tav>
                                        <p:tav tm="100000">
                                          <p:val>
                                            <p:strVal val="#ppt_w"/>
                                          </p:val>
                                        </p:tav>
                                      </p:tavLst>
                                    </p:anim>
                                    <p:anim calcmode="lin" valueType="num">
                                      <p:cBhvr>
                                        <p:cTn id="116" dur="700" fill="hold"/>
                                        <p:tgtEl>
                                          <p:spTgt spid="42"/>
                                        </p:tgtEl>
                                        <p:attrNameLst>
                                          <p:attrName>ppt_h</p:attrName>
                                        </p:attrNameLst>
                                      </p:cBhvr>
                                      <p:tavLst>
                                        <p:tav tm="0">
                                          <p:val>
                                            <p:fltVal val="0"/>
                                          </p:val>
                                        </p:tav>
                                        <p:tav tm="100000">
                                          <p:val>
                                            <p:strVal val="#ppt_h"/>
                                          </p:val>
                                        </p:tav>
                                      </p:tavLst>
                                    </p:anim>
                                    <p:animEffect transition="in" filter="fade">
                                      <p:cBhvr>
                                        <p:cTn id="117" dur="700"/>
                                        <p:tgtEl>
                                          <p:spTgt spid="42"/>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53" presetClass="entr" presetSubtype="16" fill="hold" grpId="0" nodeType="clickEffect">
                                  <p:stCondLst>
                                    <p:cond delay="0"/>
                                  </p:stCondLst>
                                  <p:childTnLst>
                                    <p:set>
                                      <p:cBhvr>
                                        <p:cTn id="121" dur="1" fill="hold">
                                          <p:stCondLst>
                                            <p:cond delay="0"/>
                                          </p:stCondLst>
                                        </p:cTn>
                                        <p:tgtEl>
                                          <p:spTgt spid="65"/>
                                        </p:tgtEl>
                                        <p:attrNameLst>
                                          <p:attrName>style.visibility</p:attrName>
                                        </p:attrNameLst>
                                      </p:cBhvr>
                                      <p:to>
                                        <p:strVal val="visible"/>
                                      </p:to>
                                    </p:set>
                                    <p:anim calcmode="lin" valueType="num">
                                      <p:cBhvr>
                                        <p:cTn id="122" dur="500" fill="hold"/>
                                        <p:tgtEl>
                                          <p:spTgt spid="65"/>
                                        </p:tgtEl>
                                        <p:attrNameLst>
                                          <p:attrName>ppt_w</p:attrName>
                                        </p:attrNameLst>
                                      </p:cBhvr>
                                      <p:tavLst>
                                        <p:tav tm="0">
                                          <p:val>
                                            <p:fltVal val="0"/>
                                          </p:val>
                                        </p:tav>
                                        <p:tav tm="100000">
                                          <p:val>
                                            <p:strVal val="#ppt_w"/>
                                          </p:val>
                                        </p:tav>
                                      </p:tavLst>
                                    </p:anim>
                                    <p:anim calcmode="lin" valueType="num">
                                      <p:cBhvr>
                                        <p:cTn id="123" dur="500" fill="hold"/>
                                        <p:tgtEl>
                                          <p:spTgt spid="65"/>
                                        </p:tgtEl>
                                        <p:attrNameLst>
                                          <p:attrName>ppt_h</p:attrName>
                                        </p:attrNameLst>
                                      </p:cBhvr>
                                      <p:tavLst>
                                        <p:tav tm="0">
                                          <p:val>
                                            <p:fltVal val="0"/>
                                          </p:val>
                                        </p:tav>
                                        <p:tav tm="100000">
                                          <p:val>
                                            <p:strVal val="#ppt_h"/>
                                          </p:val>
                                        </p:tav>
                                      </p:tavLst>
                                    </p:anim>
                                    <p:animEffect transition="in" filter="fade">
                                      <p:cBhvr>
                                        <p:cTn id="124" dur="500"/>
                                        <p:tgtEl>
                                          <p:spTgt spid="65"/>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53" presetClass="entr" presetSubtype="16" fill="hold" grpId="0" nodeType="clickEffect">
                                  <p:stCondLst>
                                    <p:cond delay="0"/>
                                  </p:stCondLst>
                                  <p:childTnLst>
                                    <p:set>
                                      <p:cBhvr>
                                        <p:cTn id="128" dur="1" fill="hold">
                                          <p:stCondLst>
                                            <p:cond delay="0"/>
                                          </p:stCondLst>
                                        </p:cTn>
                                        <p:tgtEl>
                                          <p:spTgt spid="43"/>
                                        </p:tgtEl>
                                        <p:attrNameLst>
                                          <p:attrName>style.visibility</p:attrName>
                                        </p:attrNameLst>
                                      </p:cBhvr>
                                      <p:to>
                                        <p:strVal val="visible"/>
                                      </p:to>
                                    </p:set>
                                    <p:anim calcmode="lin" valueType="num">
                                      <p:cBhvr>
                                        <p:cTn id="129" dur="500" fill="hold"/>
                                        <p:tgtEl>
                                          <p:spTgt spid="43"/>
                                        </p:tgtEl>
                                        <p:attrNameLst>
                                          <p:attrName>ppt_w</p:attrName>
                                        </p:attrNameLst>
                                      </p:cBhvr>
                                      <p:tavLst>
                                        <p:tav tm="0">
                                          <p:val>
                                            <p:fltVal val="0"/>
                                          </p:val>
                                        </p:tav>
                                        <p:tav tm="100000">
                                          <p:val>
                                            <p:strVal val="#ppt_w"/>
                                          </p:val>
                                        </p:tav>
                                      </p:tavLst>
                                    </p:anim>
                                    <p:anim calcmode="lin" valueType="num">
                                      <p:cBhvr>
                                        <p:cTn id="130" dur="500" fill="hold"/>
                                        <p:tgtEl>
                                          <p:spTgt spid="43"/>
                                        </p:tgtEl>
                                        <p:attrNameLst>
                                          <p:attrName>ppt_h</p:attrName>
                                        </p:attrNameLst>
                                      </p:cBhvr>
                                      <p:tavLst>
                                        <p:tav tm="0">
                                          <p:val>
                                            <p:fltVal val="0"/>
                                          </p:val>
                                        </p:tav>
                                        <p:tav tm="100000">
                                          <p:val>
                                            <p:strVal val="#ppt_h"/>
                                          </p:val>
                                        </p:tav>
                                      </p:tavLst>
                                    </p:anim>
                                    <p:animEffect transition="in" filter="fade">
                                      <p:cBhvr>
                                        <p:cTn id="131" dur="500"/>
                                        <p:tgtEl>
                                          <p:spTgt spid="43"/>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52"/>
                                        </p:tgtEl>
                                        <p:attrNameLst>
                                          <p:attrName>style.visibility</p:attrName>
                                        </p:attrNameLst>
                                      </p:cBhvr>
                                      <p:to>
                                        <p:strVal val="visible"/>
                                      </p:to>
                                    </p:set>
                                    <p:anim calcmode="lin" valueType="num">
                                      <p:cBhvr>
                                        <p:cTn id="134" dur="500" fill="hold"/>
                                        <p:tgtEl>
                                          <p:spTgt spid="52"/>
                                        </p:tgtEl>
                                        <p:attrNameLst>
                                          <p:attrName>ppt_w</p:attrName>
                                        </p:attrNameLst>
                                      </p:cBhvr>
                                      <p:tavLst>
                                        <p:tav tm="0">
                                          <p:val>
                                            <p:fltVal val="0"/>
                                          </p:val>
                                        </p:tav>
                                        <p:tav tm="100000">
                                          <p:val>
                                            <p:strVal val="#ppt_w"/>
                                          </p:val>
                                        </p:tav>
                                      </p:tavLst>
                                    </p:anim>
                                    <p:anim calcmode="lin" valueType="num">
                                      <p:cBhvr>
                                        <p:cTn id="135" dur="500" fill="hold"/>
                                        <p:tgtEl>
                                          <p:spTgt spid="52"/>
                                        </p:tgtEl>
                                        <p:attrNameLst>
                                          <p:attrName>ppt_h</p:attrName>
                                        </p:attrNameLst>
                                      </p:cBhvr>
                                      <p:tavLst>
                                        <p:tav tm="0">
                                          <p:val>
                                            <p:fltVal val="0"/>
                                          </p:val>
                                        </p:tav>
                                        <p:tav tm="100000">
                                          <p:val>
                                            <p:strVal val="#ppt_h"/>
                                          </p:val>
                                        </p:tav>
                                      </p:tavLst>
                                    </p:anim>
                                    <p:animEffect transition="in" filter="fade">
                                      <p:cBhvr>
                                        <p:cTn id="136" dur="500"/>
                                        <p:tgtEl>
                                          <p:spTgt spid="52"/>
                                        </p:tgtEl>
                                      </p:cBhvr>
                                    </p:animEffect>
                                  </p:childTnLst>
                                </p:cTn>
                              </p:par>
                            </p:childTnLst>
                          </p:cTn>
                        </p:par>
                        <p:par>
                          <p:cTn id="137" fill="hold" nodeType="afterGroup">
                            <p:stCondLst>
                              <p:cond delay="500"/>
                            </p:stCondLst>
                            <p:childTnLst>
                              <p:par>
                                <p:cTn id="138" presetID="53" presetClass="entr" presetSubtype="16" fill="hold" grpId="0" nodeType="afterEffect">
                                  <p:stCondLst>
                                    <p:cond delay="0"/>
                                  </p:stCondLst>
                                  <p:childTnLst>
                                    <p:set>
                                      <p:cBhvr>
                                        <p:cTn id="139" dur="1" fill="hold">
                                          <p:stCondLst>
                                            <p:cond delay="0"/>
                                          </p:stCondLst>
                                        </p:cTn>
                                        <p:tgtEl>
                                          <p:spTgt spid="44"/>
                                        </p:tgtEl>
                                        <p:attrNameLst>
                                          <p:attrName>style.visibility</p:attrName>
                                        </p:attrNameLst>
                                      </p:cBhvr>
                                      <p:to>
                                        <p:strVal val="visible"/>
                                      </p:to>
                                    </p:set>
                                    <p:anim calcmode="lin" valueType="num">
                                      <p:cBhvr>
                                        <p:cTn id="140" dur="1500" fill="hold"/>
                                        <p:tgtEl>
                                          <p:spTgt spid="44"/>
                                        </p:tgtEl>
                                        <p:attrNameLst>
                                          <p:attrName>ppt_w</p:attrName>
                                        </p:attrNameLst>
                                      </p:cBhvr>
                                      <p:tavLst>
                                        <p:tav tm="0">
                                          <p:val>
                                            <p:fltVal val="0"/>
                                          </p:val>
                                        </p:tav>
                                        <p:tav tm="100000">
                                          <p:val>
                                            <p:strVal val="#ppt_w"/>
                                          </p:val>
                                        </p:tav>
                                      </p:tavLst>
                                    </p:anim>
                                    <p:anim calcmode="lin" valueType="num">
                                      <p:cBhvr>
                                        <p:cTn id="141" dur="1500" fill="hold"/>
                                        <p:tgtEl>
                                          <p:spTgt spid="44"/>
                                        </p:tgtEl>
                                        <p:attrNameLst>
                                          <p:attrName>ppt_h</p:attrName>
                                        </p:attrNameLst>
                                      </p:cBhvr>
                                      <p:tavLst>
                                        <p:tav tm="0">
                                          <p:val>
                                            <p:fltVal val="0"/>
                                          </p:val>
                                        </p:tav>
                                        <p:tav tm="100000">
                                          <p:val>
                                            <p:strVal val="#ppt_h"/>
                                          </p:val>
                                        </p:tav>
                                      </p:tavLst>
                                    </p:anim>
                                    <p:animEffect transition="in" filter="fade">
                                      <p:cBhvr>
                                        <p:cTn id="142" dur="1500"/>
                                        <p:tgtEl>
                                          <p:spTgt spid="44"/>
                                        </p:tgtEl>
                                      </p:cBhvr>
                                    </p:animEffect>
                                  </p:childTnLst>
                                </p:cTn>
                              </p:par>
                            </p:childTnLst>
                          </p:cTn>
                        </p:par>
                        <p:par>
                          <p:cTn id="143" fill="hold" nodeType="afterGroup">
                            <p:stCondLst>
                              <p:cond delay="2000"/>
                            </p:stCondLst>
                            <p:childTnLst>
                              <p:par>
                                <p:cTn id="144" presetID="53" presetClass="entr" presetSubtype="16" fill="hold" grpId="0" nodeType="afterEffect">
                                  <p:stCondLst>
                                    <p:cond delay="20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700" fill="hold"/>
                                        <p:tgtEl>
                                          <p:spTgt spid="45"/>
                                        </p:tgtEl>
                                        <p:attrNameLst>
                                          <p:attrName>ppt_w</p:attrName>
                                        </p:attrNameLst>
                                      </p:cBhvr>
                                      <p:tavLst>
                                        <p:tav tm="0">
                                          <p:val>
                                            <p:fltVal val="0"/>
                                          </p:val>
                                        </p:tav>
                                        <p:tav tm="100000">
                                          <p:val>
                                            <p:strVal val="#ppt_w"/>
                                          </p:val>
                                        </p:tav>
                                      </p:tavLst>
                                    </p:anim>
                                    <p:anim calcmode="lin" valueType="num">
                                      <p:cBhvr>
                                        <p:cTn id="147" dur="700" fill="hold"/>
                                        <p:tgtEl>
                                          <p:spTgt spid="45"/>
                                        </p:tgtEl>
                                        <p:attrNameLst>
                                          <p:attrName>ppt_h</p:attrName>
                                        </p:attrNameLst>
                                      </p:cBhvr>
                                      <p:tavLst>
                                        <p:tav tm="0">
                                          <p:val>
                                            <p:fltVal val="0"/>
                                          </p:val>
                                        </p:tav>
                                        <p:tav tm="100000">
                                          <p:val>
                                            <p:strVal val="#ppt_h"/>
                                          </p:val>
                                        </p:tav>
                                      </p:tavLst>
                                    </p:anim>
                                    <p:animEffect transition="in" filter="fade">
                                      <p:cBhvr>
                                        <p:cTn id="148" dur="700"/>
                                        <p:tgtEl>
                                          <p:spTgt spid="45"/>
                                        </p:tgtEl>
                                      </p:cBhvr>
                                    </p:animEffect>
                                  </p:childTnLst>
                                </p:cTn>
                              </p:par>
                            </p:childTnLst>
                          </p:cTn>
                        </p:par>
                        <p:par>
                          <p:cTn id="149" fill="hold" nodeType="afterGroup">
                            <p:stCondLst>
                              <p:cond delay="4700"/>
                            </p:stCondLst>
                            <p:childTnLst>
                              <p:par>
                                <p:cTn id="150" presetID="53" presetClass="entr" presetSubtype="16" fill="hold" grpId="0" nodeType="afterEffect">
                                  <p:stCondLst>
                                    <p:cond delay="700"/>
                                  </p:stCondLst>
                                  <p:childTnLst>
                                    <p:set>
                                      <p:cBhvr>
                                        <p:cTn id="151" dur="1" fill="hold">
                                          <p:stCondLst>
                                            <p:cond delay="0"/>
                                          </p:stCondLst>
                                        </p:cTn>
                                        <p:tgtEl>
                                          <p:spTgt spid="46"/>
                                        </p:tgtEl>
                                        <p:attrNameLst>
                                          <p:attrName>style.visibility</p:attrName>
                                        </p:attrNameLst>
                                      </p:cBhvr>
                                      <p:to>
                                        <p:strVal val="visible"/>
                                      </p:to>
                                    </p:set>
                                    <p:anim calcmode="lin" valueType="num">
                                      <p:cBhvr>
                                        <p:cTn id="152" dur="700" fill="hold"/>
                                        <p:tgtEl>
                                          <p:spTgt spid="46"/>
                                        </p:tgtEl>
                                        <p:attrNameLst>
                                          <p:attrName>ppt_w</p:attrName>
                                        </p:attrNameLst>
                                      </p:cBhvr>
                                      <p:tavLst>
                                        <p:tav tm="0">
                                          <p:val>
                                            <p:fltVal val="0"/>
                                          </p:val>
                                        </p:tav>
                                        <p:tav tm="100000">
                                          <p:val>
                                            <p:strVal val="#ppt_w"/>
                                          </p:val>
                                        </p:tav>
                                      </p:tavLst>
                                    </p:anim>
                                    <p:anim calcmode="lin" valueType="num">
                                      <p:cBhvr>
                                        <p:cTn id="153" dur="700" fill="hold"/>
                                        <p:tgtEl>
                                          <p:spTgt spid="46"/>
                                        </p:tgtEl>
                                        <p:attrNameLst>
                                          <p:attrName>ppt_h</p:attrName>
                                        </p:attrNameLst>
                                      </p:cBhvr>
                                      <p:tavLst>
                                        <p:tav tm="0">
                                          <p:val>
                                            <p:fltVal val="0"/>
                                          </p:val>
                                        </p:tav>
                                        <p:tav tm="100000">
                                          <p:val>
                                            <p:strVal val="#ppt_h"/>
                                          </p:val>
                                        </p:tav>
                                      </p:tavLst>
                                    </p:anim>
                                    <p:animEffect transition="in" filter="fade">
                                      <p:cBhvr>
                                        <p:cTn id="154" dur="700"/>
                                        <p:tgtEl>
                                          <p:spTgt spid="46"/>
                                        </p:tgtEl>
                                      </p:cBhvr>
                                    </p:animEffect>
                                  </p:childTnLst>
                                </p:cTn>
                              </p:par>
                            </p:childTnLst>
                          </p:cTn>
                        </p:par>
                        <p:par>
                          <p:cTn id="155" fill="hold" nodeType="afterGroup">
                            <p:stCondLst>
                              <p:cond delay="6100"/>
                            </p:stCondLst>
                            <p:childTnLst>
                              <p:par>
                                <p:cTn id="156" presetID="53" presetClass="entr" presetSubtype="16" fill="hold" grpId="0" nodeType="afterEffect">
                                  <p:stCondLst>
                                    <p:cond delay="700"/>
                                  </p:stCondLst>
                                  <p:childTnLst>
                                    <p:set>
                                      <p:cBhvr>
                                        <p:cTn id="157" dur="1" fill="hold">
                                          <p:stCondLst>
                                            <p:cond delay="0"/>
                                          </p:stCondLst>
                                        </p:cTn>
                                        <p:tgtEl>
                                          <p:spTgt spid="48"/>
                                        </p:tgtEl>
                                        <p:attrNameLst>
                                          <p:attrName>style.visibility</p:attrName>
                                        </p:attrNameLst>
                                      </p:cBhvr>
                                      <p:to>
                                        <p:strVal val="visible"/>
                                      </p:to>
                                    </p:set>
                                    <p:anim calcmode="lin" valueType="num">
                                      <p:cBhvr>
                                        <p:cTn id="158" dur="700" fill="hold"/>
                                        <p:tgtEl>
                                          <p:spTgt spid="48"/>
                                        </p:tgtEl>
                                        <p:attrNameLst>
                                          <p:attrName>ppt_w</p:attrName>
                                        </p:attrNameLst>
                                      </p:cBhvr>
                                      <p:tavLst>
                                        <p:tav tm="0">
                                          <p:val>
                                            <p:fltVal val="0"/>
                                          </p:val>
                                        </p:tav>
                                        <p:tav tm="100000">
                                          <p:val>
                                            <p:strVal val="#ppt_w"/>
                                          </p:val>
                                        </p:tav>
                                      </p:tavLst>
                                    </p:anim>
                                    <p:anim calcmode="lin" valueType="num">
                                      <p:cBhvr>
                                        <p:cTn id="159" dur="700" fill="hold"/>
                                        <p:tgtEl>
                                          <p:spTgt spid="48"/>
                                        </p:tgtEl>
                                        <p:attrNameLst>
                                          <p:attrName>ppt_h</p:attrName>
                                        </p:attrNameLst>
                                      </p:cBhvr>
                                      <p:tavLst>
                                        <p:tav tm="0">
                                          <p:val>
                                            <p:fltVal val="0"/>
                                          </p:val>
                                        </p:tav>
                                        <p:tav tm="100000">
                                          <p:val>
                                            <p:strVal val="#ppt_h"/>
                                          </p:val>
                                        </p:tav>
                                      </p:tavLst>
                                    </p:anim>
                                    <p:animEffect transition="in" filter="fade">
                                      <p:cBhvr>
                                        <p:cTn id="160" dur="700"/>
                                        <p:tgtEl>
                                          <p:spTgt spid="48"/>
                                        </p:tgtEl>
                                      </p:cBhvr>
                                    </p:animEffect>
                                  </p:childTnLst>
                                </p:cTn>
                              </p:par>
                            </p:childTnLst>
                          </p:cTn>
                        </p:par>
                        <p:par>
                          <p:cTn id="161" fill="hold" nodeType="afterGroup">
                            <p:stCondLst>
                              <p:cond delay="7500"/>
                            </p:stCondLst>
                            <p:childTnLst>
                              <p:par>
                                <p:cTn id="162" presetID="53" presetClass="entr" presetSubtype="16" fill="hold" grpId="0" nodeType="afterEffect">
                                  <p:stCondLst>
                                    <p:cond delay="700"/>
                                  </p:stCondLst>
                                  <p:childTnLst>
                                    <p:set>
                                      <p:cBhvr>
                                        <p:cTn id="163" dur="1" fill="hold">
                                          <p:stCondLst>
                                            <p:cond delay="0"/>
                                          </p:stCondLst>
                                        </p:cTn>
                                        <p:tgtEl>
                                          <p:spTgt spid="49"/>
                                        </p:tgtEl>
                                        <p:attrNameLst>
                                          <p:attrName>style.visibility</p:attrName>
                                        </p:attrNameLst>
                                      </p:cBhvr>
                                      <p:to>
                                        <p:strVal val="visible"/>
                                      </p:to>
                                    </p:set>
                                    <p:anim calcmode="lin" valueType="num">
                                      <p:cBhvr>
                                        <p:cTn id="164" dur="700" fill="hold"/>
                                        <p:tgtEl>
                                          <p:spTgt spid="49"/>
                                        </p:tgtEl>
                                        <p:attrNameLst>
                                          <p:attrName>ppt_w</p:attrName>
                                        </p:attrNameLst>
                                      </p:cBhvr>
                                      <p:tavLst>
                                        <p:tav tm="0">
                                          <p:val>
                                            <p:fltVal val="0"/>
                                          </p:val>
                                        </p:tav>
                                        <p:tav tm="100000">
                                          <p:val>
                                            <p:strVal val="#ppt_w"/>
                                          </p:val>
                                        </p:tav>
                                      </p:tavLst>
                                    </p:anim>
                                    <p:anim calcmode="lin" valueType="num">
                                      <p:cBhvr>
                                        <p:cTn id="165" dur="700" fill="hold"/>
                                        <p:tgtEl>
                                          <p:spTgt spid="49"/>
                                        </p:tgtEl>
                                        <p:attrNameLst>
                                          <p:attrName>ppt_h</p:attrName>
                                        </p:attrNameLst>
                                      </p:cBhvr>
                                      <p:tavLst>
                                        <p:tav tm="0">
                                          <p:val>
                                            <p:fltVal val="0"/>
                                          </p:val>
                                        </p:tav>
                                        <p:tav tm="100000">
                                          <p:val>
                                            <p:strVal val="#ppt_h"/>
                                          </p:val>
                                        </p:tav>
                                      </p:tavLst>
                                    </p:anim>
                                    <p:animEffect transition="in" filter="fade">
                                      <p:cBhvr>
                                        <p:cTn id="166" dur="700"/>
                                        <p:tgtEl>
                                          <p:spTgt spid="49"/>
                                        </p:tgtEl>
                                      </p:cBhvr>
                                    </p:animEffect>
                                  </p:childTnLst>
                                </p:cTn>
                              </p:par>
                            </p:childTnLst>
                          </p:cTn>
                        </p:par>
                        <p:par>
                          <p:cTn id="167" fill="hold" nodeType="afterGroup">
                            <p:stCondLst>
                              <p:cond delay="8900"/>
                            </p:stCondLst>
                            <p:childTnLst>
                              <p:par>
                                <p:cTn id="168" presetID="53" presetClass="entr" presetSubtype="16" fill="hold" grpId="0" nodeType="afterEffect">
                                  <p:stCondLst>
                                    <p:cond delay="1500"/>
                                  </p:stCondLst>
                                  <p:childTnLst>
                                    <p:set>
                                      <p:cBhvr>
                                        <p:cTn id="169" dur="1" fill="hold">
                                          <p:stCondLst>
                                            <p:cond delay="0"/>
                                          </p:stCondLst>
                                        </p:cTn>
                                        <p:tgtEl>
                                          <p:spTgt spid="76"/>
                                        </p:tgtEl>
                                        <p:attrNameLst>
                                          <p:attrName>style.visibility</p:attrName>
                                        </p:attrNameLst>
                                      </p:cBhvr>
                                      <p:to>
                                        <p:strVal val="visible"/>
                                      </p:to>
                                    </p:set>
                                    <p:anim calcmode="lin" valueType="num">
                                      <p:cBhvr>
                                        <p:cTn id="170" dur="700" fill="hold"/>
                                        <p:tgtEl>
                                          <p:spTgt spid="76"/>
                                        </p:tgtEl>
                                        <p:attrNameLst>
                                          <p:attrName>ppt_w</p:attrName>
                                        </p:attrNameLst>
                                      </p:cBhvr>
                                      <p:tavLst>
                                        <p:tav tm="0">
                                          <p:val>
                                            <p:fltVal val="0"/>
                                          </p:val>
                                        </p:tav>
                                        <p:tav tm="100000">
                                          <p:val>
                                            <p:strVal val="#ppt_w"/>
                                          </p:val>
                                        </p:tav>
                                      </p:tavLst>
                                    </p:anim>
                                    <p:anim calcmode="lin" valueType="num">
                                      <p:cBhvr>
                                        <p:cTn id="171" dur="700" fill="hold"/>
                                        <p:tgtEl>
                                          <p:spTgt spid="76"/>
                                        </p:tgtEl>
                                        <p:attrNameLst>
                                          <p:attrName>ppt_h</p:attrName>
                                        </p:attrNameLst>
                                      </p:cBhvr>
                                      <p:tavLst>
                                        <p:tav tm="0">
                                          <p:val>
                                            <p:fltVal val="0"/>
                                          </p:val>
                                        </p:tav>
                                        <p:tav tm="100000">
                                          <p:val>
                                            <p:strVal val="#ppt_h"/>
                                          </p:val>
                                        </p:tav>
                                      </p:tavLst>
                                    </p:anim>
                                    <p:animEffect transition="in" filter="fade">
                                      <p:cBhvr>
                                        <p:cTn id="172" dur="700"/>
                                        <p:tgtEl>
                                          <p:spTgt spid="76"/>
                                        </p:tgtEl>
                                      </p:cBhvr>
                                    </p:animEffec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53" presetClass="entr" presetSubtype="16" fill="hold" grpId="0" nodeType="clickEffect">
                                  <p:stCondLst>
                                    <p:cond delay="0"/>
                                  </p:stCondLst>
                                  <p:childTnLst>
                                    <p:set>
                                      <p:cBhvr>
                                        <p:cTn id="176" dur="1" fill="hold">
                                          <p:stCondLst>
                                            <p:cond delay="0"/>
                                          </p:stCondLst>
                                        </p:cTn>
                                        <p:tgtEl>
                                          <p:spTgt spid="27"/>
                                        </p:tgtEl>
                                        <p:attrNameLst>
                                          <p:attrName>style.visibility</p:attrName>
                                        </p:attrNameLst>
                                      </p:cBhvr>
                                      <p:to>
                                        <p:strVal val="visible"/>
                                      </p:to>
                                    </p:set>
                                    <p:anim calcmode="lin" valueType="num">
                                      <p:cBhvr>
                                        <p:cTn id="177" dur="500" fill="hold"/>
                                        <p:tgtEl>
                                          <p:spTgt spid="27"/>
                                        </p:tgtEl>
                                        <p:attrNameLst>
                                          <p:attrName>ppt_w</p:attrName>
                                        </p:attrNameLst>
                                      </p:cBhvr>
                                      <p:tavLst>
                                        <p:tav tm="0">
                                          <p:val>
                                            <p:fltVal val="0"/>
                                          </p:val>
                                        </p:tav>
                                        <p:tav tm="100000">
                                          <p:val>
                                            <p:strVal val="#ppt_w"/>
                                          </p:val>
                                        </p:tav>
                                      </p:tavLst>
                                    </p:anim>
                                    <p:anim calcmode="lin" valueType="num">
                                      <p:cBhvr>
                                        <p:cTn id="178" dur="500" fill="hold"/>
                                        <p:tgtEl>
                                          <p:spTgt spid="27"/>
                                        </p:tgtEl>
                                        <p:attrNameLst>
                                          <p:attrName>ppt_h</p:attrName>
                                        </p:attrNameLst>
                                      </p:cBhvr>
                                      <p:tavLst>
                                        <p:tav tm="0">
                                          <p:val>
                                            <p:fltVal val="0"/>
                                          </p:val>
                                        </p:tav>
                                        <p:tav tm="100000">
                                          <p:val>
                                            <p:strVal val="#ppt_h"/>
                                          </p:val>
                                        </p:tav>
                                      </p:tavLst>
                                    </p:anim>
                                    <p:animEffect transition="in" filter="fade">
                                      <p:cBhvr>
                                        <p:cTn id="179" dur="500"/>
                                        <p:tgtEl>
                                          <p:spTgt spid="27"/>
                                        </p:tgtEl>
                                      </p:cBhvr>
                                    </p:animEffect>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500" fill="hold"/>
                                        <p:tgtEl>
                                          <p:spTgt spid="26"/>
                                        </p:tgtEl>
                                        <p:attrNameLst>
                                          <p:attrName>ppt_w</p:attrName>
                                        </p:attrNameLst>
                                      </p:cBhvr>
                                      <p:tavLst>
                                        <p:tav tm="0">
                                          <p:val>
                                            <p:fltVal val="0"/>
                                          </p:val>
                                        </p:tav>
                                        <p:tav tm="100000">
                                          <p:val>
                                            <p:strVal val="#ppt_w"/>
                                          </p:val>
                                        </p:tav>
                                      </p:tavLst>
                                    </p:anim>
                                    <p:anim calcmode="lin" valueType="num">
                                      <p:cBhvr>
                                        <p:cTn id="183" dur="500" fill="hold"/>
                                        <p:tgtEl>
                                          <p:spTgt spid="26"/>
                                        </p:tgtEl>
                                        <p:attrNameLst>
                                          <p:attrName>ppt_h</p:attrName>
                                        </p:attrNameLst>
                                      </p:cBhvr>
                                      <p:tavLst>
                                        <p:tav tm="0">
                                          <p:val>
                                            <p:fltVal val="0"/>
                                          </p:val>
                                        </p:tav>
                                        <p:tav tm="100000">
                                          <p:val>
                                            <p:strVal val="#ppt_h"/>
                                          </p:val>
                                        </p:tav>
                                      </p:tavLst>
                                    </p:anim>
                                    <p:animEffect transition="in" filter="fade">
                                      <p:cBhvr>
                                        <p:cTn id="184" dur="500"/>
                                        <p:tgtEl>
                                          <p:spTgt spid="26"/>
                                        </p:tgtEl>
                                      </p:cBhvr>
                                    </p:animEffect>
                                  </p:childTnLst>
                                </p:cTn>
                              </p:par>
                            </p:childTnLst>
                          </p:cTn>
                        </p:par>
                      </p:childTnLst>
                    </p:cTn>
                  </p:par>
                  <p:par>
                    <p:cTn id="185" fill="hold" nodeType="clickPar">
                      <p:stCondLst>
                        <p:cond delay="indefinite"/>
                      </p:stCondLst>
                      <p:childTnLst>
                        <p:par>
                          <p:cTn id="186" fill="hold" nodeType="withGroup">
                            <p:stCondLst>
                              <p:cond delay="0"/>
                            </p:stCondLst>
                            <p:childTnLst>
                              <p:par>
                                <p:cTn id="187" presetID="53" presetClass="entr" presetSubtype="16" fill="hold" grpId="0" nodeType="clickEffect">
                                  <p:stCondLst>
                                    <p:cond delay="0"/>
                                  </p:stCondLst>
                                  <p:childTnLst>
                                    <p:set>
                                      <p:cBhvr>
                                        <p:cTn id="188" dur="1" fill="hold">
                                          <p:stCondLst>
                                            <p:cond delay="0"/>
                                          </p:stCondLst>
                                        </p:cTn>
                                        <p:tgtEl>
                                          <p:spTgt spid="2"/>
                                        </p:tgtEl>
                                        <p:attrNameLst>
                                          <p:attrName>style.visibility</p:attrName>
                                        </p:attrNameLst>
                                      </p:cBhvr>
                                      <p:to>
                                        <p:strVal val="visible"/>
                                      </p:to>
                                    </p:set>
                                    <p:anim calcmode="lin" valueType="num">
                                      <p:cBhvr>
                                        <p:cTn id="189" dur="500" fill="hold"/>
                                        <p:tgtEl>
                                          <p:spTgt spid="2"/>
                                        </p:tgtEl>
                                        <p:attrNameLst>
                                          <p:attrName>ppt_w</p:attrName>
                                        </p:attrNameLst>
                                      </p:cBhvr>
                                      <p:tavLst>
                                        <p:tav tm="0">
                                          <p:val>
                                            <p:fltVal val="0"/>
                                          </p:val>
                                        </p:tav>
                                        <p:tav tm="100000">
                                          <p:val>
                                            <p:strVal val="#ppt_w"/>
                                          </p:val>
                                        </p:tav>
                                      </p:tavLst>
                                    </p:anim>
                                    <p:anim calcmode="lin" valueType="num">
                                      <p:cBhvr>
                                        <p:cTn id="190" dur="500" fill="hold"/>
                                        <p:tgtEl>
                                          <p:spTgt spid="2"/>
                                        </p:tgtEl>
                                        <p:attrNameLst>
                                          <p:attrName>ppt_h</p:attrName>
                                        </p:attrNameLst>
                                      </p:cBhvr>
                                      <p:tavLst>
                                        <p:tav tm="0">
                                          <p:val>
                                            <p:fltVal val="0"/>
                                          </p:val>
                                        </p:tav>
                                        <p:tav tm="100000">
                                          <p:val>
                                            <p:strVal val="#ppt_h"/>
                                          </p:val>
                                        </p:tav>
                                      </p:tavLst>
                                    </p:anim>
                                    <p:animEffect transition="in" filter="fade">
                                      <p:cBhvr>
                                        <p:cTn id="191" dur="500"/>
                                        <p:tgtEl>
                                          <p:spTgt spid="2"/>
                                        </p:tgtEl>
                                      </p:cBhvr>
                                    </p:animEffect>
                                  </p:childTnLst>
                                </p:cTn>
                              </p:par>
                            </p:childTnLst>
                          </p:cTn>
                        </p:par>
                      </p:childTnLst>
                    </p:cTn>
                  </p:par>
                  <p:par>
                    <p:cTn id="192" fill="hold" nodeType="clickPar">
                      <p:stCondLst>
                        <p:cond delay="indefinite"/>
                      </p:stCondLst>
                      <p:childTnLst>
                        <p:par>
                          <p:cTn id="193" fill="hold" nodeType="withGroup">
                            <p:stCondLst>
                              <p:cond delay="0"/>
                            </p:stCondLst>
                            <p:childTnLst>
                              <p:par>
                                <p:cTn id="194" presetID="53" presetClass="entr" presetSubtype="16" fill="hold" grpId="0" nodeType="clickEffect">
                                  <p:stCondLst>
                                    <p:cond delay="0"/>
                                  </p:stCondLst>
                                  <p:childTnLst>
                                    <p:set>
                                      <p:cBhvr>
                                        <p:cTn id="195" dur="1" fill="hold">
                                          <p:stCondLst>
                                            <p:cond delay="0"/>
                                          </p:stCondLst>
                                        </p:cTn>
                                        <p:tgtEl>
                                          <p:spTgt spid="7171"/>
                                        </p:tgtEl>
                                        <p:attrNameLst>
                                          <p:attrName>style.visibility</p:attrName>
                                        </p:attrNameLst>
                                      </p:cBhvr>
                                      <p:to>
                                        <p:strVal val="visible"/>
                                      </p:to>
                                    </p:set>
                                    <p:anim calcmode="lin" valueType="num">
                                      <p:cBhvr>
                                        <p:cTn id="196" dur="500" fill="hold"/>
                                        <p:tgtEl>
                                          <p:spTgt spid="7171"/>
                                        </p:tgtEl>
                                        <p:attrNameLst>
                                          <p:attrName>ppt_w</p:attrName>
                                        </p:attrNameLst>
                                      </p:cBhvr>
                                      <p:tavLst>
                                        <p:tav tm="0">
                                          <p:val>
                                            <p:fltVal val="0"/>
                                          </p:val>
                                        </p:tav>
                                        <p:tav tm="100000">
                                          <p:val>
                                            <p:strVal val="#ppt_w"/>
                                          </p:val>
                                        </p:tav>
                                      </p:tavLst>
                                    </p:anim>
                                    <p:anim calcmode="lin" valueType="num">
                                      <p:cBhvr>
                                        <p:cTn id="197" dur="500" fill="hold"/>
                                        <p:tgtEl>
                                          <p:spTgt spid="7171"/>
                                        </p:tgtEl>
                                        <p:attrNameLst>
                                          <p:attrName>ppt_h</p:attrName>
                                        </p:attrNameLst>
                                      </p:cBhvr>
                                      <p:tavLst>
                                        <p:tav tm="0">
                                          <p:val>
                                            <p:fltVal val="0"/>
                                          </p:val>
                                        </p:tav>
                                        <p:tav tm="100000">
                                          <p:val>
                                            <p:strVal val="#ppt_h"/>
                                          </p:val>
                                        </p:tav>
                                      </p:tavLst>
                                    </p:anim>
                                    <p:animEffect transition="in" filter="fade">
                                      <p:cBhvr>
                                        <p:cTn id="198" dur="500"/>
                                        <p:tgtEl>
                                          <p:spTgt spid="7171"/>
                                        </p:tgtEl>
                                      </p:cBhvr>
                                    </p:animEffect>
                                  </p:childTnLst>
                                </p:cTn>
                              </p:par>
                            </p:childTnLst>
                          </p:cTn>
                        </p:par>
                      </p:childTnLst>
                    </p:cTn>
                  </p:par>
                  <p:par>
                    <p:cTn id="199" fill="hold" nodeType="clickPar">
                      <p:stCondLst>
                        <p:cond delay="indefinite"/>
                      </p:stCondLst>
                      <p:childTnLst>
                        <p:par>
                          <p:cTn id="200" fill="hold" nodeType="withGroup">
                            <p:stCondLst>
                              <p:cond delay="0"/>
                            </p:stCondLst>
                            <p:childTnLst>
                              <p:par>
                                <p:cTn id="201" presetID="53" presetClass="entr" presetSubtype="16" fill="hold" grpId="0" nodeType="clickEffect">
                                  <p:stCondLst>
                                    <p:cond delay="0"/>
                                  </p:stCondLst>
                                  <p:childTnLst>
                                    <p:set>
                                      <p:cBhvr>
                                        <p:cTn id="202" dur="1" fill="hold">
                                          <p:stCondLst>
                                            <p:cond delay="0"/>
                                          </p:stCondLst>
                                        </p:cTn>
                                        <p:tgtEl>
                                          <p:spTgt spid="13"/>
                                        </p:tgtEl>
                                        <p:attrNameLst>
                                          <p:attrName>style.visibility</p:attrName>
                                        </p:attrNameLst>
                                      </p:cBhvr>
                                      <p:to>
                                        <p:strVal val="visible"/>
                                      </p:to>
                                    </p:set>
                                    <p:anim calcmode="lin" valueType="num">
                                      <p:cBhvr>
                                        <p:cTn id="203" dur="500" fill="hold"/>
                                        <p:tgtEl>
                                          <p:spTgt spid="13"/>
                                        </p:tgtEl>
                                        <p:attrNameLst>
                                          <p:attrName>ppt_w</p:attrName>
                                        </p:attrNameLst>
                                      </p:cBhvr>
                                      <p:tavLst>
                                        <p:tav tm="0">
                                          <p:val>
                                            <p:fltVal val="0"/>
                                          </p:val>
                                        </p:tav>
                                        <p:tav tm="100000">
                                          <p:val>
                                            <p:strVal val="#ppt_w"/>
                                          </p:val>
                                        </p:tav>
                                      </p:tavLst>
                                    </p:anim>
                                    <p:anim calcmode="lin" valueType="num">
                                      <p:cBhvr>
                                        <p:cTn id="204" dur="500" fill="hold"/>
                                        <p:tgtEl>
                                          <p:spTgt spid="13"/>
                                        </p:tgtEl>
                                        <p:attrNameLst>
                                          <p:attrName>ppt_h</p:attrName>
                                        </p:attrNameLst>
                                      </p:cBhvr>
                                      <p:tavLst>
                                        <p:tav tm="0">
                                          <p:val>
                                            <p:fltVal val="0"/>
                                          </p:val>
                                        </p:tav>
                                        <p:tav tm="100000">
                                          <p:val>
                                            <p:strVal val="#ppt_h"/>
                                          </p:val>
                                        </p:tav>
                                      </p:tavLst>
                                    </p:anim>
                                    <p:animEffect transition="in" filter="fade">
                                      <p:cBhvr>
                                        <p:cTn id="205" dur="500"/>
                                        <p:tgtEl>
                                          <p:spTgt spid="13"/>
                                        </p:tgtEl>
                                      </p:cBhvr>
                                    </p:animEffect>
                                  </p:childTnLst>
                                </p:cTn>
                              </p:par>
                            </p:childTnLst>
                          </p:cTn>
                        </p:par>
                      </p:childTnLst>
                    </p:cTn>
                  </p:par>
                  <p:par>
                    <p:cTn id="206" fill="hold" nodeType="clickPar">
                      <p:stCondLst>
                        <p:cond delay="indefinite"/>
                      </p:stCondLst>
                      <p:childTnLst>
                        <p:par>
                          <p:cTn id="207" fill="hold" nodeType="withGroup">
                            <p:stCondLst>
                              <p:cond delay="0"/>
                            </p:stCondLst>
                            <p:childTnLst>
                              <p:par>
                                <p:cTn id="208" presetID="53" presetClass="entr" presetSubtype="16" fill="hold" grpId="0" nodeType="clickEffect">
                                  <p:stCondLst>
                                    <p:cond delay="0"/>
                                  </p:stCondLst>
                                  <p:childTnLst>
                                    <p:set>
                                      <p:cBhvr>
                                        <p:cTn id="209" dur="1" fill="hold">
                                          <p:stCondLst>
                                            <p:cond delay="0"/>
                                          </p:stCondLst>
                                        </p:cTn>
                                        <p:tgtEl>
                                          <p:spTgt spid="15"/>
                                        </p:tgtEl>
                                        <p:attrNameLst>
                                          <p:attrName>style.visibility</p:attrName>
                                        </p:attrNameLst>
                                      </p:cBhvr>
                                      <p:to>
                                        <p:strVal val="visible"/>
                                      </p:to>
                                    </p:set>
                                    <p:anim calcmode="lin" valueType="num">
                                      <p:cBhvr>
                                        <p:cTn id="210" dur="500" fill="hold"/>
                                        <p:tgtEl>
                                          <p:spTgt spid="15"/>
                                        </p:tgtEl>
                                        <p:attrNameLst>
                                          <p:attrName>ppt_w</p:attrName>
                                        </p:attrNameLst>
                                      </p:cBhvr>
                                      <p:tavLst>
                                        <p:tav tm="0">
                                          <p:val>
                                            <p:fltVal val="0"/>
                                          </p:val>
                                        </p:tav>
                                        <p:tav tm="100000">
                                          <p:val>
                                            <p:strVal val="#ppt_w"/>
                                          </p:val>
                                        </p:tav>
                                      </p:tavLst>
                                    </p:anim>
                                    <p:anim calcmode="lin" valueType="num">
                                      <p:cBhvr>
                                        <p:cTn id="211" dur="500" fill="hold"/>
                                        <p:tgtEl>
                                          <p:spTgt spid="15"/>
                                        </p:tgtEl>
                                        <p:attrNameLst>
                                          <p:attrName>ppt_h</p:attrName>
                                        </p:attrNameLst>
                                      </p:cBhvr>
                                      <p:tavLst>
                                        <p:tav tm="0">
                                          <p:val>
                                            <p:fltVal val="0"/>
                                          </p:val>
                                        </p:tav>
                                        <p:tav tm="100000">
                                          <p:val>
                                            <p:strVal val="#ppt_h"/>
                                          </p:val>
                                        </p:tav>
                                      </p:tavLst>
                                    </p:anim>
                                    <p:animEffect transition="in" filter="fade">
                                      <p:cBhvr>
                                        <p:cTn id="212" dur="500"/>
                                        <p:tgtEl>
                                          <p:spTgt spid="15"/>
                                        </p:tgtEl>
                                      </p:cBhvr>
                                    </p:animEffect>
                                  </p:childTnLst>
                                </p:cTn>
                              </p:par>
                            </p:childTnLst>
                          </p:cTn>
                        </p:par>
                      </p:childTnLst>
                    </p:cTn>
                  </p:par>
                  <p:par>
                    <p:cTn id="213" fill="hold" nodeType="clickPar">
                      <p:stCondLst>
                        <p:cond delay="indefinite"/>
                      </p:stCondLst>
                      <p:childTnLst>
                        <p:par>
                          <p:cTn id="214" fill="hold" nodeType="withGroup">
                            <p:stCondLst>
                              <p:cond delay="0"/>
                            </p:stCondLst>
                            <p:childTnLst>
                              <p:par>
                                <p:cTn id="215" presetID="53" presetClass="entr" presetSubtype="16" fill="hold" grpId="0" nodeType="clickEffect">
                                  <p:stCondLst>
                                    <p:cond delay="0"/>
                                  </p:stCondLst>
                                  <p:childTnLst>
                                    <p:set>
                                      <p:cBhvr>
                                        <p:cTn id="216" dur="1" fill="hold">
                                          <p:stCondLst>
                                            <p:cond delay="0"/>
                                          </p:stCondLst>
                                        </p:cTn>
                                        <p:tgtEl>
                                          <p:spTgt spid="57"/>
                                        </p:tgtEl>
                                        <p:attrNameLst>
                                          <p:attrName>style.visibility</p:attrName>
                                        </p:attrNameLst>
                                      </p:cBhvr>
                                      <p:to>
                                        <p:strVal val="visible"/>
                                      </p:to>
                                    </p:set>
                                    <p:anim calcmode="lin" valueType="num">
                                      <p:cBhvr>
                                        <p:cTn id="217" dur="500" fill="hold"/>
                                        <p:tgtEl>
                                          <p:spTgt spid="57"/>
                                        </p:tgtEl>
                                        <p:attrNameLst>
                                          <p:attrName>ppt_w</p:attrName>
                                        </p:attrNameLst>
                                      </p:cBhvr>
                                      <p:tavLst>
                                        <p:tav tm="0">
                                          <p:val>
                                            <p:fltVal val="0"/>
                                          </p:val>
                                        </p:tav>
                                        <p:tav tm="100000">
                                          <p:val>
                                            <p:strVal val="#ppt_w"/>
                                          </p:val>
                                        </p:tav>
                                      </p:tavLst>
                                    </p:anim>
                                    <p:anim calcmode="lin" valueType="num">
                                      <p:cBhvr>
                                        <p:cTn id="218" dur="500" fill="hold"/>
                                        <p:tgtEl>
                                          <p:spTgt spid="57"/>
                                        </p:tgtEl>
                                        <p:attrNameLst>
                                          <p:attrName>ppt_h</p:attrName>
                                        </p:attrNameLst>
                                      </p:cBhvr>
                                      <p:tavLst>
                                        <p:tav tm="0">
                                          <p:val>
                                            <p:fltVal val="0"/>
                                          </p:val>
                                        </p:tav>
                                        <p:tav tm="100000">
                                          <p:val>
                                            <p:strVal val="#ppt_h"/>
                                          </p:val>
                                        </p:tav>
                                      </p:tavLst>
                                    </p:anim>
                                    <p:animEffect transition="in" filter="fade">
                                      <p:cBhvr>
                                        <p:cTn id="219" dur="500"/>
                                        <p:tgtEl>
                                          <p:spTgt spid="57"/>
                                        </p:tgtEl>
                                      </p:cBhvr>
                                    </p:animEffect>
                                  </p:childTnLst>
                                </p:cTn>
                              </p:par>
                            </p:childTnLst>
                          </p:cTn>
                        </p:par>
                        <p:par>
                          <p:cTn id="220" fill="hold" nodeType="afterGroup">
                            <p:stCondLst>
                              <p:cond delay="500"/>
                            </p:stCondLst>
                            <p:childTnLst>
                              <p:par>
                                <p:cTn id="221" presetID="53" presetClass="entr" presetSubtype="16" fill="hold" grpId="0" nodeType="afterEffect">
                                  <p:stCondLst>
                                    <p:cond delay="700"/>
                                  </p:stCondLst>
                                  <p:childTnLst>
                                    <p:set>
                                      <p:cBhvr>
                                        <p:cTn id="222" dur="1" fill="hold">
                                          <p:stCondLst>
                                            <p:cond delay="0"/>
                                          </p:stCondLst>
                                        </p:cTn>
                                        <p:tgtEl>
                                          <p:spTgt spid="53"/>
                                        </p:tgtEl>
                                        <p:attrNameLst>
                                          <p:attrName>style.visibility</p:attrName>
                                        </p:attrNameLst>
                                      </p:cBhvr>
                                      <p:to>
                                        <p:strVal val="visible"/>
                                      </p:to>
                                    </p:set>
                                    <p:anim calcmode="lin" valueType="num">
                                      <p:cBhvr>
                                        <p:cTn id="223" dur="700" fill="hold"/>
                                        <p:tgtEl>
                                          <p:spTgt spid="53"/>
                                        </p:tgtEl>
                                        <p:attrNameLst>
                                          <p:attrName>ppt_w</p:attrName>
                                        </p:attrNameLst>
                                      </p:cBhvr>
                                      <p:tavLst>
                                        <p:tav tm="0">
                                          <p:val>
                                            <p:fltVal val="0"/>
                                          </p:val>
                                        </p:tav>
                                        <p:tav tm="100000">
                                          <p:val>
                                            <p:strVal val="#ppt_w"/>
                                          </p:val>
                                        </p:tav>
                                      </p:tavLst>
                                    </p:anim>
                                    <p:anim calcmode="lin" valueType="num">
                                      <p:cBhvr>
                                        <p:cTn id="224" dur="700" fill="hold"/>
                                        <p:tgtEl>
                                          <p:spTgt spid="53"/>
                                        </p:tgtEl>
                                        <p:attrNameLst>
                                          <p:attrName>ppt_h</p:attrName>
                                        </p:attrNameLst>
                                      </p:cBhvr>
                                      <p:tavLst>
                                        <p:tav tm="0">
                                          <p:val>
                                            <p:fltVal val="0"/>
                                          </p:val>
                                        </p:tav>
                                        <p:tav tm="100000">
                                          <p:val>
                                            <p:strVal val="#ppt_h"/>
                                          </p:val>
                                        </p:tav>
                                      </p:tavLst>
                                    </p:anim>
                                    <p:animEffect transition="in" filter="fade">
                                      <p:cBhvr>
                                        <p:cTn id="225" dur="700"/>
                                        <p:tgtEl>
                                          <p:spTgt spid="53"/>
                                        </p:tgtEl>
                                      </p:cBhvr>
                                    </p:animEffect>
                                  </p:childTnLst>
                                </p:cTn>
                              </p:par>
                            </p:childTnLst>
                          </p:cTn>
                        </p:par>
                        <p:par>
                          <p:cTn id="226" fill="hold" nodeType="afterGroup">
                            <p:stCondLst>
                              <p:cond delay="1900"/>
                            </p:stCondLst>
                            <p:childTnLst>
                              <p:par>
                                <p:cTn id="227" presetID="53" presetClass="entr" presetSubtype="16" fill="hold" grpId="0" nodeType="afterEffect">
                                  <p:stCondLst>
                                    <p:cond delay="1500"/>
                                  </p:stCondLst>
                                  <p:childTnLst>
                                    <p:set>
                                      <p:cBhvr>
                                        <p:cTn id="228" dur="1" fill="hold">
                                          <p:stCondLst>
                                            <p:cond delay="0"/>
                                          </p:stCondLst>
                                        </p:cTn>
                                        <p:tgtEl>
                                          <p:spTgt spid="68"/>
                                        </p:tgtEl>
                                        <p:attrNameLst>
                                          <p:attrName>style.visibility</p:attrName>
                                        </p:attrNameLst>
                                      </p:cBhvr>
                                      <p:to>
                                        <p:strVal val="visible"/>
                                      </p:to>
                                    </p:set>
                                    <p:anim calcmode="lin" valueType="num">
                                      <p:cBhvr>
                                        <p:cTn id="229" dur="700" fill="hold"/>
                                        <p:tgtEl>
                                          <p:spTgt spid="68"/>
                                        </p:tgtEl>
                                        <p:attrNameLst>
                                          <p:attrName>ppt_w</p:attrName>
                                        </p:attrNameLst>
                                      </p:cBhvr>
                                      <p:tavLst>
                                        <p:tav tm="0">
                                          <p:val>
                                            <p:fltVal val="0"/>
                                          </p:val>
                                        </p:tav>
                                        <p:tav tm="100000">
                                          <p:val>
                                            <p:strVal val="#ppt_w"/>
                                          </p:val>
                                        </p:tav>
                                      </p:tavLst>
                                    </p:anim>
                                    <p:anim calcmode="lin" valueType="num">
                                      <p:cBhvr>
                                        <p:cTn id="230" dur="700" fill="hold"/>
                                        <p:tgtEl>
                                          <p:spTgt spid="68"/>
                                        </p:tgtEl>
                                        <p:attrNameLst>
                                          <p:attrName>ppt_h</p:attrName>
                                        </p:attrNameLst>
                                      </p:cBhvr>
                                      <p:tavLst>
                                        <p:tav tm="0">
                                          <p:val>
                                            <p:fltVal val="0"/>
                                          </p:val>
                                        </p:tav>
                                        <p:tav tm="100000">
                                          <p:val>
                                            <p:strVal val="#ppt_h"/>
                                          </p:val>
                                        </p:tav>
                                      </p:tavLst>
                                    </p:anim>
                                    <p:animEffect transition="in" filter="fade">
                                      <p:cBhvr>
                                        <p:cTn id="231" dur="700"/>
                                        <p:tgtEl>
                                          <p:spTgt spid="68"/>
                                        </p:tgtEl>
                                      </p:cBhvr>
                                    </p:animEffect>
                                  </p:childTnLst>
                                </p:cTn>
                              </p:par>
                            </p:childTnLst>
                          </p:cTn>
                        </p:par>
                        <p:par>
                          <p:cTn id="232" fill="hold" nodeType="afterGroup">
                            <p:stCondLst>
                              <p:cond delay="4100"/>
                            </p:stCondLst>
                            <p:childTnLst>
                              <p:par>
                                <p:cTn id="233" presetID="53" presetClass="entr" presetSubtype="16" fill="hold" grpId="0" nodeType="afterEffect">
                                  <p:stCondLst>
                                    <p:cond delay="2000"/>
                                  </p:stCondLst>
                                  <p:childTnLst>
                                    <p:set>
                                      <p:cBhvr>
                                        <p:cTn id="234" dur="1" fill="hold">
                                          <p:stCondLst>
                                            <p:cond delay="0"/>
                                          </p:stCondLst>
                                        </p:cTn>
                                        <p:tgtEl>
                                          <p:spTgt spid="63"/>
                                        </p:tgtEl>
                                        <p:attrNameLst>
                                          <p:attrName>style.visibility</p:attrName>
                                        </p:attrNameLst>
                                      </p:cBhvr>
                                      <p:to>
                                        <p:strVal val="visible"/>
                                      </p:to>
                                    </p:set>
                                    <p:anim calcmode="lin" valueType="num">
                                      <p:cBhvr>
                                        <p:cTn id="235" dur="700" fill="hold"/>
                                        <p:tgtEl>
                                          <p:spTgt spid="63"/>
                                        </p:tgtEl>
                                        <p:attrNameLst>
                                          <p:attrName>ppt_w</p:attrName>
                                        </p:attrNameLst>
                                      </p:cBhvr>
                                      <p:tavLst>
                                        <p:tav tm="0">
                                          <p:val>
                                            <p:fltVal val="0"/>
                                          </p:val>
                                        </p:tav>
                                        <p:tav tm="100000">
                                          <p:val>
                                            <p:strVal val="#ppt_w"/>
                                          </p:val>
                                        </p:tav>
                                      </p:tavLst>
                                    </p:anim>
                                    <p:anim calcmode="lin" valueType="num">
                                      <p:cBhvr>
                                        <p:cTn id="236" dur="700" fill="hold"/>
                                        <p:tgtEl>
                                          <p:spTgt spid="63"/>
                                        </p:tgtEl>
                                        <p:attrNameLst>
                                          <p:attrName>ppt_h</p:attrName>
                                        </p:attrNameLst>
                                      </p:cBhvr>
                                      <p:tavLst>
                                        <p:tav tm="0">
                                          <p:val>
                                            <p:fltVal val="0"/>
                                          </p:val>
                                        </p:tav>
                                        <p:tav tm="100000">
                                          <p:val>
                                            <p:strVal val="#ppt_h"/>
                                          </p:val>
                                        </p:tav>
                                      </p:tavLst>
                                    </p:anim>
                                    <p:animEffect transition="in" filter="fade">
                                      <p:cBhvr>
                                        <p:cTn id="237" dur="700"/>
                                        <p:tgtEl>
                                          <p:spTgt spid="63"/>
                                        </p:tgtEl>
                                      </p:cBhvr>
                                    </p:animEffect>
                                  </p:childTnLst>
                                </p:cTn>
                              </p:par>
                            </p:childTnLst>
                          </p:cTn>
                        </p:par>
                      </p:childTnLst>
                    </p:cTn>
                  </p:par>
                  <p:par>
                    <p:cTn id="238" fill="hold" nodeType="clickPar">
                      <p:stCondLst>
                        <p:cond delay="indefinite"/>
                      </p:stCondLst>
                      <p:childTnLst>
                        <p:par>
                          <p:cTn id="239" fill="hold" nodeType="withGroup">
                            <p:stCondLst>
                              <p:cond delay="0"/>
                            </p:stCondLst>
                            <p:childTnLst>
                              <p:par>
                                <p:cTn id="240" presetID="53" presetClass="entr" presetSubtype="16" fill="hold" grpId="0" nodeType="clickEffect">
                                  <p:stCondLst>
                                    <p:cond delay="0"/>
                                  </p:stCondLst>
                                  <p:childTnLst>
                                    <p:set>
                                      <p:cBhvr>
                                        <p:cTn id="241" dur="1" fill="hold">
                                          <p:stCondLst>
                                            <p:cond delay="0"/>
                                          </p:stCondLst>
                                        </p:cTn>
                                        <p:tgtEl>
                                          <p:spTgt spid="23"/>
                                        </p:tgtEl>
                                        <p:attrNameLst>
                                          <p:attrName>style.visibility</p:attrName>
                                        </p:attrNameLst>
                                      </p:cBhvr>
                                      <p:to>
                                        <p:strVal val="visible"/>
                                      </p:to>
                                    </p:set>
                                    <p:anim calcmode="lin" valueType="num">
                                      <p:cBhvr>
                                        <p:cTn id="242" dur="500" fill="hold"/>
                                        <p:tgtEl>
                                          <p:spTgt spid="23"/>
                                        </p:tgtEl>
                                        <p:attrNameLst>
                                          <p:attrName>ppt_w</p:attrName>
                                        </p:attrNameLst>
                                      </p:cBhvr>
                                      <p:tavLst>
                                        <p:tav tm="0">
                                          <p:val>
                                            <p:fltVal val="0"/>
                                          </p:val>
                                        </p:tav>
                                        <p:tav tm="100000">
                                          <p:val>
                                            <p:strVal val="#ppt_w"/>
                                          </p:val>
                                        </p:tav>
                                      </p:tavLst>
                                    </p:anim>
                                    <p:anim calcmode="lin" valueType="num">
                                      <p:cBhvr>
                                        <p:cTn id="243" dur="500" fill="hold"/>
                                        <p:tgtEl>
                                          <p:spTgt spid="23"/>
                                        </p:tgtEl>
                                        <p:attrNameLst>
                                          <p:attrName>ppt_h</p:attrName>
                                        </p:attrNameLst>
                                      </p:cBhvr>
                                      <p:tavLst>
                                        <p:tav tm="0">
                                          <p:val>
                                            <p:fltVal val="0"/>
                                          </p:val>
                                        </p:tav>
                                        <p:tav tm="100000">
                                          <p:val>
                                            <p:strVal val="#ppt_h"/>
                                          </p:val>
                                        </p:tav>
                                      </p:tavLst>
                                    </p:anim>
                                    <p:animEffect transition="in" filter="fade">
                                      <p:cBhvr>
                                        <p:cTn id="244" dur="500"/>
                                        <p:tgtEl>
                                          <p:spTgt spid="23"/>
                                        </p:tgtEl>
                                      </p:cBhvr>
                                    </p:animEffect>
                                  </p:childTnLst>
                                </p:cTn>
                              </p:par>
                            </p:childTnLst>
                          </p:cTn>
                        </p:par>
                      </p:childTnLst>
                    </p:cTn>
                  </p:par>
                  <p:par>
                    <p:cTn id="245" fill="hold" nodeType="clickPar">
                      <p:stCondLst>
                        <p:cond delay="indefinite"/>
                      </p:stCondLst>
                      <p:childTnLst>
                        <p:par>
                          <p:cTn id="246" fill="hold" nodeType="withGroup">
                            <p:stCondLst>
                              <p:cond delay="0"/>
                            </p:stCondLst>
                            <p:childTnLst>
                              <p:par>
                                <p:cTn id="247" presetID="53" presetClass="entr" presetSubtype="16" fill="hold" grpId="0" nodeType="clickEffect">
                                  <p:stCondLst>
                                    <p:cond delay="0"/>
                                  </p:stCondLst>
                                  <p:childTnLst>
                                    <p:set>
                                      <p:cBhvr>
                                        <p:cTn id="248" dur="1" fill="hold">
                                          <p:stCondLst>
                                            <p:cond delay="0"/>
                                          </p:stCondLst>
                                        </p:cTn>
                                        <p:tgtEl>
                                          <p:spTgt spid="71"/>
                                        </p:tgtEl>
                                        <p:attrNameLst>
                                          <p:attrName>style.visibility</p:attrName>
                                        </p:attrNameLst>
                                      </p:cBhvr>
                                      <p:to>
                                        <p:strVal val="visible"/>
                                      </p:to>
                                    </p:set>
                                    <p:anim calcmode="lin" valueType="num">
                                      <p:cBhvr>
                                        <p:cTn id="249" dur="500" fill="hold"/>
                                        <p:tgtEl>
                                          <p:spTgt spid="71"/>
                                        </p:tgtEl>
                                        <p:attrNameLst>
                                          <p:attrName>ppt_w</p:attrName>
                                        </p:attrNameLst>
                                      </p:cBhvr>
                                      <p:tavLst>
                                        <p:tav tm="0">
                                          <p:val>
                                            <p:fltVal val="0"/>
                                          </p:val>
                                        </p:tav>
                                        <p:tav tm="100000">
                                          <p:val>
                                            <p:strVal val="#ppt_w"/>
                                          </p:val>
                                        </p:tav>
                                      </p:tavLst>
                                    </p:anim>
                                    <p:anim calcmode="lin" valueType="num">
                                      <p:cBhvr>
                                        <p:cTn id="250" dur="500" fill="hold"/>
                                        <p:tgtEl>
                                          <p:spTgt spid="71"/>
                                        </p:tgtEl>
                                        <p:attrNameLst>
                                          <p:attrName>ppt_h</p:attrName>
                                        </p:attrNameLst>
                                      </p:cBhvr>
                                      <p:tavLst>
                                        <p:tav tm="0">
                                          <p:val>
                                            <p:fltVal val="0"/>
                                          </p:val>
                                        </p:tav>
                                        <p:tav tm="100000">
                                          <p:val>
                                            <p:strVal val="#ppt_h"/>
                                          </p:val>
                                        </p:tav>
                                      </p:tavLst>
                                    </p:anim>
                                    <p:animEffect transition="in" filter="fade">
                                      <p:cBhvr>
                                        <p:cTn id="251" dur="500"/>
                                        <p:tgtEl>
                                          <p:spTgt spid="71"/>
                                        </p:tgtEl>
                                      </p:cBhvr>
                                    </p:animEffect>
                                  </p:childTnLst>
                                </p:cTn>
                              </p:par>
                            </p:childTnLst>
                          </p:cTn>
                        </p:par>
                        <p:par>
                          <p:cTn id="252" fill="hold" nodeType="afterGroup">
                            <p:stCondLst>
                              <p:cond delay="500"/>
                            </p:stCondLst>
                            <p:childTnLst>
                              <p:par>
                                <p:cTn id="253" presetID="53" presetClass="entr" presetSubtype="16" fill="hold" grpId="0" nodeType="afterEffect">
                                  <p:stCondLst>
                                    <p:cond delay="700"/>
                                  </p:stCondLst>
                                  <p:childTnLst>
                                    <p:set>
                                      <p:cBhvr>
                                        <p:cTn id="254" dur="1" fill="hold">
                                          <p:stCondLst>
                                            <p:cond delay="0"/>
                                          </p:stCondLst>
                                        </p:cTn>
                                        <p:tgtEl>
                                          <p:spTgt spid="72"/>
                                        </p:tgtEl>
                                        <p:attrNameLst>
                                          <p:attrName>style.visibility</p:attrName>
                                        </p:attrNameLst>
                                      </p:cBhvr>
                                      <p:to>
                                        <p:strVal val="visible"/>
                                      </p:to>
                                    </p:set>
                                    <p:anim calcmode="lin" valueType="num">
                                      <p:cBhvr>
                                        <p:cTn id="255" dur="700" fill="hold"/>
                                        <p:tgtEl>
                                          <p:spTgt spid="72"/>
                                        </p:tgtEl>
                                        <p:attrNameLst>
                                          <p:attrName>ppt_w</p:attrName>
                                        </p:attrNameLst>
                                      </p:cBhvr>
                                      <p:tavLst>
                                        <p:tav tm="0">
                                          <p:val>
                                            <p:fltVal val="0"/>
                                          </p:val>
                                        </p:tav>
                                        <p:tav tm="100000">
                                          <p:val>
                                            <p:strVal val="#ppt_w"/>
                                          </p:val>
                                        </p:tav>
                                      </p:tavLst>
                                    </p:anim>
                                    <p:anim calcmode="lin" valueType="num">
                                      <p:cBhvr>
                                        <p:cTn id="256" dur="700" fill="hold"/>
                                        <p:tgtEl>
                                          <p:spTgt spid="72"/>
                                        </p:tgtEl>
                                        <p:attrNameLst>
                                          <p:attrName>ppt_h</p:attrName>
                                        </p:attrNameLst>
                                      </p:cBhvr>
                                      <p:tavLst>
                                        <p:tav tm="0">
                                          <p:val>
                                            <p:fltVal val="0"/>
                                          </p:val>
                                        </p:tav>
                                        <p:tav tm="100000">
                                          <p:val>
                                            <p:strVal val="#ppt_h"/>
                                          </p:val>
                                        </p:tav>
                                      </p:tavLst>
                                    </p:anim>
                                    <p:animEffect transition="in" filter="fade">
                                      <p:cBhvr>
                                        <p:cTn id="257" dur="700"/>
                                        <p:tgtEl>
                                          <p:spTgt spid="72"/>
                                        </p:tgtEl>
                                      </p:cBhvr>
                                    </p:animEffect>
                                  </p:childTnLst>
                                </p:cTn>
                              </p:par>
                            </p:childTnLst>
                          </p:cTn>
                        </p:par>
                        <p:par>
                          <p:cTn id="258" fill="hold" nodeType="afterGroup">
                            <p:stCondLst>
                              <p:cond delay="1900"/>
                            </p:stCondLst>
                            <p:childTnLst>
                              <p:par>
                                <p:cTn id="259" presetID="53" presetClass="entr" presetSubtype="16" fill="hold" grpId="0" nodeType="afterEffect">
                                  <p:stCondLst>
                                    <p:cond delay="2000"/>
                                  </p:stCondLst>
                                  <p:childTnLst>
                                    <p:set>
                                      <p:cBhvr>
                                        <p:cTn id="260" dur="1" fill="hold">
                                          <p:stCondLst>
                                            <p:cond delay="0"/>
                                          </p:stCondLst>
                                        </p:cTn>
                                        <p:tgtEl>
                                          <p:spTgt spid="74"/>
                                        </p:tgtEl>
                                        <p:attrNameLst>
                                          <p:attrName>style.visibility</p:attrName>
                                        </p:attrNameLst>
                                      </p:cBhvr>
                                      <p:to>
                                        <p:strVal val="visible"/>
                                      </p:to>
                                    </p:set>
                                    <p:anim calcmode="lin" valueType="num">
                                      <p:cBhvr>
                                        <p:cTn id="261" dur="700" fill="hold"/>
                                        <p:tgtEl>
                                          <p:spTgt spid="74"/>
                                        </p:tgtEl>
                                        <p:attrNameLst>
                                          <p:attrName>ppt_w</p:attrName>
                                        </p:attrNameLst>
                                      </p:cBhvr>
                                      <p:tavLst>
                                        <p:tav tm="0">
                                          <p:val>
                                            <p:fltVal val="0"/>
                                          </p:val>
                                        </p:tav>
                                        <p:tav tm="100000">
                                          <p:val>
                                            <p:strVal val="#ppt_w"/>
                                          </p:val>
                                        </p:tav>
                                      </p:tavLst>
                                    </p:anim>
                                    <p:anim calcmode="lin" valueType="num">
                                      <p:cBhvr>
                                        <p:cTn id="262" dur="700" fill="hold"/>
                                        <p:tgtEl>
                                          <p:spTgt spid="74"/>
                                        </p:tgtEl>
                                        <p:attrNameLst>
                                          <p:attrName>ppt_h</p:attrName>
                                        </p:attrNameLst>
                                      </p:cBhvr>
                                      <p:tavLst>
                                        <p:tav tm="0">
                                          <p:val>
                                            <p:fltVal val="0"/>
                                          </p:val>
                                        </p:tav>
                                        <p:tav tm="100000">
                                          <p:val>
                                            <p:strVal val="#ppt_h"/>
                                          </p:val>
                                        </p:tav>
                                      </p:tavLst>
                                    </p:anim>
                                    <p:animEffect transition="in" filter="fade">
                                      <p:cBhvr>
                                        <p:cTn id="263" dur="700"/>
                                        <p:tgtEl>
                                          <p:spTgt spid="74"/>
                                        </p:tgtEl>
                                      </p:cBhvr>
                                    </p:animEffect>
                                  </p:childTnLst>
                                </p:cTn>
                              </p:par>
                            </p:childTnLst>
                          </p:cTn>
                        </p:par>
                        <p:par>
                          <p:cTn id="264" fill="hold" nodeType="afterGroup">
                            <p:stCondLst>
                              <p:cond delay="4600"/>
                            </p:stCondLst>
                            <p:childTnLst>
                              <p:par>
                                <p:cTn id="265" presetID="53" presetClass="entr" presetSubtype="16" fill="hold" grpId="0" nodeType="afterEffect">
                                  <p:stCondLst>
                                    <p:cond delay="2000"/>
                                  </p:stCondLst>
                                  <p:childTnLst>
                                    <p:set>
                                      <p:cBhvr>
                                        <p:cTn id="266" dur="1" fill="hold">
                                          <p:stCondLst>
                                            <p:cond delay="0"/>
                                          </p:stCondLst>
                                        </p:cTn>
                                        <p:tgtEl>
                                          <p:spTgt spid="75"/>
                                        </p:tgtEl>
                                        <p:attrNameLst>
                                          <p:attrName>style.visibility</p:attrName>
                                        </p:attrNameLst>
                                      </p:cBhvr>
                                      <p:to>
                                        <p:strVal val="visible"/>
                                      </p:to>
                                    </p:set>
                                    <p:anim calcmode="lin" valueType="num">
                                      <p:cBhvr>
                                        <p:cTn id="267" dur="700" fill="hold"/>
                                        <p:tgtEl>
                                          <p:spTgt spid="75"/>
                                        </p:tgtEl>
                                        <p:attrNameLst>
                                          <p:attrName>ppt_w</p:attrName>
                                        </p:attrNameLst>
                                      </p:cBhvr>
                                      <p:tavLst>
                                        <p:tav tm="0">
                                          <p:val>
                                            <p:fltVal val="0"/>
                                          </p:val>
                                        </p:tav>
                                        <p:tav tm="100000">
                                          <p:val>
                                            <p:strVal val="#ppt_w"/>
                                          </p:val>
                                        </p:tav>
                                      </p:tavLst>
                                    </p:anim>
                                    <p:anim calcmode="lin" valueType="num">
                                      <p:cBhvr>
                                        <p:cTn id="268" dur="700" fill="hold"/>
                                        <p:tgtEl>
                                          <p:spTgt spid="75"/>
                                        </p:tgtEl>
                                        <p:attrNameLst>
                                          <p:attrName>ppt_h</p:attrName>
                                        </p:attrNameLst>
                                      </p:cBhvr>
                                      <p:tavLst>
                                        <p:tav tm="0">
                                          <p:val>
                                            <p:fltVal val="0"/>
                                          </p:val>
                                        </p:tav>
                                        <p:tav tm="100000">
                                          <p:val>
                                            <p:strVal val="#ppt_h"/>
                                          </p:val>
                                        </p:tav>
                                      </p:tavLst>
                                    </p:anim>
                                    <p:animEffect transition="in" filter="fade">
                                      <p:cBhvr>
                                        <p:cTn id="269" dur="700"/>
                                        <p:tgtEl>
                                          <p:spTgt spid="75"/>
                                        </p:tgtEl>
                                      </p:cBhvr>
                                    </p:animEffect>
                                  </p:childTnLst>
                                </p:cTn>
                              </p:par>
                            </p:childTnLst>
                          </p:cTn>
                        </p:par>
                      </p:childTnLst>
                    </p:cTn>
                  </p:par>
                  <p:par>
                    <p:cTn id="270" fill="hold" nodeType="clickPar">
                      <p:stCondLst>
                        <p:cond delay="indefinite"/>
                      </p:stCondLst>
                      <p:childTnLst>
                        <p:par>
                          <p:cTn id="271" fill="hold" nodeType="withGroup">
                            <p:stCondLst>
                              <p:cond delay="0"/>
                            </p:stCondLst>
                            <p:childTnLst>
                              <p:par>
                                <p:cTn id="272" presetID="53" presetClass="entr" presetSubtype="16" fill="hold" grpId="0" nodeType="clickEffect">
                                  <p:stCondLst>
                                    <p:cond delay="0"/>
                                  </p:stCondLst>
                                  <p:childTnLst>
                                    <p:set>
                                      <p:cBhvr>
                                        <p:cTn id="273" dur="1" fill="hold">
                                          <p:stCondLst>
                                            <p:cond delay="0"/>
                                          </p:stCondLst>
                                        </p:cTn>
                                        <p:tgtEl>
                                          <p:spTgt spid="25"/>
                                        </p:tgtEl>
                                        <p:attrNameLst>
                                          <p:attrName>style.visibility</p:attrName>
                                        </p:attrNameLst>
                                      </p:cBhvr>
                                      <p:to>
                                        <p:strVal val="visible"/>
                                      </p:to>
                                    </p:set>
                                    <p:anim calcmode="lin" valueType="num">
                                      <p:cBhvr>
                                        <p:cTn id="274" dur="500" fill="hold"/>
                                        <p:tgtEl>
                                          <p:spTgt spid="25"/>
                                        </p:tgtEl>
                                        <p:attrNameLst>
                                          <p:attrName>ppt_w</p:attrName>
                                        </p:attrNameLst>
                                      </p:cBhvr>
                                      <p:tavLst>
                                        <p:tav tm="0">
                                          <p:val>
                                            <p:fltVal val="0"/>
                                          </p:val>
                                        </p:tav>
                                        <p:tav tm="100000">
                                          <p:val>
                                            <p:strVal val="#ppt_w"/>
                                          </p:val>
                                        </p:tav>
                                      </p:tavLst>
                                    </p:anim>
                                    <p:anim calcmode="lin" valueType="num">
                                      <p:cBhvr>
                                        <p:cTn id="275" dur="500" fill="hold"/>
                                        <p:tgtEl>
                                          <p:spTgt spid="25"/>
                                        </p:tgtEl>
                                        <p:attrNameLst>
                                          <p:attrName>ppt_h</p:attrName>
                                        </p:attrNameLst>
                                      </p:cBhvr>
                                      <p:tavLst>
                                        <p:tav tm="0">
                                          <p:val>
                                            <p:fltVal val="0"/>
                                          </p:val>
                                        </p:tav>
                                        <p:tav tm="100000">
                                          <p:val>
                                            <p:strVal val="#ppt_h"/>
                                          </p:val>
                                        </p:tav>
                                      </p:tavLst>
                                    </p:anim>
                                    <p:animEffect transition="in" filter="fade">
                                      <p:cBhvr>
                                        <p:cTn id="276" dur="500"/>
                                        <p:tgtEl>
                                          <p:spTgt spid="25"/>
                                        </p:tgtEl>
                                      </p:cBhvr>
                                    </p:animEffect>
                                  </p:childTnLst>
                                </p:cTn>
                              </p:par>
                            </p:childTnLst>
                          </p:cTn>
                        </p:par>
                      </p:childTnLst>
                    </p:cTn>
                  </p:par>
                  <p:par>
                    <p:cTn id="277" fill="hold" nodeType="clickPar">
                      <p:stCondLst>
                        <p:cond delay="indefinite"/>
                      </p:stCondLst>
                      <p:childTnLst>
                        <p:par>
                          <p:cTn id="278" fill="hold" nodeType="withGroup">
                            <p:stCondLst>
                              <p:cond delay="0"/>
                            </p:stCondLst>
                            <p:childTnLst>
                              <p:par>
                                <p:cTn id="279" presetID="47" presetClass="entr" presetSubtype="0" fill="hold" grpId="0" nodeType="clickEffect">
                                  <p:stCondLst>
                                    <p:cond delay="0"/>
                                  </p:stCondLst>
                                  <p:childTnLst>
                                    <p:set>
                                      <p:cBhvr>
                                        <p:cTn id="280" dur="1" fill="hold">
                                          <p:stCondLst>
                                            <p:cond delay="0"/>
                                          </p:stCondLst>
                                        </p:cTn>
                                        <p:tgtEl>
                                          <p:spTgt spid="7183"/>
                                        </p:tgtEl>
                                        <p:attrNameLst>
                                          <p:attrName>style.visibility</p:attrName>
                                        </p:attrNameLst>
                                      </p:cBhvr>
                                      <p:to>
                                        <p:strVal val="visible"/>
                                      </p:to>
                                    </p:set>
                                    <p:animEffect transition="in" filter="fade">
                                      <p:cBhvr>
                                        <p:cTn id="281" dur="1000"/>
                                        <p:tgtEl>
                                          <p:spTgt spid="7183"/>
                                        </p:tgtEl>
                                      </p:cBhvr>
                                    </p:animEffect>
                                    <p:anim calcmode="lin" valueType="num">
                                      <p:cBhvr>
                                        <p:cTn id="282" dur="1000" fill="hold"/>
                                        <p:tgtEl>
                                          <p:spTgt spid="7183"/>
                                        </p:tgtEl>
                                        <p:attrNameLst>
                                          <p:attrName>ppt_x</p:attrName>
                                        </p:attrNameLst>
                                      </p:cBhvr>
                                      <p:tavLst>
                                        <p:tav tm="0">
                                          <p:val>
                                            <p:strVal val="#ppt_x"/>
                                          </p:val>
                                        </p:tav>
                                        <p:tav tm="100000">
                                          <p:val>
                                            <p:strVal val="#ppt_x"/>
                                          </p:val>
                                        </p:tav>
                                      </p:tavLst>
                                    </p:anim>
                                    <p:anim calcmode="lin" valueType="num">
                                      <p:cBhvr>
                                        <p:cTn id="283" dur="1000" fill="hold"/>
                                        <p:tgtEl>
                                          <p:spTgt spid="7183"/>
                                        </p:tgtEl>
                                        <p:attrNameLst>
                                          <p:attrName>ppt_y</p:attrName>
                                        </p:attrNameLst>
                                      </p:cBhvr>
                                      <p:tavLst>
                                        <p:tav tm="0">
                                          <p:val>
                                            <p:strVal val="#ppt_y-.1"/>
                                          </p:val>
                                        </p:tav>
                                        <p:tav tm="100000">
                                          <p:val>
                                            <p:strVal val="#ppt_y"/>
                                          </p:val>
                                        </p:tav>
                                      </p:tavLst>
                                    </p:anim>
                                  </p:childTnLst>
                                </p:cTn>
                              </p:par>
                            </p:childTnLst>
                          </p:cTn>
                        </p:par>
                      </p:childTnLst>
                    </p:cTn>
                  </p:par>
                  <p:par>
                    <p:cTn id="284" fill="hold" nodeType="clickPar">
                      <p:stCondLst>
                        <p:cond delay="indefinite"/>
                      </p:stCondLst>
                      <p:childTnLst>
                        <p:par>
                          <p:cTn id="285" fill="hold" nodeType="withGroup">
                            <p:stCondLst>
                              <p:cond delay="0"/>
                            </p:stCondLst>
                            <p:childTnLst>
                              <p:par>
                                <p:cTn id="286" presetID="47" presetClass="entr" presetSubtype="0" fill="hold" grpId="0" nodeType="clickEffect">
                                  <p:stCondLst>
                                    <p:cond delay="0"/>
                                  </p:stCondLst>
                                  <p:childTnLst>
                                    <p:set>
                                      <p:cBhvr>
                                        <p:cTn id="287" dur="1" fill="hold">
                                          <p:stCondLst>
                                            <p:cond delay="0"/>
                                          </p:stCondLst>
                                        </p:cTn>
                                        <p:tgtEl>
                                          <p:spTgt spid="19"/>
                                        </p:tgtEl>
                                        <p:attrNameLst>
                                          <p:attrName>style.visibility</p:attrName>
                                        </p:attrNameLst>
                                      </p:cBhvr>
                                      <p:to>
                                        <p:strVal val="visible"/>
                                      </p:to>
                                    </p:set>
                                    <p:animEffect transition="in" filter="fade">
                                      <p:cBhvr>
                                        <p:cTn id="288" dur="1000"/>
                                        <p:tgtEl>
                                          <p:spTgt spid="19"/>
                                        </p:tgtEl>
                                      </p:cBhvr>
                                    </p:animEffect>
                                    <p:anim calcmode="lin" valueType="num">
                                      <p:cBhvr>
                                        <p:cTn id="289" dur="1000" fill="hold"/>
                                        <p:tgtEl>
                                          <p:spTgt spid="19"/>
                                        </p:tgtEl>
                                        <p:attrNameLst>
                                          <p:attrName>ppt_x</p:attrName>
                                        </p:attrNameLst>
                                      </p:cBhvr>
                                      <p:tavLst>
                                        <p:tav tm="0">
                                          <p:val>
                                            <p:strVal val="#ppt_x"/>
                                          </p:val>
                                        </p:tav>
                                        <p:tav tm="100000">
                                          <p:val>
                                            <p:strVal val="#ppt_x"/>
                                          </p:val>
                                        </p:tav>
                                      </p:tavLst>
                                    </p:anim>
                                    <p:anim calcmode="lin" valueType="num">
                                      <p:cBhvr>
                                        <p:cTn id="29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1" fill="hold">
                      <p:stCondLst>
                        <p:cond delay="indefinite"/>
                      </p:stCondLst>
                      <p:childTnLst>
                        <p:par>
                          <p:cTn id="292" fill="hold">
                            <p:stCondLst>
                              <p:cond delay="0"/>
                            </p:stCondLst>
                            <p:childTnLst>
                              <p:par>
                                <p:cTn id="293" presetID="53" presetClass="entr" presetSubtype="16" fill="hold" grpId="0" nodeType="clickEffect">
                                  <p:stCondLst>
                                    <p:cond delay="0"/>
                                  </p:stCondLst>
                                  <p:childTnLst>
                                    <p:set>
                                      <p:cBhvr>
                                        <p:cTn id="294" dur="1" fill="hold">
                                          <p:stCondLst>
                                            <p:cond delay="0"/>
                                          </p:stCondLst>
                                        </p:cTn>
                                        <p:tgtEl>
                                          <p:spTgt spid="60"/>
                                        </p:tgtEl>
                                        <p:attrNameLst>
                                          <p:attrName>style.visibility</p:attrName>
                                        </p:attrNameLst>
                                      </p:cBhvr>
                                      <p:to>
                                        <p:strVal val="visible"/>
                                      </p:to>
                                    </p:set>
                                    <p:anim calcmode="lin" valueType="num">
                                      <p:cBhvr>
                                        <p:cTn id="295" dur="500" fill="hold"/>
                                        <p:tgtEl>
                                          <p:spTgt spid="60"/>
                                        </p:tgtEl>
                                        <p:attrNameLst>
                                          <p:attrName>ppt_w</p:attrName>
                                        </p:attrNameLst>
                                      </p:cBhvr>
                                      <p:tavLst>
                                        <p:tav tm="0">
                                          <p:val>
                                            <p:fltVal val="0"/>
                                          </p:val>
                                        </p:tav>
                                        <p:tav tm="100000">
                                          <p:val>
                                            <p:strVal val="#ppt_w"/>
                                          </p:val>
                                        </p:tav>
                                      </p:tavLst>
                                    </p:anim>
                                    <p:anim calcmode="lin" valueType="num">
                                      <p:cBhvr>
                                        <p:cTn id="296" dur="500" fill="hold"/>
                                        <p:tgtEl>
                                          <p:spTgt spid="60"/>
                                        </p:tgtEl>
                                        <p:attrNameLst>
                                          <p:attrName>ppt_h</p:attrName>
                                        </p:attrNameLst>
                                      </p:cBhvr>
                                      <p:tavLst>
                                        <p:tav tm="0">
                                          <p:val>
                                            <p:fltVal val="0"/>
                                          </p:val>
                                        </p:tav>
                                        <p:tav tm="100000">
                                          <p:val>
                                            <p:strVal val="#ppt_h"/>
                                          </p:val>
                                        </p:tav>
                                      </p:tavLst>
                                    </p:anim>
                                    <p:animEffect transition="in" filter="fade">
                                      <p:cBhvr>
                                        <p:cTn id="297" dur="500"/>
                                        <p:tgtEl>
                                          <p:spTgt spid="60"/>
                                        </p:tgtEl>
                                      </p:cBhvr>
                                    </p:animEffect>
                                  </p:childTnLst>
                                </p:cTn>
                              </p:par>
                            </p:childTnLst>
                          </p:cTn>
                        </p:par>
                      </p:childTnLst>
                    </p:cTn>
                  </p:par>
                  <p:par>
                    <p:cTn id="298" fill="hold">
                      <p:stCondLst>
                        <p:cond delay="indefinite"/>
                      </p:stCondLst>
                      <p:childTnLst>
                        <p:par>
                          <p:cTn id="299" fill="hold">
                            <p:stCondLst>
                              <p:cond delay="0"/>
                            </p:stCondLst>
                            <p:childTnLst>
                              <p:par>
                                <p:cTn id="300" presetID="53" presetClass="entr" presetSubtype="16" fill="hold" grpId="0" nodeType="clickEffect">
                                  <p:stCondLst>
                                    <p:cond delay="0"/>
                                  </p:stCondLst>
                                  <p:childTnLst>
                                    <p:set>
                                      <p:cBhvr>
                                        <p:cTn id="301" dur="1" fill="hold">
                                          <p:stCondLst>
                                            <p:cond delay="0"/>
                                          </p:stCondLst>
                                        </p:cTn>
                                        <p:tgtEl>
                                          <p:spTgt spid="61"/>
                                        </p:tgtEl>
                                        <p:attrNameLst>
                                          <p:attrName>style.visibility</p:attrName>
                                        </p:attrNameLst>
                                      </p:cBhvr>
                                      <p:to>
                                        <p:strVal val="visible"/>
                                      </p:to>
                                    </p:set>
                                    <p:anim calcmode="lin" valueType="num">
                                      <p:cBhvr>
                                        <p:cTn id="302" dur="500" fill="hold"/>
                                        <p:tgtEl>
                                          <p:spTgt spid="61"/>
                                        </p:tgtEl>
                                        <p:attrNameLst>
                                          <p:attrName>ppt_w</p:attrName>
                                        </p:attrNameLst>
                                      </p:cBhvr>
                                      <p:tavLst>
                                        <p:tav tm="0">
                                          <p:val>
                                            <p:fltVal val="0"/>
                                          </p:val>
                                        </p:tav>
                                        <p:tav tm="100000">
                                          <p:val>
                                            <p:strVal val="#ppt_w"/>
                                          </p:val>
                                        </p:tav>
                                      </p:tavLst>
                                    </p:anim>
                                    <p:anim calcmode="lin" valueType="num">
                                      <p:cBhvr>
                                        <p:cTn id="303" dur="500" fill="hold"/>
                                        <p:tgtEl>
                                          <p:spTgt spid="61"/>
                                        </p:tgtEl>
                                        <p:attrNameLst>
                                          <p:attrName>ppt_h</p:attrName>
                                        </p:attrNameLst>
                                      </p:cBhvr>
                                      <p:tavLst>
                                        <p:tav tm="0">
                                          <p:val>
                                            <p:fltVal val="0"/>
                                          </p:val>
                                        </p:tav>
                                        <p:tav tm="100000">
                                          <p:val>
                                            <p:strVal val="#ppt_h"/>
                                          </p:val>
                                        </p:tav>
                                      </p:tavLst>
                                    </p:anim>
                                    <p:animEffect transition="in" filter="fade">
                                      <p:cBhvr>
                                        <p:cTn id="30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animBg="1"/>
      <p:bldP spid="52" grpId="0" animBg="1"/>
      <p:bldP spid="55" grpId="0" animBg="1"/>
      <p:bldP spid="56" grpId="0" animBg="1"/>
      <p:bldP spid="57" grpId="0" animBg="1"/>
      <p:bldP spid="7171" grpId="0" animBg="1"/>
      <p:bldP spid="13" grpId="0" animBg="1"/>
      <p:bldP spid="15" grpId="0" animBg="1"/>
      <p:bldP spid="23" grpId="0" animBg="1"/>
      <p:bldP spid="2" grpId="0" animBg="1"/>
      <p:bldP spid="26" grpId="0" animBg="1"/>
      <p:bldP spid="27" grpId="0" animBg="1"/>
      <p:bldP spid="19" grpId="0" animBg="1"/>
      <p:bldP spid="7183" grpId="0"/>
      <p:bldP spid="25" grpId="0" animBg="1"/>
      <p:bldP spid="28" grpId="0"/>
      <p:bldP spid="58" grpId="0"/>
      <p:bldP spid="59" grpId="0" animBg="1"/>
      <p:bldP spid="29" grpId="0" animBg="1"/>
      <p:bldP spid="64" grpId="0" animBg="1"/>
      <p:bldP spid="65" grpId="0" animBg="1"/>
      <p:bldP spid="66" grpId="0" animBg="1"/>
      <p:bldP spid="3" grpId="0"/>
      <p:bldP spid="37" grpId="0"/>
      <p:bldP spid="38" grpId="0"/>
      <p:bldP spid="39" grpId="0" animBg="1"/>
      <p:bldP spid="40" grpId="0"/>
      <p:bldP spid="41" grpId="0"/>
      <p:bldP spid="42" grpId="0"/>
      <p:bldP spid="43" grpId="0"/>
      <p:bldP spid="44" grpId="0" animBg="1"/>
      <p:bldP spid="45" grpId="0"/>
      <p:bldP spid="46" grpId="0"/>
      <p:bldP spid="48" grpId="0"/>
      <p:bldP spid="49" grpId="0"/>
      <p:bldP spid="53" grpId="0"/>
      <p:bldP spid="63" grpId="0"/>
      <p:bldP spid="68" grpId="0"/>
      <p:bldP spid="71" grpId="0" animBg="1"/>
      <p:bldP spid="72" grpId="0"/>
      <p:bldP spid="74" grpId="0"/>
      <p:bldP spid="75" grpId="0"/>
      <p:bldP spid="76" grpId="0"/>
      <p:bldP spid="60" grpId="0" animBg="1"/>
      <p:bldP spid="6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a:t>Jak podporovat zdraví ?</a:t>
            </a:r>
          </a:p>
        </p:txBody>
      </p:sp>
      <p:sp>
        <p:nvSpPr>
          <p:cNvPr id="5" name="Zástupný symbol pro obsah 4"/>
          <p:cNvSpPr>
            <a:spLocks noGrp="1"/>
          </p:cNvSpPr>
          <p:nvPr>
            <p:ph type="body" idx="1"/>
          </p:nvPr>
        </p:nvSpPr>
        <p:spPr/>
        <p:txBody>
          <a:bodyPr>
            <a:normAutofit/>
          </a:bodyPr>
          <a:lstStyle/>
          <a:p>
            <a:r>
              <a:rPr lang="cs-CZ" sz="3600" dirty="0"/>
              <a:t>Dokumenty</a:t>
            </a:r>
          </a:p>
        </p:txBody>
      </p:sp>
      <p:sp>
        <p:nvSpPr>
          <p:cNvPr id="2" name="Zástupný symbol pro obsah 1"/>
          <p:cNvSpPr>
            <a:spLocks noGrp="1"/>
          </p:cNvSpPr>
          <p:nvPr>
            <p:ph sz="half" idx="2"/>
          </p:nvPr>
        </p:nvSpPr>
        <p:spPr>
          <a:xfrm>
            <a:off x="839788" y="3006725"/>
            <a:ext cx="5157787" cy="3182937"/>
          </a:xfrm>
        </p:spPr>
        <p:txBody>
          <a:bodyPr/>
          <a:lstStyle/>
          <a:p>
            <a:r>
              <a:rPr lang="cs-CZ" dirty="0"/>
              <a:t>Strategie</a:t>
            </a:r>
          </a:p>
          <a:p>
            <a:r>
              <a:rPr lang="cs-CZ" dirty="0"/>
              <a:t>Akční plány/koncepce</a:t>
            </a:r>
          </a:p>
          <a:p>
            <a:r>
              <a:rPr lang="cs-CZ" dirty="0"/>
              <a:t>Opatření</a:t>
            </a:r>
          </a:p>
          <a:p>
            <a:r>
              <a:rPr lang="cs-CZ" dirty="0"/>
              <a:t>Právní předpisy</a:t>
            </a:r>
          </a:p>
        </p:txBody>
      </p:sp>
      <p:sp>
        <p:nvSpPr>
          <p:cNvPr id="3" name="Zástupný symbol pro text 2"/>
          <p:cNvSpPr>
            <a:spLocks noGrp="1"/>
          </p:cNvSpPr>
          <p:nvPr>
            <p:ph type="body" sz="quarter" idx="3"/>
          </p:nvPr>
        </p:nvSpPr>
        <p:spPr>
          <a:xfrm>
            <a:off x="5997575" y="1681163"/>
            <a:ext cx="5183188" cy="823912"/>
          </a:xfrm>
        </p:spPr>
        <p:txBody>
          <a:bodyPr>
            <a:normAutofit/>
          </a:bodyPr>
          <a:lstStyle/>
          <a:p>
            <a:r>
              <a:rPr lang="cs-CZ" sz="3600" dirty="0"/>
              <a:t>Nástroje</a:t>
            </a:r>
          </a:p>
        </p:txBody>
      </p:sp>
      <p:sp>
        <p:nvSpPr>
          <p:cNvPr id="6" name="Zástupný symbol pro obsah 5"/>
          <p:cNvSpPr>
            <a:spLocks noGrp="1"/>
          </p:cNvSpPr>
          <p:nvPr>
            <p:ph sz="quarter" idx="4"/>
          </p:nvPr>
        </p:nvSpPr>
        <p:spPr>
          <a:xfrm>
            <a:off x="4786184" y="2269224"/>
            <a:ext cx="7282247" cy="3920439"/>
          </a:xfrm>
        </p:spPr>
        <p:txBody>
          <a:bodyPr>
            <a:normAutofit fontScale="92500" lnSpcReduction="10000"/>
          </a:bodyPr>
          <a:lstStyle/>
          <a:p>
            <a:endParaRPr lang="cs-CZ" dirty="0"/>
          </a:p>
          <a:p>
            <a:r>
              <a:rPr lang="cs-CZ" dirty="0"/>
              <a:t>Výzkum</a:t>
            </a:r>
          </a:p>
          <a:p>
            <a:r>
              <a:rPr lang="cs-CZ" dirty="0"/>
              <a:t>Regulace reklamy</a:t>
            </a:r>
          </a:p>
          <a:p>
            <a:r>
              <a:rPr lang="cs-CZ" dirty="0"/>
              <a:t>Fiskální politika</a:t>
            </a:r>
          </a:p>
          <a:p>
            <a:r>
              <a:rPr lang="cs-CZ" dirty="0"/>
              <a:t>Bonusy/malusy ZP</a:t>
            </a:r>
          </a:p>
          <a:p>
            <a:r>
              <a:rPr lang="cs-CZ" dirty="0"/>
              <a:t>↑zdravotní gramotnosti - evidence </a:t>
            </a:r>
            <a:r>
              <a:rPr lang="cs-CZ" dirty="0" err="1"/>
              <a:t>based</a:t>
            </a:r>
            <a:r>
              <a:rPr lang="cs-CZ" dirty="0"/>
              <a:t> sociální marketing </a:t>
            </a:r>
          </a:p>
          <a:p>
            <a:pPr lvl="1"/>
            <a:r>
              <a:rPr lang="cs-CZ" dirty="0"/>
              <a:t>Skupinové intervence</a:t>
            </a:r>
          </a:p>
          <a:p>
            <a:pPr lvl="1"/>
            <a:r>
              <a:rPr lang="cs-CZ" dirty="0"/>
              <a:t>Individuální intervence</a:t>
            </a:r>
          </a:p>
          <a:p>
            <a:pPr lvl="1"/>
            <a:endParaRPr lang="cs-CZ" dirty="0"/>
          </a:p>
        </p:txBody>
      </p:sp>
    </p:spTree>
    <p:extLst>
      <p:ext uri="{BB962C8B-B14F-4D97-AF65-F5344CB8AC3E}">
        <p14:creationId xmlns:p14="http://schemas.microsoft.com/office/powerpoint/2010/main" val="2361902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txBox="1">
            <a:spLocks/>
          </p:cNvSpPr>
          <p:nvPr/>
        </p:nvSpPr>
        <p:spPr>
          <a:xfrm>
            <a:off x="916635" y="299353"/>
            <a:ext cx="2540066" cy="16123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5A85"/>
                </a:solidFill>
                <a:latin typeface="Arial" panose="020B0604020202020204" pitchFamily="34" charset="0"/>
                <a:ea typeface="Roboto" panose="02000000000000000000" pitchFamily="2" charset="0"/>
                <a:cs typeface="Arial" panose="020B0604020202020204" pitchFamily="34" charset="0"/>
              </a:defRPr>
            </a:lvl1pPr>
          </a:lstStyle>
          <a:p>
            <a:r>
              <a:rPr lang="cs-CZ" dirty="0"/>
              <a:t>                      </a:t>
            </a:r>
            <a:r>
              <a:rPr lang="cs-CZ" sz="2800" dirty="0"/>
              <a:t>Koncept úspěšného stárnutí</a:t>
            </a:r>
          </a:p>
        </p:txBody>
      </p:sp>
      <p:sp>
        <p:nvSpPr>
          <p:cNvPr id="8" name="TextovéPole 7"/>
          <p:cNvSpPr txBox="1"/>
          <p:nvPr/>
        </p:nvSpPr>
        <p:spPr>
          <a:xfrm>
            <a:off x="10095593" y="5535781"/>
            <a:ext cx="1941226" cy="369332"/>
          </a:xfrm>
          <a:prstGeom prst="rect">
            <a:avLst/>
          </a:prstGeom>
          <a:noFill/>
        </p:spPr>
        <p:txBody>
          <a:bodyPr wrap="square" rtlCol="0">
            <a:spAutoFit/>
          </a:bodyPr>
          <a:lstStyle/>
          <a:p>
            <a:r>
              <a:rPr lang="cs-CZ" dirty="0"/>
              <a:t>(</a:t>
            </a:r>
            <a:r>
              <a:rPr lang="cs-CZ" dirty="0" err="1"/>
              <a:t>Thakkar</a:t>
            </a:r>
            <a:r>
              <a:rPr lang="cs-CZ" dirty="0"/>
              <a:t>, 2021)</a:t>
            </a:r>
          </a:p>
        </p:txBody>
      </p:sp>
      <p:pic>
        <p:nvPicPr>
          <p:cNvPr id="9" name="Obráze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3209" y="2590245"/>
            <a:ext cx="2246919" cy="2632506"/>
          </a:xfrm>
          <a:prstGeom prst="rect">
            <a:avLst/>
          </a:prstGeom>
        </p:spPr>
      </p:pic>
      <p:pic>
        <p:nvPicPr>
          <p:cNvPr id="2" name="Obráze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2232" y="196759"/>
            <a:ext cx="6291072" cy="5960993"/>
          </a:xfrm>
          <a:prstGeom prst="rect">
            <a:avLst/>
          </a:prstGeom>
        </p:spPr>
      </p:pic>
    </p:spTree>
    <p:extLst>
      <p:ext uri="{BB962C8B-B14F-4D97-AF65-F5344CB8AC3E}">
        <p14:creationId xmlns:p14="http://schemas.microsoft.com/office/powerpoint/2010/main" val="3906343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Zástupný symbol pro obsah 2"/>
          <p:cNvSpPr>
            <a:spLocks noGrp="1"/>
          </p:cNvSpPr>
          <p:nvPr>
            <p:ph idx="1"/>
          </p:nvPr>
        </p:nvSpPr>
        <p:spPr>
          <a:xfrm>
            <a:off x="1952625" y="1412876"/>
            <a:ext cx="8351838" cy="4824413"/>
          </a:xfrm>
        </p:spPr>
        <p:txBody>
          <a:bodyPr/>
          <a:lstStyle/>
          <a:p>
            <a:r>
              <a:rPr lang="cs-CZ" altLang="cs-CZ" b="1" dirty="0"/>
              <a:t>Výzkum</a:t>
            </a:r>
            <a:r>
              <a:rPr lang="cs-CZ" altLang="cs-CZ" dirty="0"/>
              <a:t> </a:t>
            </a:r>
          </a:p>
          <a:p>
            <a:pPr lvl="1"/>
            <a:r>
              <a:rPr lang="cs-CZ" altLang="cs-CZ" dirty="0"/>
              <a:t>zkoumání předpokladů a příčin vzniku nemocí, </a:t>
            </a:r>
          </a:p>
          <a:p>
            <a:pPr lvl="1"/>
            <a:r>
              <a:rPr lang="cs-CZ" altLang="cs-CZ" dirty="0"/>
              <a:t>hledání způsobů, jak jim předcházet (evidence </a:t>
            </a:r>
            <a:r>
              <a:rPr lang="cs-CZ" altLang="cs-CZ" dirty="0" err="1"/>
              <a:t>based</a:t>
            </a:r>
            <a:r>
              <a:rPr lang="cs-CZ" altLang="cs-CZ" dirty="0"/>
              <a:t> </a:t>
            </a:r>
            <a:r>
              <a:rPr lang="cs-CZ" altLang="cs-CZ" dirty="0" err="1"/>
              <a:t>medicine</a:t>
            </a:r>
            <a:r>
              <a:rPr lang="cs-CZ" altLang="cs-CZ" dirty="0"/>
              <a:t>), včetně </a:t>
            </a:r>
            <a:r>
              <a:rPr lang="cs-CZ" altLang="cs-CZ" b="1" dirty="0"/>
              <a:t>monitorování</a:t>
            </a:r>
            <a:r>
              <a:rPr lang="cs-CZ" altLang="cs-CZ" dirty="0"/>
              <a:t> konkrétních jevů a determinant zdraví – environmentální, socioekonomické, aj.</a:t>
            </a:r>
          </a:p>
          <a:p>
            <a:pPr lvl="1"/>
            <a:r>
              <a:rPr lang="cs-CZ" altLang="cs-CZ" b="1" dirty="0"/>
              <a:t>monitorování a hodnocení zdravotních rizik, </a:t>
            </a:r>
            <a:r>
              <a:rPr lang="cs-CZ" altLang="cs-CZ" dirty="0"/>
              <a:t>včetně podkladů pro programy prevence nemocí – průzkumy</a:t>
            </a:r>
          </a:p>
          <a:p>
            <a:pPr lvl="1"/>
            <a:endParaRPr lang="cs-CZ" altLang="cs-CZ" dirty="0"/>
          </a:p>
          <a:p>
            <a:pPr lvl="1"/>
            <a:r>
              <a:rPr lang="cs-CZ" altLang="cs-CZ" dirty="0">
                <a:hlinkClick r:id="rId2"/>
              </a:rPr>
              <a:t>https://szu.cz/odborna-centra-a-pracoviste/centrum-podpory-verejneho-zdravi/tabak-a-alkohol/nauta/</a:t>
            </a:r>
            <a:endParaRPr lang="cs-CZ" altLang="cs-CZ" dirty="0"/>
          </a:p>
          <a:p>
            <a:pPr marL="457200" lvl="1" indent="0">
              <a:buNone/>
            </a:pPr>
            <a:endParaRPr lang="cs-CZ" altLang="cs-CZ" dirty="0"/>
          </a:p>
          <a:p>
            <a:pPr lvl="1"/>
            <a:r>
              <a:rPr lang="cs-CZ" altLang="cs-CZ" dirty="0"/>
              <a:t>NAUTA</a:t>
            </a:r>
          </a:p>
        </p:txBody>
      </p:sp>
      <p:sp>
        <p:nvSpPr>
          <p:cNvPr id="4" name="Nadpis 1"/>
          <p:cNvSpPr txBox="1">
            <a:spLocks/>
          </p:cNvSpPr>
          <p:nvPr/>
        </p:nvSpPr>
        <p:spPr bwMode="auto">
          <a:xfrm>
            <a:off x="1703389" y="157163"/>
            <a:ext cx="8601075"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defRPr/>
            </a:pPr>
            <a:r>
              <a:rPr lang="cs-CZ" altLang="cs-CZ" b="1" kern="0" dirty="0"/>
              <a:t>Veřejné zdraví</a:t>
            </a:r>
          </a:p>
        </p:txBody>
      </p:sp>
    </p:spTree>
    <p:extLst>
      <p:ext uri="{BB962C8B-B14F-4D97-AF65-F5344CB8AC3E}">
        <p14:creationId xmlns:p14="http://schemas.microsoft.com/office/powerpoint/2010/main" val="2318505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áze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0476" y="269320"/>
            <a:ext cx="6366867" cy="5473112"/>
          </a:xfrm>
          <a:prstGeom prst="rect">
            <a:avLst/>
          </a:prstGeom>
        </p:spPr>
      </p:pic>
      <p:sp>
        <p:nvSpPr>
          <p:cNvPr id="2" name="Nadpis 1">
            <a:extLst>
              <a:ext uri="{FF2B5EF4-FFF2-40B4-BE49-F238E27FC236}">
                <a16:creationId xmlns:a16="http://schemas.microsoft.com/office/drawing/2014/main" id="{3C51D7C5-4552-419C-AE8D-49A36D632677}"/>
              </a:ext>
            </a:extLst>
          </p:cNvPr>
          <p:cNvSpPr>
            <a:spLocks noGrp="1"/>
          </p:cNvSpPr>
          <p:nvPr>
            <p:ph type="title"/>
          </p:nvPr>
        </p:nvSpPr>
        <p:spPr>
          <a:xfrm>
            <a:off x="879815" y="406742"/>
            <a:ext cx="2376715" cy="686435"/>
          </a:xfrm>
        </p:spPr>
        <p:txBody>
          <a:bodyPr/>
          <a:lstStyle/>
          <a:p>
            <a:pPr lvl="0" algn="ctr"/>
            <a:r>
              <a:rPr lang="cs-CZ" sz="2800" dirty="0">
                <a:ea typeface="+mj-ea"/>
              </a:rPr>
              <a:t>Prevence</a:t>
            </a:r>
            <a:endParaRPr lang="cs-CZ" sz="2800" b="0" dirty="0"/>
          </a:p>
        </p:txBody>
      </p:sp>
      <p:sp>
        <p:nvSpPr>
          <p:cNvPr id="6" name="TextovéPole 5"/>
          <p:cNvSpPr txBox="1"/>
          <p:nvPr/>
        </p:nvSpPr>
        <p:spPr>
          <a:xfrm>
            <a:off x="6437595" y="4801597"/>
            <a:ext cx="2986362" cy="461665"/>
          </a:xfrm>
          <a:prstGeom prst="rect">
            <a:avLst/>
          </a:prstGeom>
          <a:noFill/>
        </p:spPr>
        <p:txBody>
          <a:bodyPr wrap="square" rtlCol="0">
            <a:spAutoFit/>
          </a:bodyPr>
          <a:lstStyle/>
          <a:p>
            <a:pPr algn="ctr"/>
            <a:r>
              <a:rPr lang="cs-CZ" sz="2400" dirty="0">
                <a:solidFill>
                  <a:schemeClr val="bg1"/>
                </a:solidFill>
              </a:rPr>
              <a:t>Primární prevence</a:t>
            </a:r>
          </a:p>
        </p:txBody>
      </p:sp>
      <p:sp>
        <p:nvSpPr>
          <p:cNvPr id="7" name="TextovéPole 6"/>
          <p:cNvSpPr txBox="1"/>
          <p:nvPr/>
        </p:nvSpPr>
        <p:spPr>
          <a:xfrm>
            <a:off x="1724921" y="2890131"/>
            <a:ext cx="4489704" cy="584775"/>
          </a:xfrm>
          <a:prstGeom prst="rect">
            <a:avLst/>
          </a:prstGeom>
          <a:noFill/>
        </p:spPr>
        <p:txBody>
          <a:bodyPr wrap="square" rtlCol="0">
            <a:spAutoFit/>
          </a:bodyPr>
          <a:lstStyle/>
          <a:p>
            <a:pPr algn="ctr"/>
            <a:r>
              <a:rPr lang="cs-CZ" sz="1600" dirty="0">
                <a:solidFill>
                  <a:srgbClr val="005A85"/>
                </a:solidFill>
              </a:rPr>
              <a:t>Snížení dopadů prodělané nemoci  či úrazu na kvalitu a délku života jedince</a:t>
            </a:r>
          </a:p>
        </p:txBody>
      </p:sp>
      <p:sp>
        <p:nvSpPr>
          <p:cNvPr id="11" name="TextovéPole 10"/>
          <p:cNvSpPr txBox="1"/>
          <p:nvPr/>
        </p:nvSpPr>
        <p:spPr>
          <a:xfrm>
            <a:off x="7295744" y="1309882"/>
            <a:ext cx="1436333" cy="830997"/>
          </a:xfrm>
          <a:prstGeom prst="rect">
            <a:avLst/>
          </a:prstGeom>
          <a:noFill/>
        </p:spPr>
        <p:txBody>
          <a:bodyPr wrap="square" rtlCol="0">
            <a:spAutoFit/>
          </a:bodyPr>
          <a:lstStyle/>
          <a:p>
            <a:r>
              <a:rPr lang="cs-CZ" sz="2400" dirty="0">
                <a:solidFill>
                  <a:schemeClr val="bg1"/>
                </a:solidFill>
              </a:rPr>
              <a:t> Terciální</a:t>
            </a:r>
          </a:p>
          <a:p>
            <a:r>
              <a:rPr lang="cs-CZ" sz="2400" dirty="0">
                <a:solidFill>
                  <a:schemeClr val="bg1"/>
                </a:solidFill>
              </a:rPr>
              <a:t>prevence </a:t>
            </a:r>
          </a:p>
        </p:txBody>
      </p:sp>
      <p:sp>
        <p:nvSpPr>
          <p:cNvPr id="14" name="TextovéPole 13"/>
          <p:cNvSpPr txBox="1"/>
          <p:nvPr/>
        </p:nvSpPr>
        <p:spPr>
          <a:xfrm>
            <a:off x="2345431" y="1458975"/>
            <a:ext cx="4846320" cy="338554"/>
          </a:xfrm>
          <a:prstGeom prst="rect">
            <a:avLst/>
          </a:prstGeom>
          <a:noFill/>
        </p:spPr>
        <p:txBody>
          <a:bodyPr wrap="square" rtlCol="0">
            <a:spAutoFit/>
          </a:bodyPr>
          <a:lstStyle/>
          <a:p>
            <a:r>
              <a:rPr lang="cs-CZ" sz="1600" dirty="0">
                <a:solidFill>
                  <a:srgbClr val="005A85"/>
                </a:solidFill>
              </a:rPr>
              <a:t>Zabránění progresi onemocnění a jeho opakování</a:t>
            </a:r>
          </a:p>
        </p:txBody>
      </p:sp>
      <p:sp>
        <p:nvSpPr>
          <p:cNvPr id="16" name="TextovéPole 15"/>
          <p:cNvSpPr txBox="1"/>
          <p:nvPr/>
        </p:nvSpPr>
        <p:spPr>
          <a:xfrm>
            <a:off x="5685924" y="3096696"/>
            <a:ext cx="4489704" cy="1200329"/>
          </a:xfrm>
          <a:prstGeom prst="rect">
            <a:avLst/>
          </a:prstGeom>
          <a:noFill/>
        </p:spPr>
        <p:txBody>
          <a:bodyPr wrap="square" rtlCol="0">
            <a:spAutoFit/>
          </a:bodyPr>
          <a:lstStyle/>
          <a:p>
            <a:pPr algn="ctr"/>
            <a:r>
              <a:rPr lang="cs-CZ" sz="2400" dirty="0">
                <a:solidFill>
                  <a:schemeClr val="bg1"/>
                </a:solidFill>
              </a:rPr>
              <a:t>Sekundární prevence</a:t>
            </a:r>
          </a:p>
          <a:p>
            <a:pPr algn="ctr"/>
            <a:endParaRPr lang="cs-CZ" sz="2400" dirty="0">
              <a:solidFill>
                <a:schemeClr val="bg1"/>
              </a:solidFill>
            </a:endParaRPr>
          </a:p>
          <a:p>
            <a:pPr algn="ctr"/>
            <a:endParaRPr lang="cs-CZ" sz="2400" dirty="0">
              <a:solidFill>
                <a:schemeClr val="bg1"/>
              </a:solidFill>
            </a:endParaRPr>
          </a:p>
        </p:txBody>
      </p:sp>
      <p:sp>
        <p:nvSpPr>
          <p:cNvPr id="17" name="TextovéPole 16"/>
          <p:cNvSpPr txBox="1"/>
          <p:nvPr/>
        </p:nvSpPr>
        <p:spPr>
          <a:xfrm>
            <a:off x="1336290" y="4801597"/>
            <a:ext cx="3840480" cy="369332"/>
          </a:xfrm>
          <a:prstGeom prst="rect">
            <a:avLst/>
          </a:prstGeom>
          <a:noFill/>
        </p:spPr>
        <p:txBody>
          <a:bodyPr wrap="square" rtlCol="0">
            <a:spAutoFit/>
          </a:bodyPr>
          <a:lstStyle/>
          <a:p>
            <a:pPr algn="ctr"/>
            <a:r>
              <a:rPr lang="cs-CZ" dirty="0">
                <a:solidFill>
                  <a:srgbClr val="005A85"/>
                </a:solidFill>
              </a:rPr>
              <a:t>Předcházení </a:t>
            </a:r>
            <a:r>
              <a:rPr lang="cs-CZ" sz="1600" dirty="0">
                <a:solidFill>
                  <a:srgbClr val="005A85"/>
                </a:solidFill>
              </a:rPr>
              <a:t>nemocem a úrazům</a:t>
            </a:r>
          </a:p>
        </p:txBody>
      </p:sp>
    </p:spTree>
    <p:extLst>
      <p:ext uri="{BB962C8B-B14F-4D97-AF65-F5344CB8AC3E}">
        <p14:creationId xmlns:p14="http://schemas.microsoft.com/office/powerpoint/2010/main" val="3464324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Podnadpis 7"/>
          <p:cNvSpPr>
            <a:spLocks noGrp="1"/>
          </p:cNvSpPr>
          <p:nvPr>
            <p:ph type="subTitle" idx="1"/>
          </p:nvPr>
        </p:nvSpPr>
        <p:spPr>
          <a:xfrm>
            <a:off x="1847851" y="260350"/>
            <a:ext cx="8640763" cy="6192838"/>
          </a:xfrm>
        </p:spPr>
        <p:txBody>
          <a:bodyPr/>
          <a:lstStyle/>
          <a:p>
            <a:endParaRPr lang="cs-CZ" altLang="cs-CZ" b="1" dirty="0"/>
          </a:p>
          <a:p>
            <a:endParaRPr lang="cs-CZ" altLang="cs-CZ" b="1" dirty="0"/>
          </a:p>
          <a:p>
            <a:endParaRPr lang="cs-CZ" altLang="cs-CZ" b="1" dirty="0"/>
          </a:p>
          <a:p>
            <a:r>
              <a:rPr lang="cs-CZ" altLang="cs-CZ" b="1" dirty="0"/>
              <a:t>Primární prevence není záležitost jednoho rezortu, ale celé společnosti, jejího myšlení, postojů, motivací  a hodnot. </a:t>
            </a:r>
          </a:p>
          <a:p>
            <a:endParaRPr lang="cs-CZ" altLang="cs-CZ" b="1" dirty="0"/>
          </a:p>
          <a:p>
            <a:endParaRPr lang="cs-CZ" altLang="cs-CZ" b="1" dirty="0"/>
          </a:p>
          <a:p>
            <a:r>
              <a:rPr lang="cs-CZ" altLang="cs-CZ" dirty="0">
                <a:cs typeface="Arial" panose="020B0604020202020204" pitchFamily="34" charset="0"/>
              </a:rPr>
              <a:t>Aktivní prevence má významný potenciál nejen z hlediska zdravotních a sociálních, ale i z hlediska ekonomických přínosů. </a:t>
            </a:r>
            <a:endParaRPr lang="cs-CZ" altLang="cs-CZ" dirty="0"/>
          </a:p>
          <a:p>
            <a:endParaRPr lang="cs-CZ" altLang="cs-CZ" sz="1600" b="1" dirty="0"/>
          </a:p>
          <a:p>
            <a:r>
              <a:rPr lang="cs-CZ" altLang="cs-CZ" b="1" dirty="0">
                <a:solidFill>
                  <a:srgbClr val="FF0000"/>
                </a:solidFill>
                <a:cs typeface="Arial" panose="020B0604020202020204" pitchFamily="34" charset="0"/>
              </a:rPr>
              <a:t>až 80% nemocí je </a:t>
            </a:r>
            <a:r>
              <a:rPr lang="cs-CZ" altLang="cs-CZ" b="1" dirty="0" err="1">
                <a:solidFill>
                  <a:srgbClr val="FF0000"/>
                </a:solidFill>
                <a:cs typeface="Arial" panose="020B0604020202020204" pitchFamily="34" charset="0"/>
              </a:rPr>
              <a:t>preventabilních</a:t>
            </a:r>
            <a:r>
              <a:rPr lang="cs-CZ" altLang="cs-CZ" b="1" dirty="0">
                <a:solidFill>
                  <a:srgbClr val="FF0000"/>
                </a:solidFill>
                <a:cs typeface="Arial" panose="020B0604020202020204" pitchFamily="34" charset="0"/>
              </a:rPr>
              <a:t> životním stylem</a:t>
            </a:r>
          </a:p>
          <a:p>
            <a:endParaRPr lang="cs-CZ" altLang="cs-CZ" dirty="0"/>
          </a:p>
        </p:txBody>
      </p:sp>
    </p:spTree>
    <p:extLst>
      <p:ext uri="{BB962C8B-B14F-4D97-AF65-F5344CB8AC3E}">
        <p14:creationId xmlns:p14="http://schemas.microsoft.com/office/powerpoint/2010/main" val="22919447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30876" y="58688"/>
            <a:ext cx="11458832" cy="1008112"/>
          </a:xfrm>
        </p:spPr>
        <p:txBody>
          <a:bodyPr>
            <a:noAutofit/>
          </a:bodyPr>
          <a:lstStyle/>
          <a:p>
            <a:r>
              <a:rPr lang="cs-CZ" dirty="0">
                <a:solidFill>
                  <a:srgbClr val="C00000"/>
                </a:solidFill>
              </a:rPr>
              <a:t>Primární prevence a podpora zdraví</a:t>
            </a:r>
          </a:p>
        </p:txBody>
      </p:sp>
      <p:sp>
        <p:nvSpPr>
          <p:cNvPr id="3" name="Zástupný symbol pro obsah 2"/>
          <p:cNvSpPr>
            <a:spLocks noGrp="1"/>
          </p:cNvSpPr>
          <p:nvPr>
            <p:ph idx="1"/>
          </p:nvPr>
        </p:nvSpPr>
        <p:spPr>
          <a:xfrm>
            <a:off x="1760088" y="836712"/>
            <a:ext cx="8800408" cy="5502940"/>
          </a:xfrm>
        </p:spPr>
        <p:txBody>
          <a:bodyPr>
            <a:normAutofit/>
          </a:bodyPr>
          <a:lstStyle/>
          <a:p>
            <a:pPr marL="0" indent="0">
              <a:buNone/>
            </a:pPr>
            <a:r>
              <a:rPr lang="cs-CZ" sz="2400" dirty="0">
                <a:solidFill>
                  <a:srgbClr val="0070C0"/>
                </a:solidFill>
              </a:rPr>
              <a:t>zdravotní gramotnost - rozhodování ve prospěch zdraví</a:t>
            </a: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lgn="r">
              <a:buNone/>
            </a:pPr>
            <a:endParaRPr lang="cs-CZ" sz="2400" dirty="0">
              <a:solidFill>
                <a:srgbClr val="777777"/>
              </a:solidFill>
            </a:endParaRPr>
          </a:p>
          <a:p>
            <a:pPr marL="0" indent="0">
              <a:buNone/>
            </a:pPr>
            <a:endParaRPr lang="cs-CZ" sz="2400" dirty="0">
              <a:solidFill>
                <a:srgbClr val="C00000"/>
              </a:solidFill>
            </a:endParaRPr>
          </a:p>
          <a:p>
            <a:pPr marL="0" indent="0">
              <a:buNone/>
            </a:pPr>
            <a:endParaRPr lang="cs-CZ" sz="2400" dirty="0"/>
          </a:p>
          <a:p>
            <a:pPr marL="0" indent="0">
              <a:buNone/>
            </a:pPr>
            <a:endParaRPr lang="cs-CZ" sz="2400" dirty="0"/>
          </a:p>
        </p:txBody>
      </p:sp>
      <p:sp>
        <p:nvSpPr>
          <p:cNvPr id="4" name="TextovéPole 3"/>
          <p:cNvSpPr txBox="1"/>
          <p:nvPr/>
        </p:nvSpPr>
        <p:spPr>
          <a:xfrm>
            <a:off x="6960096" y="362741"/>
            <a:ext cx="3694144" cy="584775"/>
          </a:xfrm>
          <a:prstGeom prst="rect">
            <a:avLst/>
          </a:prstGeom>
          <a:noFill/>
        </p:spPr>
        <p:txBody>
          <a:bodyPr wrap="square" rtlCol="0">
            <a:spAutoFit/>
          </a:bodyPr>
          <a:lstStyle/>
          <a:p>
            <a:r>
              <a:rPr lang="cs-CZ" sz="3200" dirty="0">
                <a:solidFill>
                  <a:srgbClr val="777777"/>
                </a:solidFill>
                <a:latin typeface="+mj-lt"/>
              </a:rPr>
              <a:t>  </a:t>
            </a:r>
          </a:p>
        </p:txBody>
      </p:sp>
      <p:graphicFrame>
        <p:nvGraphicFramePr>
          <p:cNvPr id="5" name="Diagram 4"/>
          <p:cNvGraphicFramePr/>
          <p:nvPr>
            <p:extLst>
              <p:ext uri="{D42A27DB-BD31-4B8C-83A1-F6EECF244321}">
                <p14:modId xmlns:p14="http://schemas.microsoft.com/office/powerpoint/2010/main" val="1451783857"/>
              </p:ext>
            </p:extLst>
          </p:nvPr>
        </p:nvGraphicFramePr>
        <p:xfrm>
          <a:off x="1631504" y="1098283"/>
          <a:ext cx="8843284"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ál 5"/>
          <p:cNvSpPr/>
          <p:nvPr/>
        </p:nvSpPr>
        <p:spPr>
          <a:xfrm>
            <a:off x="9192344" y="2043429"/>
            <a:ext cx="799358" cy="792088"/>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TextovéPole 6"/>
          <p:cNvSpPr txBox="1"/>
          <p:nvPr/>
        </p:nvSpPr>
        <p:spPr>
          <a:xfrm>
            <a:off x="9192344" y="2237918"/>
            <a:ext cx="1598716" cy="307777"/>
          </a:xfrm>
          <a:prstGeom prst="rect">
            <a:avLst/>
          </a:prstGeom>
          <a:noFill/>
        </p:spPr>
        <p:txBody>
          <a:bodyPr wrap="square" rtlCol="0">
            <a:spAutoFit/>
          </a:bodyPr>
          <a:lstStyle/>
          <a:p>
            <a:r>
              <a:rPr lang="cs-CZ" sz="1400" dirty="0">
                <a:solidFill>
                  <a:schemeClr val="bg1"/>
                </a:solidFill>
              </a:rPr>
              <a:t>aplikace</a:t>
            </a:r>
          </a:p>
        </p:txBody>
      </p:sp>
    </p:spTree>
    <p:extLst>
      <p:ext uri="{BB962C8B-B14F-4D97-AF65-F5344CB8AC3E}">
        <p14:creationId xmlns:p14="http://schemas.microsoft.com/office/powerpoint/2010/main" val="2816694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hape 173"/>
          <p:cNvSpPr>
            <a:spLocks noGrp="1"/>
          </p:cNvSpPr>
          <p:nvPr>
            <p:ph type="title"/>
          </p:nvPr>
        </p:nvSpPr>
        <p:spPr>
          <a:xfrm>
            <a:off x="1825625" y="369888"/>
            <a:ext cx="8229600" cy="990600"/>
          </a:xfrm>
        </p:spPr>
        <p:txBody>
          <a:bodyPr lIns="91425" tIns="45700" rIns="91425" bIns="45700"/>
          <a:lstStyle/>
          <a:p>
            <a:pPr>
              <a:buClr>
                <a:srgbClr val="44546A"/>
              </a:buClr>
              <a:buSzPts val="4000"/>
            </a:pPr>
            <a:r>
              <a:rPr lang="cs-CZ" altLang="cs-CZ" dirty="0"/>
              <a:t>Kolo změny</a:t>
            </a:r>
            <a:endParaRPr lang="cs-CZ" altLang="cs-CZ" sz="2400" dirty="0">
              <a:solidFill>
                <a:srgbClr val="44546A"/>
              </a:solidFill>
              <a:sym typeface="Arial" panose="020B0604020202020204" pitchFamily="34" charset="0"/>
            </a:endParaRPr>
          </a:p>
        </p:txBody>
      </p:sp>
      <p:pic>
        <p:nvPicPr>
          <p:cNvPr id="18435" name="Shape 17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7638" y="1360488"/>
            <a:ext cx="6505575"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Shape 175"/>
          <p:cNvSpPr txBox="1">
            <a:spLocks noChangeArrowheads="1"/>
          </p:cNvSpPr>
          <p:nvPr/>
        </p:nvSpPr>
        <p:spPr bwMode="auto">
          <a:xfrm>
            <a:off x="2490788" y="6407150"/>
            <a:ext cx="7210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cs-CZ" altLang="cs-CZ" sz="800" i="1">
                <a:solidFill>
                  <a:srgbClr val="000000"/>
                </a:solidFill>
                <a:latin typeface="Arial" panose="020B0604020202020204" pitchFamily="34" charset="0"/>
                <a:cs typeface="Arial" panose="020B0604020202020204" pitchFamily="34" charset="0"/>
                <a:sym typeface="Arial" panose="020B0604020202020204" pitchFamily="34" charset="0"/>
              </a:rPr>
              <a:t>Zdroj:  Sovinová, H.: Časná identifikace a krátké intervence rizikového chování s modelovým zaměřením na škodlivé užívání alkoholu, ppt prezentace, Státní zdravotní ústav 2010, PPZ NPZ</a:t>
            </a:r>
            <a:r>
              <a:rPr lang="cs-CZ" altLang="cs-CZ" sz="800">
                <a:solidFill>
                  <a:srgbClr val="000000"/>
                </a:solidFill>
                <a:latin typeface="Arial" panose="020B0604020202020204" pitchFamily="34" charset="0"/>
                <a:cs typeface="Arial" panose="020B0604020202020204" pitchFamily="34" charset="0"/>
                <a:sym typeface="Arial" panose="020B0604020202020204" pitchFamily="34" charset="0"/>
              </a:rPr>
              <a:t>  </a:t>
            </a:r>
            <a:endParaRPr lang="cs-CZ" altLang="cs-CZ" sz="1800"/>
          </a:p>
        </p:txBody>
      </p:sp>
    </p:spTree>
    <p:extLst>
      <p:ext uri="{BB962C8B-B14F-4D97-AF65-F5344CB8AC3E}">
        <p14:creationId xmlns:p14="http://schemas.microsoft.com/office/powerpoint/2010/main" val="409772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hape 186"/>
          <p:cNvSpPr>
            <a:spLocks noGrp="1"/>
          </p:cNvSpPr>
          <p:nvPr>
            <p:ph type="title"/>
          </p:nvPr>
        </p:nvSpPr>
        <p:spPr>
          <a:xfrm>
            <a:off x="1799967" y="278027"/>
            <a:ext cx="8229600" cy="990600"/>
          </a:xfrm>
        </p:spPr>
        <p:txBody>
          <a:bodyPr lIns="91425" tIns="91425" rIns="91425" bIns="91425"/>
          <a:lstStyle/>
          <a:p>
            <a:r>
              <a:rPr lang="cs-CZ" altLang="cs-CZ" dirty="0"/>
              <a:t>Fáze změny</a:t>
            </a:r>
          </a:p>
        </p:txBody>
      </p:sp>
      <p:sp>
        <p:nvSpPr>
          <p:cNvPr id="187" name="Shape 187"/>
          <p:cNvSpPr txBox="1">
            <a:spLocks noGrp="1"/>
          </p:cNvSpPr>
          <p:nvPr>
            <p:ph type="body" idx="1"/>
          </p:nvPr>
        </p:nvSpPr>
        <p:spPr>
          <a:xfrm>
            <a:off x="296562" y="1524000"/>
            <a:ext cx="11788346" cy="4953000"/>
          </a:xfrm>
        </p:spPr>
        <p:txBody>
          <a:bodyPr spcFirstLastPara="1" lIns="91425" tIns="91425" rIns="91425" bIns="91425">
            <a:noAutofit/>
          </a:bodyPr>
          <a:lstStyle/>
          <a:p>
            <a:pPr marL="457200" indent="-355600">
              <a:spcBef>
                <a:spcPts val="480"/>
              </a:spcBef>
              <a:spcAft>
                <a:spcPts val="0"/>
              </a:spcAft>
              <a:buSzPts val="2000"/>
              <a:buFont typeface="Arial" panose="020B0604020202020204" pitchFamily="34" charset="0"/>
              <a:buChar char="●"/>
              <a:defRPr/>
            </a:pPr>
            <a:r>
              <a:rPr lang="cs-CZ" sz="2000" b="1" dirty="0" err="1"/>
              <a:t>Prekontemplace</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Vyvolejte u klienta pochybnosti, posilte vnímání nebezpečí a potíží, které stávající chování přináší.</a:t>
            </a:r>
            <a:endParaRPr sz="2000" dirty="0"/>
          </a:p>
          <a:p>
            <a:pPr marL="457200" indent="-355600">
              <a:spcBef>
                <a:spcPts val="0"/>
              </a:spcBef>
              <a:spcAft>
                <a:spcPts val="0"/>
              </a:spcAft>
              <a:buSzPts val="2000"/>
              <a:buFont typeface="Arial" panose="020B0604020202020204" pitchFamily="34" charset="0"/>
              <a:buChar char="●"/>
              <a:defRPr/>
            </a:pPr>
            <a:r>
              <a:rPr lang="cs-CZ" sz="2000" b="1" dirty="0"/>
              <a:t>Kontemplace</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Nakloňte rovnováhu žádoucím směrem, připomeňte důvody pro změnu a nebezpečí pokud změna nenastane.</a:t>
            </a:r>
            <a:endParaRPr sz="2000" dirty="0"/>
          </a:p>
          <a:p>
            <a:pPr marL="457200" indent="-355600">
              <a:spcBef>
                <a:spcPts val="0"/>
              </a:spcBef>
              <a:spcAft>
                <a:spcPts val="0"/>
              </a:spcAft>
              <a:buSzPts val="2000"/>
              <a:buFont typeface="Arial" panose="020B0604020202020204" pitchFamily="34" charset="0"/>
              <a:buChar char="●"/>
              <a:defRPr/>
            </a:pPr>
            <a:r>
              <a:rPr lang="cs-CZ" sz="2000" b="1" dirty="0"/>
              <a:t>Příprava</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Pomozte klientovi, aby se rozhodl pro nejlepší variantu akce směřující ke změně.</a:t>
            </a:r>
            <a:endParaRPr sz="2000" dirty="0"/>
          </a:p>
          <a:p>
            <a:pPr marL="457200" indent="-355600">
              <a:spcBef>
                <a:spcPts val="0"/>
              </a:spcBef>
              <a:spcAft>
                <a:spcPts val="0"/>
              </a:spcAft>
              <a:buSzPts val="2000"/>
              <a:buFont typeface="Arial" panose="020B0604020202020204" pitchFamily="34" charset="0"/>
              <a:buChar char="●"/>
              <a:defRPr/>
            </a:pPr>
            <a:r>
              <a:rPr lang="cs-CZ" sz="2000" b="1" dirty="0"/>
              <a:t>Akce</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Pomozte klientovi</a:t>
            </a:r>
            <a:r>
              <a:rPr lang="cs-CZ" dirty="0"/>
              <a:t> </a:t>
            </a:r>
            <a:r>
              <a:rPr lang="cs-CZ" sz="2000" dirty="0"/>
              <a:t>udělat vše potřebné.</a:t>
            </a:r>
            <a:endParaRPr sz="2000" dirty="0"/>
          </a:p>
          <a:p>
            <a:pPr marL="457200" indent="-355600">
              <a:spcBef>
                <a:spcPts val="0"/>
              </a:spcBef>
              <a:spcAft>
                <a:spcPts val="0"/>
              </a:spcAft>
              <a:buSzPts val="2000"/>
              <a:buFont typeface="Arial" panose="020B0604020202020204" pitchFamily="34" charset="0"/>
              <a:buChar char="●"/>
              <a:defRPr/>
            </a:pPr>
            <a:r>
              <a:rPr lang="cs-CZ" sz="2000" b="1" dirty="0"/>
              <a:t>Udržování</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Pomozte klientovi najít a použít metody, které zabrání relapsu.</a:t>
            </a:r>
            <a:endParaRPr sz="2000" dirty="0"/>
          </a:p>
          <a:p>
            <a:pPr marL="457200" indent="-355600">
              <a:spcBef>
                <a:spcPts val="0"/>
              </a:spcBef>
              <a:spcAft>
                <a:spcPts val="0"/>
              </a:spcAft>
              <a:buSzPts val="2000"/>
              <a:buFont typeface="Arial" panose="020B0604020202020204" pitchFamily="34" charset="0"/>
              <a:buChar char="●"/>
              <a:defRPr/>
            </a:pPr>
            <a:r>
              <a:rPr lang="cs-CZ" sz="2000" b="1" dirty="0"/>
              <a:t>Relaps</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Pomozte klientovi, aby obnovil proces uvažování, rozhodnutí atd.</a:t>
            </a:r>
            <a:endParaRPr sz="2000" dirty="0"/>
          </a:p>
          <a:p>
            <a:pPr marL="0" indent="0">
              <a:spcBef>
                <a:spcPts val="480"/>
              </a:spcBef>
              <a:spcAft>
                <a:spcPts val="0"/>
              </a:spcAft>
              <a:buFont typeface="Arial" panose="020B0604020202020204" pitchFamily="34" charset="0"/>
              <a:buNone/>
              <a:defRPr/>
            </a:pPr>
            <a:r>
              <a:rPr lang="cs-CZ" dirty="0"/>
              <a:t>	</a:t>
            </a:r>
            <a:endParaRPr dirty="0"/>
          </a:p>
          <a:p>
            <a:pPr marL="0" indent="0">
              <a:spcBef>
                <a:spcPts val="480"/>
              </a:spcBef>
              <a:spcAft>
                <a:spcPts val="0"/>
              </a:spcAft>
              <a:buFont typeface="Arial" panose="020B0604020202020204" pitchFamily="34" charset="0"/>
              <a:buNone/>
              <a:defRPr/>
            </a:pPr>
            <a:endParaRPr dirty="0"/>
          </a:p>
          <a:p>
            <a:pPr marL="0" indent="0">
              <a:spcBef>
                <a:spcPts val="480"/>
              </a:spcBef>
              <a:spcAft>
                <a:spcPts val="0"/>
              </a:spcAft>
              <a:buFont typeface="Arial" panose="020B0604020202020204" pitchFamily="34" charset="0"/>
              <a:buNone/>
              <a:defRPr/>
            </a:pPr>
            <a:endParaRPr dirty="0"/>
          </a:p>
        </p:txBody>
      </p:sp>
    </p:spTree>
    <p:extLst>
      <p:ext uri="{BB962C8B-B14F-4D97-AF65-F5344CB8AC3E}">
        <p14:creationId xmlns:p14="http://schemas.microsoft.com/office/powerpoint/2010/main" val="5776094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195513" y="394569"/>
            <a:ext cx="9144000" cy="547687"/>
          </a:xfrm>
        </p:spPr>
        <p:txBody>
          <a:bodyPr>
            <a:normAutofit fontScale="90000"/>
          </a:bodyPr>
          <a:lstStyle/>
          <a:p>
            <a:pPr>
              <a:defRPr/>
            </a:pPr>
            <a:r>
              <a:rPr lang="cs-CZ" sz="3200" b="1" dirty="0"/>
              <a:t> </a:t>
            </a:r>
            <a:r>
              <a:rPr lang="cs-CZ" dirty="0"/>
              <a:t>Marketing - obousměrný proces</a:t>
            </a:r>
          </a:p>
        </p:txBody>
      </p:sp>
      <p:sp>
        <p:nvSpPr>
          <p:cNvPr id="10243" name="Zástupný symbol pro obsah 2"/>
          <p:cNvSpPr>
            <a:spLocks noGrp="1"/>
          </p:cNvSpPr>
          <p:nvPr>
            <p:ph idx="1"/>
          </p:nvPr>
        </p:nvSpPr>
        <p:spPr>
          <a:xfrm>
            <a:off x="2346326" y="1100138"/>
            <a:ext cx="7521575" cy="4921250"/>
          </a:xfrm>
        </p:spPr>
        <p:txBody>
          <a:bodyPr/>
          <a:lstStyle/>
          <a:p>
            <a:pPr eaLnBrk="1" hangingPunct="1"/>
            <a:r>
              <a:rPr lang="cs-CZ" altLang="cs-CZ" dirty="0"/>
              <a:t> </a:t>
            </a:r>
          </a:p>
          <a:p>
            <a:pPr eaLnBrk="1" hangingPunct="1"/>
            <a:r>
              <a:rPr lang="cs-CZ" altLang="cs-CZ" dirty="0"/>
              <a:t> </a:t>
            </a:r>
          </a:p>
          <a:p>
            <a:pPr eaLnBrk="1" hangingPunct="1"/>
            <a:endParaRPr lang="cs-CZ" altLang="cs-CZ" dirty="0"/>
          </a:p>
        </p:txBody>
      </p:sp>
      <p:sp>
        <p:nvSpPr>
          <p:cNvPr id="3" name="Zástupný symbol pro zápatí 2"/>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
        <p:nvSpPr>
          <p:cNvPr id="10245" name="AutoShape 6"/>
          <p:cNvSpPr>
            <a:spLocks noChangeAspect="1" noChangeArrowheads="1" noTextEdit="1"/>
          </p:cNvSpPr>
          <p:nvPr/>
        </p:nvSpPr>
        <p:spPr bwMode="auto">
          <a:xfrm>
            <a:off x="1774826" y="887414"/>
            <a:ext cx="913447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p>
        </p:txBody>
      </p:sp>
      <p:sp>
        <p:nvSpPr>
          <p:cNvPr id="10246" name="Rectangle 8"/>
          <p:cNvSpPr>
            <a:spLocks noChangeArrowheads="1"/>
          </p:cNvSpPr>
          <p:nvPr/>
        </p:nvSpPr>
        <p:spPr bwMode="auto">
          <a:xfrm>
            <a:off x="1802076" y="1377176"/>
            <a:ext cx="7808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dirty="0">
                <a:solidFill>
                  <a:srgbClr val="000000"/>
                </a:solidFill>
                <a:latin typeface="Calibri" panose="020F0502020204030204" pitchFamily="34" charset="0"/>
              </a:rPr>
              <a:t>Marketing je obchod- výměna, ve které musí každý obdržet benefit</a:t>
            </a:r>
            <a:endParaRPr lang="cs-CZ" altLang="cs-CZ" dirty="0"/>
          </a:p>
        </p:txBody>
      </p:sp>
      <p:sp>
        <p:nvSpPr>
          <p:cNvPr id="10247" name="Rectangle 9"/>
          <p:cNvSpPr>
            <a:spLocks noChangeArrowheads="1"/>
          </p:cNvSpPr>
          <p:nvPr/>
        </p:nvSpPr>
        <p:spPr bwMode="auto">
          <a:xfrm>
            <a:off x="9540875" y="890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48" name="Rectangle 10"/>
          <p:cNvSpPr>
            <a:spLocks noChangeArrowheads="1"/>
          </p:cNvSpPr>
          <p:nvPr/>
        </p:nvSpPr>
        <p:spPr bwMode="auto">
          <a:xfrm>
            <a:off x="1766172" y="1784082"/>
            <a:ext cx="4626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dirty="0">
                <a:solidFill>
                  <a:srgbClr val="000000"/>
                </a:solidFill>
                <a:latin typeface="Calibri" panose="020F0502020204030204" pitchFamily="34" charset="0"/>
              </a:rPr>
              <a:t>Benefity jsou dlouhodobé a krátkodobé</a:t>
            </a:r>
            <a:endParaRPr lang="cs-CZ" altLang="cs-CZ" dirty="0"/>
          </a:p>
        </p:txBody>
      </p:sp>
      <p:sp>
        <p:nvSpPr>
          <p:cNvPr id="10249" name="Rectangle 11"/>
          <p:cNvSpPr>
            <a:spLocks noChangeArrowheads="1"/>
          </p:cNvSpPr>
          <p:nvPr/>
        </p:nvSpPr>
        <p:spPr bwMode="auto">
          <a:xfrm>
            <a:off x="6419850" y="14779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0" name="Rectangle 12"/>
          <p:cNvSpPr>
            <a:spLocks noChangeArrowheads="1"/>
          </p:cNvSpPr>
          <p:nvPr/>
        </p:nvSpPr>
        <p:spPr bwMode="auto">
          <a:xfrm>
            <a:off x="1774825" y="20621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1" name="Rectangle 13"/>
          <p:cNvSpPr>
            <a:spLocks noChangeArrowheads="1"/>
          </p:cNvSpPr>
          <p:nvPr/>
        </p:nvSpPr>
        <p:spPr bwMode="auto">
          <a:xfrm>
            <a:off x="4627564" y="2646363"/>
            <a:ext cx="17471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změna chování</a:t>
            </a:r>
            <a:endParaRPr lang="cs-CZ" altLang="cs-CZ"/>
          </a:p>
        </p:txBody>
      </p:sp>
      <p:sp>
        <p:nvSpPr>
          <p:cNvPr id="10252" name="Rectangle 14"/>
          <p:cNvSpPr>
            <a:spLocks noChangeArrowheads="1"/>
          </p:cNvSpPr>
          <p:nvPr/>
        </p:nvSpPr>
        <p:spPr bwMode="auto">
          <a:xfrm>
            <a:off x="6380163" y="26463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3" name="Rectangle 15"/>
          <p:cNvSpPr>
            <a:spLocks noChangeArrowheads="1"/>
          </p:cNvSpPr>
          <p:nvPr/>
        </p:nvSpPr>
        <p:spPr bwMode="auto">
          <a:xfrm>
            <a:off x="2487614" y="3230563"/>
            <a:ext cx="11780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Kozument</a:t>
            </a:r>
            <a:endParaRPr lang="cs-CZ" altLang="cs-CZ"/>
          </a:p>
        </p:txBody>
      </p:sp>
      <p:sp>
        <p:nvSpPr>
          <p:cNvPr id="10254" name="Rectangle 16"/>
          <p:cNvSpPr>
            <a:spLocks noChangeArrowheads="1"/>
          </p:cNvSpPr>
          <p:nvPr/>
        </p:nvSpPr>
        <p:spPr bwMode="auto">
          <a:xfrm>
            <a:off x="3679826" y="3230563"/>
            <a:ext cx="7694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5" name="Rectangle 17"/>
          <p:cNvSpPr>
            <a:spLocks noChangeArrowheads="1"/>
          </p:cNvSpPr>
          <p:nvPr/>
        </p:nvSpPr>
        <p:spPr bwMode="auto">
          <a:xfrm>
            <a:off x="4443413"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6" name="Rectangle 18"/>
          <p:cNvSpPr>
            <a:spLocks noChangeArrowheads="1"/>
          </p:cNvSpPr>
          <p:nvPr/>
        </p:nvSpPr>
        <p:spPr bwMode="auto">
          <a:xfrm>
            <a:off x="4627563"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7" name="Rectangle 19"/>
          <p:cNvSpPr>
            <a:spLocks noChangeArrowheads="1"/>
          </p:cNvSpPr>
          <p:nvPr/>
        </p:nvSpPr>
        <p:spPr bwMode="auto">
          <a:xfrm>
            <a:off x="5340350"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8" name="Rectangle 20"/>
          <p:cNvSpPr>
            <a:spLocks noChangeArrowheads="1"/>
          </p:cNvSpPr>
          <p:nvPr/>
        </p:nvSpPr>
        <p:spPr bwMode="auto">
          <a:xfrm>
            <a:off x="6054725"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9" name="Rectangle 21"/>
          <p:cNvSpPr>
            <a:spLocks noChangeArrowheads="1"/>
          </p:cNvSpPr>
          <p:nvPr/>
        </p:nvSpPr>
        <p:spPr bwMode="auto">
          <a:xfrm>
            <a:off x="6767513"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0" name="Rectangle 22"/>
          <p:cNvSpPr>
            <a:spLocks noChangeArrowheads="1"/>
          </p:cNvSpPr>
          <p:nvPr/>
        </p:nvSpPr>
        <p:spPr bwMode="auto">
          <a:xfrm>
            <a:off x="7480300"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1" name="Rectangle 23"/>
          <p:cNvSpPr>
            <a:spLocks noChangeArrowheads="1"/>
          </p:cNvSpPr>
          <p:nvPr/>
        </p:nvSpPr>
        <p:spPr bwMode="auto">
          <a:xfrm>
            <a:off x="8194675"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2" name="Rectangle 24"/>
          <p:cNvSpPr>
            <a:spLocks noChangeArrowheads="1"/>
          </p:cNvSpPr>
          <p:nvPr/>
        </p:nvSpPr>
        <p:spPr bwMode="auto">
          <a:xfrm>
            <a:off x="8907463" y="3230563"/>
            <a:ext cx="24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M</a:t>
            </a:r>
            <a:endParaRPr lang="cs-CZ" altLang="cs-CZ"/>
          </a:p>
        </p:txBody>
      </p:sp>
      <p:sp>
        <p:nvSpPr>
          <p:cNvPr id="10263" name="Rectangle 25"/>
          <p:cNvSpPr>
            <a:spLocks noChangeArrowheads="1"/>
          </p:cNvSpPr>
          <p:nvPr/>
        </p:nvSpPr>
        <p:spPr bwMode="auto">
          <a:xfrm>
            <a:off x="9153526" y="3230563"/>
            <a:ext cx="8461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arketer</a:t>
            </a:r>
            <a:endParaRPr lang="cs-CZ" altLang="cs-CZ"/>
          </a:p>
        </p:txBody>
      </p:sp>
      <p:sp>
        <p:nvSpPr>
          <p:cNvPr id="10264" name="Rectangle 26"/>
          <p:cNvSpPr>
            <a:spLocks noChangeArrowheads="1"/>
          </p:cNvSpPr>
          <p:nvPr/>
        </p:nvSpPr>
        <p:spPr bwMode="auto">
          <a:xfrm>
            <a:off x="10009188"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5" name="Rectangle 27"/>
          <p:cNvSpPr>
            <a:spLocks noChangeArrowheads="1"/>
          </p:cNvSpPr>
          <p:nvPr/>
        </p:nvSpPr>
        <p:spPr bwMode="auto">
          <a:xfrm>
            <a:off x="1774825" y="3811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6" name="Rectangle 28"/>
          <p:cNvSpPr>
            <a:spLocks noChangeArrowheads="1"/>
          </p:cNvSpPr>
          <p:nvPr/>
        </p:nvSpPr>
        <p:spPr bwMode="auto">
          <a:xfrm>
            <a:off x="2487613" y="3811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7" name="Rectangle 29"/>
          <p:cNvSpPr>
            <a:spLocks noChangeArrowheads="1"/>
          </p:cNvSpPr>
          <p:nvPr/>
        </p:nvSpPr>
        <p:spPr bwMode="auto">
          <a:xfrm>
            <a:off x="3201988" y="3811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8" name="Rectangle 30"/>
          <p:cNvSpPr>
            <a:spLocks noChangeArrowheads="1"/>
          </p:cNvSpPr>
          <p:nvPr/>
        </p:nvSpPr>
        <p:spPr bwMode="auto">
          <a:xfrm>
            <a:off x="3914775" y="3811588"/>
            <a:ext cx="2245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Poskytuje  benefity</a:t>
            </a:r>
            <a:endParaRPr lang="cs-CZ" altLang="cs-CZ"/>
          </a:p>
        </p:txBody>
      </p:sp>
      <p:sp>
        <p:nvSpPr>
          <p:cNvPr id="10269" name="Rectangle 31"/>
          <p:cNvSpPr>
            <a:spLocks noChangeArrowheads="1"/>
          </p:cNvSpPr>
          <p:nvPr/>
        </p:nvSpPr>
        <p:spPr bwMode="auto">
          <a:xfrm>
            <a:off x="6165850" y="3811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70" name="Rectangle 32"/>
          <p:cNvSpPr>
            <a:spLocks noChangeArrowheads="1"/>
          </p:cNvSpPr>
          <p:nvPr/>
        </p:nvSpPr>
        <p:spPr bwMode="auto">
          <a:xfrm>
            <a:off x="2487613" y="4148138"/>
            <a:ext cx="8976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71" name="Rectangle 33"/>
          <p:cNvSpPr>
            <a:spLocks noChangeArrowheads="1"/>
          </p:cNvSpPr>
          <p:nvPr/>
        </p:nvSpPr>
        <p:spPr bwMode="auto">
          <a:xfrm>
            <a:off x="3532188" y="4210050"/>
            <a:ext cx="38868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dirty="0">
                <a:solidFill>
                  <a:srgbClr val="000000"/>
                </a:solidFill>
                <a:latin typeface="Calibri" panose="020F0502020204030204" pitchFamily="34" charset="0"/>
              </a:rPr>
              <a:t>konzumentovi, o kterého se stará</a:t>
            </a:r>
            <a:endParaRPr lang="cs-CZ" altLang="cs-CZ" dirty="0"/>
          </a:p>
        </p:txBody>
      </p:sp>
      <p:sp>
        <p:nvSpPr>
          <p:cNvPr id="10272" name="Rectangle 34"/>
          <p:cNvSpPr>
            <a:spLocks noChangeArrowheads="1"/>
          </p:cNvSpPr>
          <p:nvPr/>
        </p:nvSpPr>
        <p:spPr bwMode="auto">
          <a:xfrm>
            <a:off x="7302500" y="4184650"/>
            <a:ext cx="54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1900">
                <a:solidFill>
                  <a:srgbClr val="000000"/>
                </a:solidFill>
                <a:latin typeface="Calibri" panose="020F0502020204030204" pitchFamily="34" charset="0"/>
              </a:rPr>
              <a:t> </a:t>
            </a:r>
            <a:endParaRPr lang="cs-CZ" altLang="cs-CZ"/>
          </a:p>
        </p:txBody>
      </p:sp>
      <p:sp>
        <p:nvSpPr>
          <p:cNvPr id="10273" name="Rectangle 35"/>
          <p:cNvSpPr>
            <a:spLocks noChangeArrowheads="1"/>
          </p:cNvSpPr>
          <p:nvPr/>
        </p:nvSpPr>
        <p:spPr bwMode="auto">
          <a:xfrm>
            <a:off x="1774825" y="4484688"/>
            <a:ext cx="54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1900">
                <a:solidFill>
                  <a:srgbClr val="000000"/>
                </a:solidFill>
                <a:latin typeface="Calibri" panose="020F0502020204030204" pitchFamily="34" charset="0"/>
              </a:rPr>
              <a:t> </a:t>
            </a:r>
            <a:endParaRPr lang="cs-CZ" altLang="cs-CZ"/>
          </a:p>
        </p:txBody>
      </p:sp>
      <p:sp>
        <p:nvSpPr>
          <p:cNvPr id="10274" name="Rectangle 36"/>
          <p:cNvSpPr>
            <a:spLocks noChangeArrowheads="1"/>
          </p:cNvSpPr>
          <p:nvPr/>
        </p:nvSpPr>
        <p:spPr bwMode="auto">
          <a:xfrm>
            <a:off x="1774825" y="5014913"/>
            <a:ext cx="54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1900">
                <a:solidFill>
                  <a:srgbClr val="000000"/>
                </a:solidFill>
                <a:latin typeface="Calibri" panose="020F0502020204030204" pitchFamily="34" charset="0"/>
              </a:rPr>
              <a:t> </a:t>
            </a:r>
            <a:endParaRPr lang="cs-CZ" altLang="cs-CZ"/>
          </a:p>
        </p:txBody>
      </p:sp>
      <p:sp>
        <p:nvSpPr>
          <p:cNvPr id="10275" name="Rectangle 37"/>
          <p:cNvSpPr>
            <a:spLocks noChangeArrowheads="1"/>
          </p:cNvSpPr>
          <p:nvPr/>
        </p:nvSpPr>
        <p:spPr bwMode="auto">
          <a:xfrm>
            <a:off x="1774825" y="5543550"/>
            <a:ext cx="54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1900">
                <a:solidFill>
                  <a:srgbClr val="000000"/>
                </a:solidFill>
                <a:latin typeface="Calibri" panose="020F0502020204030204" pitchFamily="34" charset="0"/>
              </a:rPr>
              <a:t> </a:t>
            </a:r>
            <a:endParaRPr lang="cs-CZ" altLang="cs-CZ"/>
          </a:p>
        </p:txBody>
      </p:sp>
      <p:sp>
        <p:nvSpPr>
          <p:cNvPr id="10276" name="Freeform 38"/>
          <p:cNvSpPr>
            <a:spLocks noEditPoints="1"/>
          </p:cNvSpPr>
          <p:nvPr/>
        </p:nvSpPr>
        <p:spPr bwMode="auto">
          <a:xfrm>
            <a:off x="2170114" y="2625726"/>
            <a:ext cx="1703387" cy="1503363"/>
          </a:xfrm>
          <a:custGeom>
            <a:avLst/>
            <a:gdLst>
              <a:gd name="T0" fmla="*/ 27722504 w 1073"/>
              <a:gd name="T1" fmla="*/ 952619379 h 947"/>
              <a:gd name="T2" fmla="*/ 133569036 w 1073"/>
              <a:gd name="T3" fmla="*/ 675402100 h 947"/>
              <a:gd name="T4" fmla="*/ 309979922 w 1073"/>
              <a:gd name="T5" fmla="*/ 433467019 h 947"/>
              <a:gd name="T6" fmla="*/ 544353590 w 1073"/>
              <a:gd name="T7" fmla="*/ 236894766 h 947"/>
              <a:gd name="T8" fmla="*/ 826611007 w 1073"/>
              <a:gd name="T9" fmla="*/ 93246606 h 947"/>
              <a:gd name="T10" fmla="*/ 1146671551 w 1073"/>
              <a:gd name="T11" fmla="*/ 12601579 h 947"/>
              <a:gd name="T12" fmla="*/ 1489412700 w 1073"/>
              <a:gd name="T13" fmla="*/ 5040314 h 947"/>
              <a:gd name="T14" fmla="*/ 1814511967 w 1073"/>
              <a:gd name="T15" fmla="*/ 70564398 h 947"/>
              <a:gd name="T16" fmla="*/ 2106850007 w 1073"/>
              <a:gd name="T17" fmla="*/ 201612567 h 947"/>
              <a:gd name="T18" fmla="*/ 2147483646 w 1073"/>
              <a:gd name="T19" fmla="*/ 388104192 h 947"/>
              <a:gd name="T20" fmla="*/ 2147483646 w 1073"/>
              <a:gd name="T21" fmla="*/ 622479595 h 947"/>
              <a:gd name="T22" fmla="*/ 2147483646 w 1073"/>
              <a:gd name="T23" fmla="*/ 892135609 h 947"/>
              <a:gd name="T24" fmla="*/ 2147483646 w 1073"/>
              <a:gd name="T25" fmla="*/ 1192035096 h 947"/>
              <a:gd name="T26" fmla="*/ 2147483646 w 1073"/>
              <a:gd name="T27" fmla="*/ 1491932996 h 947"/>
              <a:gd name="T28" fmla="*/ 2147483646 w 1073"/>
              <a:gd name="T29" fmla="*/ 1761590598 h 947"/>
              <a:gd name="T30" fmla="*/ 2147483646 w 1073"/>
              <a:gd name="T31" fmla="*/ 1995964414 h 947"/>
              <a:gd name="T32" fmla="*/ 2106850007 w 1073"/>
              <a:gd name="T33" fmla="*/ 2147483646 h 947"/>
              <a:gd name="T34" fmla="*/ 1817032917 w 1073"/>
              <a:gd name="T35" fmla="*/ 2147483646 h 947"/>
              <a:gd name="T36" fmla="*/ 1489412700 w 1073"/>
              <a:gd name="T37" fmla="*/ 2147483646 h 947"/>
              <a:gd name="T38" fmla="*/ 1146671551 w 1073"/>
              <a:gd name="T39" fmla="*/ 2147483646 h 947"/>
              <a:gd name="T40" fmla="*/ 829131957 w 1073"/>
              <a:gd name="T41" fmla="*/ 2147483646 h 947"/>
              <a:gd name="T42" fmla="*/ 544353590 w 1073"/>
              <a:gd name="T43" fmla="*/ 2147483646 h 947"/>
              <a:gd name="T44" fmla="*/ 309979922 w 1073"/>
              <a:gd name="T45" fmla="*/ 1953122537 h 947"/>
              <a:gd name="T46" fmla="*/ 136088398 w 1073"/>
              <a:gd name="T47" fmla="*/ 1711187457 h 947"/>
              <a:gd name="T48" fmla="*/ 27722504 w 1073"/>
              <a:gd name="T49" fmla="*/ 1433970177 h 947"/>
              <a:gd name="T50" fmla="*/ 65524043 w 1073"/>
              <a:gd name="T51" fmla="*/ 1249997916 h 947"/>
              <a:gd name="T52" fmla="*/ 120967464 w 1073"/>
              <a:gd name="T53" fmla="*/ 1527215195 h 947"/>
              <a:gd name="T54" fmla="*/ 249496189 w 1073"/>
              <a:gd name="T55" fmla="*/ 1776711541 h 947"/>
              <a:gd name="T56" fmla="*/ 441028008 w 1073"/>
              <a:gd name="T57" fmla="*/ 1990924100 h 947"/>
              <a:gd name="T58" fmla="*/ 682962937 w 1073"/>
              <a:gd name="T59" fmla="*/ 2147483646 h 947"/>
              <a:gd name="T60" fmla="*/ 967739716 w 1073"/>
              <a:gd name="T61" fmla="*/ 2147483646 h 947"/>
              <a:gd name="T62" fmla="*/ 1285279310 w 1073"/>
              <a:gd name="T63" fmla="*/ 2147483646 h 947"/>
              <a:gd name="T64" fmla="*/ 1610380165 w 1073"/>
              <a:gd name="T65" fmla="*/ 2147483646 h 947"/>
              <a:gd name="T66" fmla="*/ 1910277877 w 1073"/>
              <a:gd name="T67" fmla="*/ 2147483646 h 947"/>
              <a:gd name="T68" fmla="*/ 2147483646 w 1073"/>
              <a:gd name="T69" fmla="*/ 2064009449 h 947"/>
              <a:gd name="T70" fmla="*/ 2147483646 w 1073"/>
              <a:gd name="T71" fmla="*/ 1869956559 h 947"/>
              <a:gd name="T72" fmla="*/ 2147483646 w 1073"/>
              <a:gd name="T73" fmla="*/ 1633061793 h 947"/>
              <a:gd name="T74" fmla="*/ 2147483646 w 1073"/>
              <a:gd name="T75" fmla="*/ 1365925142 h 947"/>
              <a:gd name="T76" fmla="*/ 2147483646 w 1073"/>
              <a:gd name="T77" fmla="*/ 1078627234 h 947"/>
              <a:gd name="T78" fmla="*/ 2147483646 w 1073"/>
              <a:gd name="T79" fmla="*/ 806450268 h 947"/>
              <a:gd name="T80" fmla="*/ 2147483646 w 1073"/>
              <a:gd name="T81" fmla="*/ 561995824 h 947"/>
              <a:gd name="T82" fmla="*/ 2147483646 w 1073"/>
              <a:gd name="T83" fmla="*/ 357862307 h 947"/>
              <a:gd name="T84" fmla="*/ 1968242247 w 1073"/>
              <a:gd name="T85" fmla="*/ 199093204 h 947"/>
              <a:gd name="T86" fmla="*/ 1675904208 w 1073"/>
              <a:gd name="T87" fmla="*/ 98286920 h 947"/>
              <a:gd name="T88" fmla="*/ 1353324303 w 1073"/>
              <a:gd name="T89" fmla="*/ 63004721 h 947"/>
              <a:gd name="T90" fmla="*/ 1030744397 w 1073"/>
              <a:gd name="T91" fmla="*/ 98286920 h 947"/>
              <a:gd name="T92" fmla="*/ 738406358 w 1073"/>
              <a:gd name="T93" fmla="*/ 199093204 h 947"/>
              <a:gd name="T94" fmla="*/ 486390807 w 1073"/>
              <a:gd name="T95" fmla="*/ 355342943 h 947"/>
              <a:gd name="T96" fmla="*/ 284778366 w 1073"/>
              <a:gd name="T97" fmla="*/ 561995824 h 947"/>
              <a:gd name="T98" fmla="*/ 143649658 w 1073"/>
              <a:gd name="T99" fmla="*/ 803930905 h 947"/>
              <a:gd name="T100" fmla="*/ 70564354 w 1073"/>
              <a:gd name="T101" fmla="*/ 1076107870 h 9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3" h="947">
                <a:moveTo>
                  <a:pt x="0" y="474"/>
                </a:moveTo>
                <a:lnTo>
                  <a:pt x="1" y="449"/>
                </a:lnTo>
                <a:lnTo>
                  <a:pt x="3" y="425"/>
                </a:lnTo>
                <a:lnTo>
                  <a:pt x="6" y="401"/>
                </a:lnTo>
                <a:lnTo>
                  <a:pt x="11" y="378"/>
                </a:lnTo>
                <a:lnTo>
                  <a:pt x="17" y="355"/>
                </a:lnTo>
                <a:lnTo>
                  <a:pt x="24" y="332"/>
                </a:lnTo>
                <a:lnTo>
                  <a:pt x="33" y="310"/>
                </a:lnTo>
                <a:lnTo>
                  <a:pt x="42" y="289"/>
                </a:lnTo>
                <a:lnTo>
                  <a:pt x="53" y="268"/>
                </a:lnTo>
                <a:lnTo>
                  <a:pt x="65" y="247"/>
                </a:lnTo>
                <a:lnTo>
                  <a:pt x="78" y="228"/>
                </a:lnTo>
                <a:lnTo>
                  <a:pt x="92" y="208"/>
                </a:lnTo>
                <a:lnTo>
                  <a:pt x="107" y="190"/>
                </a:lnTo>
                <a:lnTo>
                  <a:pt x="123" y="172"/>
                </a:lnTo>
                <a:lnTo>
                  <a:pt x="140" y="155"/>
                </a:lnTo>
                <a:lnTo>
                  <a:pt x="158" y="138"/>
                </a:lnTo>
                <a:lnTo>
                  <a:pt x="176" y="123"/>
                </a:lnTo>
                <a:lnTo>
                  <a:pt x="196" y="108"/>
                </a:lnTo>
                <a:lnTo>
                  <a:pt x="216" y="94"/>
                </a:lnTo>
                <a:lnTo>
                  <a:pt x="237" y="80"/>
                </a:lnTo>
                <a:lnTo>
                  <a:pt x="259" y="68"/>
                </a:lnTo>
                <a:lnTo>
                  <a:pt x="281" y="57"/>
                </a:lnTo>
                <a:lnTo>
                  <a:pt x="304" y="46"/>
                </a:lnTo>
                <a:lnTo>
                  <a:pt x="328" y="37"/>
                </a:lnTo>
                <a:lnTo>
                  <a:pt x="352" y="29"/>
                </a:lnTo>
                <a:lnTo>
                  <a:pt x="377" y="21"/>
                </a:lnTo>
                <a:lnTo>
                  <a:pt x="402" y="15"/>
                </a:lnTo>
                <a:lnTo>
                  <a:pt x="428" y="10"/>
                </a:lnTo>
                <a:lnTo>
                  <a:pt x="455" y="5"/>
                </a:lnTo>
                <a:lnTo>
                  <a:pt x="482" y="2"/>
                </a:lnTo>
                <a:lnTo>
                  <a:pt x="509" y="0"/>
                </a:lnTo>
                <a:lnTo>
                  <a:pt x="536" y="0"/>
                </a:lnTo>
                <a:lnTo>
                  <a:pt x="564" y="0"/>
                </a:lnTo>
                <a:lnTo>
                  <a:pt x="591" y="2"/>
                </a:lnTo>
                <a:lnTo>
                  <a:pt x="618" y="5"/>
                </a:lnTo>
                <a:lnTo>
                  <a:pt x="644" y="9"/>
                </a:lnTo>
                <a:lnTo>
                  <a:pt x="670" y="15"/>
                </a:lnTo>
                <a:lnTo>
                  <a:pt x="695" y="21"/>
                </a:lnTo>
                <a:lnTo>
                  <a:pt x="720" y="28"/>
                </a:lnTo>
                <a:lnTo>
                  <a:pt x="745" y="37"/>
                </a:lnTo>
                <a:lnTo>
                  <a:pt x="768" y="46"/>
                </a:lnTo>
                <a:lnTo>
                  <a:pt x="791" y="57"/>
                </a:lnTo>
                <a:lnTo>
                  <a:pt x="814" y="68"/>
                </a:lnTo>
                <a:lnTo>
                  <a:pt x="836" y="80"/>
                </a:lnTo>
                <a:lnTo>
                  <a:pt x="857" y="93"/>
                </a:lnTo>
                <a:lnTo>
                  <a:pt x="877" y="107"/>
                </a:lnTo>
                <a:lnTo>
                  <a:pt x="896" y="122"/>
                </a:lnTo>
                <a:lnTo>
                  <a:pt x="915" y="138"/>
                </a:lnTo>
                <a:lnTo>
                  <a:pt x="933" y="154"/>
                </a:lnTo>
                <a:lnTo>
                  <a:pt x="950" y="171"/>
                </a:lnTo>
                <a:lnTo>
                  <a:pt x="966" y="189"/>
                </a:lnTo>
                <a:lnTo>
                  <a:pt x="981" y="208"/>
                </a:lnTo>
                <a:lnTo>
                  <a:pt x="995" y="227"/>
                </a:lnTo>
                <a:lnTo>
                  <a:pt x="1008" y="247"/>
                </a:lnTo>
                <a:lnTo>
                  <a:pt x="1019" y="267"/>
                </a:lnTo>
                <a:lnTo>
                  <a:pt x="1030" y="288"/>
                </a:lnTo>
                <a:lnTo>
                  <a:pt x="1040" y="310"/>
                </a:lnTo>
                <a:lnTo>
                  <a:pt x="1048" y="332"/>
                </a:lnTo>
                <a:lnTo>
                  <a:pt x="1056" y="354"/>
                </a:lnTo>
                <a:lnTo>
                  <a:pt x="1062" y="377"/>
                </a:lnTo>
                <a:lnTo>
                  <a:pt x="1067" y="401"/>
                </a:lnTo>
                <a:lnTo>
                  <a:pt x="1070" y="424"/>
                </a:lnTo>
                <a:lnTo>
                  <a:pt x="1072" y="448"/>
                </a:lnTo>
                <a:lnTo>
                  <a:pt x="1073" y="473"/>
                </a:lnTo>
                <a:lnTo>
                  <a:pt x="1072" y="497"/>
                </a:lnTo>
                <a:lnTo>
                  <a:pt x="1070" y="522"/>
                </a:lnTo>
                <a:lnTo>
                  <a:pt x="1067" y="545"/>
                </a:lnTo>
                <a:lnTo>
                  <a:pt x="1062" y="569"/>
                </a:lnTo>
                <a:lnTo>
                  <a:pt x="1056" y="592"/>
                </a:lnTo>
                <a:lnTo>
                  <a:pt x="1049" y="614"/>
                </a:lnTo>
                <a:lnTo>
                  <a:pt x="1040" y="636"/>
                </a:lnTo>
                <a:lnTo>
                  <a:pt x="1031" y="658"/>
                </a:lnTo>
                <a:lnTo>
                  <a:pt x="1020" y="679"/>
                </a:lnTo>
                <a:lnTo>
                  <a:pt x="1008" y="699"/>
                </a:lnTo>
                <a:lnTo>
                  <a:pt x="995" y="719"/>
                </a:lnTo>
                <a:lnTo>
                  <a:pt x="981" y="738"/>
                </a:lnTo>
                <a:lnTo>
                  <a:pt x="966" y="757"/>
                </a:lnTo>
                <a:lnTo>
                  <a:pt x="950" y="775"/>
                </a:lnTo>
                <a:lnTo>
                  <a:pt x="933" y="792"/>
                </a:lnTo>
                <a:lnTo>
                  <a:pt x="915" y="808"/>
                </a:lnTo>
                <a:lnTo>
                  <a:pt x="897" y="824"/>
                </a:lnTo>
                <a:lnTo>
                  <a:pt x="877" y="839"/>
                </a:lnTo>
                <a:lnTo>
                  <a:pt x="857" y="853"/>
                </a:lnTo>
                <a:lnTo>
                  <a:pt x="836" y="866"/>
                </a:lnTo>
                <a:lnTo>
                  <a:pt x="814" y="878"/>
                </a:lnTo>
                <a:lnTo>
                  <a:pt x="792" y="890"/>
                </a:lnTo>
                <a:lnTo>
                  <a:pt x="769" y="900"/>
                </a:lnTo>
                <a:lnTo>
                  <a:pt x="745" y="910"/>
                </a:lnTo>
                <a:lnTo>
                  <a:pt x="721" y="918"/>
                </a:lnTo>
                <a:lnTo>
                  <a:pt x="696" y="925"/>
                </a:lnTo>
                <a:lnTo>
                  <a:pt x="671" y="932"/>
                </a:lnTo>
                <a:lnTo>
                  <a:pt x="645" y="937"/>
                </a:lnTo>
                <a:lnTo>
                  <a:pt x="618" y="941"/>
                </a:lnTo>
                <a:lnTo>
                  <a:pt x="591" y="944"/>
                </a:lnTo>
                <a:lnTo>
                  <a:pt x="564" y="946"/>
                </a:lnTo>
                <a:lnTo>
                  <a:pt x="537" y="947"/>
                </a:lnTo>
                <a:lnTo>
                  <a:pt x="509" y="946"/>
                </a:lnTo>
                <a:lnTo>
                  <a:pt x="482" y="944"/>
                </a:lnTo>
                <a:lnTo>
                  <a:pt x="455" y="941"/>
                </a:lnTo>
                <a:lnTo>
                  <a:pt x="429" y="937"/>
                </a:lnTo>
                <a:lnTo>
                  <a:pt x="403" y="932"/>
                </a:lnTo>
                <a:lnTo>
                  <a:pt x="378" y="926"/>
                </a:lnTo>
                <a:lnTo>
                  <a:pt x="353" y="918"/>
                </a:lnTo>
                <a:lnTo>
                  <a:pt x="329" y="910"/>
                </a:lnTo>
                <a:lnTo>
                  <a:pt x="305" y="900"/>
                </a:lnTo>
                <a:lnTo>
                  <a:pt x="282" y="890"/>
                </a:lnTo>
                <a:lnTo>
                  <a:pt x="259" y="879"/>
                </a:lnTo>
                <a:lnTo>
                  <a:pt x="238" y="866"/>
                </a:lnTo>
                <a:lnTo>
                  <a:pt x="216" y="853"/>
                </a:lnTo>
                <a:lnTo>
                  <a:pt x="196" y="839"/>
                </a:lnTo>
                <a:lnTo>
                  <a:pt x="177" y="824"/>
                </a:lnTo>
                <a:lnTo>
                  <a:pt x="158" y="809"/>
                </a:lnTo>
                <a:lnTo>
                  <a:pt x="140" y="792"/>
                </a:lnTo>
                <a:lnTo>
                  <a:pt x="123" y="775"/>
                </a:lnTo>
                <a:lnTo>
                  <a:pt x="107" y="757"/>
                </a:lnTo>
                <a:lnTo>
                  <a:pt x="92" y="739"/>
                </a:lnTo>
                <a:lnTo>
                  <a:pt x="78" y="720"/>
                </a:lnTo>
                <a:lnTo>
                  <a:pt x="66" y="700"/>
                </a:lnTo>
                <a:lnTo>
                  <a:pt x="54" y="679"/>
                </a:lnTo>
                <a:lnTo>
                  <a:pt x="43" y="658"/>
                </a:lnTo>
                <a:lnTo>
                  <a:pt x="33" y="637"/>
                </a:lnTo>
                <a:lnTo>
                  <a:pt x="25" y="615"/>
                </a:lnTo>
                <a:lnTo>
                  <a:pt x="17" y="592"/>
                </a:lnTo>
                <a:lnTo>
                  <a:pt x="11" y="569"/>
                </a:lnTo>
                <a:lnTo>
                  <a:pt x="7" y="546"/>
                </a:lnTo>
                <a:lnTo>
                  <a:pt x="3" y="522"/>
                </a:lnTo>
                <a:lnTo>
                  <a:pt x="1" y="498"/>
                </a:lnTo>
                <a:lnTo>
                  <a:pt x="0" y="474"/>
                </a:lnTo>
                <a:close/>
                <a:moveTo>
                  <a:pt x="26" y="496"/>
                </a:moveTo>
                <a:lnTo>
                  <a:pt x="28" y="519"/>
                </a:lnTo>
                <a:lnTo>
                  <a:pt x="31" y="541"/>
                </a:lnTo>
                <a:lnTo>
                  <a:pt x="36" y="563"/>
                </a:lnTo>
                <a:lnTo>
                  <a:pt x="42" y="585"/>
                </a:lnTo>
                <a:lnTo>
                  <a:pt x="48" y="606"/>
                </a:lnTo>
                <a:lnTo>
                  <a:pt x="56" y="627"/>
                </a:lnTo>
                <a:lnTo>
                  <a:pt x="66" y="647"/>
                </a:lnTo>
                <a:lnTo>
                  <a:pt x="76" y="667"/>
                </a:lnTo>
                <a:lnTo>
                  <a:pt x="87" y="686"/>
                </a:lnTo>
                <a:lnTo>
                  <a:pt x="99" y="705"/>
                </a:lnTo>
                <a:lnTo>
                  <a:pt x="112" y="723"/>
                </a:lnTo>
                <a:lnTo>
                  <a:pt x="127" y="741"/>
                </a:lnTo>
                <a:lnTo>
                  <a:pt x="142" y="758"/>
                </a:lnTo>
                <a:lnTo>
                  <a:pt x="158" y="774"/>
                </a:lnTo>
                <a:lnTo>
                  <a:pt x="175" y="790"/>
                </a:lnTo>
                <a:lnTo>
                  <a:pt x="192" y="805"/>
                </a:lnTo>
                <a:lnTo>
                  <a:pt x="211" y="819"/>
                </a:lnTo>
                <a:lnTo>
                  <a:pt x="230" y="832"/>
                </a:lnTo>
                <a:lnTo>
                  <a:pt x="250" y="845"/>
                </a:lnTo>
                <a:lnTo>
                  <a:pt x="271" y="857"/>
                </a:lnTo>
                <a:lnTo>
                  <a:pt x="292" y="867"/>
                </a:lnTo>
                <a:lnTo>
                  <a:pt x="314" y="877"/>
                </a:lnTo>
                <a:lnTo>
                  <a:pt x="337" y="886"/>
                </a:lnTo>
                <a:lnTo>
                  <a:pt x="360" y="895"/>
                </a:lnTo>
                <a:lnTo>
                  <a:pt x="384" y="902"/>
                </a:lnTo>
                <a:lnTo>
                  <a:pt x="408" y="908"/>
                </a:lnTo>
                <a:lnTo>
                  <a:pt x="433" y="913"/>
                </a:lnTo>
                <a:lnTo>
                  <a:pt x="458" y="917"/>
                </a:lnTo>
                <a:lnTo>
                  <a:pt x="484" y="920"/>
                </a:lnTo>
                <a:lnTo>
                  <a:pt x="510" y="921"/>
                </a:lnTo>
                <a:lnTo>
                  <a:pt x="536" y="922"/>
                </a:lnTo>
                <a:lnTo>
                  <a:pt x="563" y="921"/>
                </a:lnTo>
                <a:lnTo>
                  <a:pt x="589" y="920"/>
                </a:lnTo>
                <a:lnTo>
                  <a:pt x="614" y="917"/>
                </a:lnTo>
                <a:lnTo>
                  <a:pt x="639" y="913"/>
                </a:lnTo>
                <a:lnTo>
                  <a:pt x="664" y="908"/>
                </a:lnTo>
                <a:lnTo>
                  <a:pt x="689" y="902"/>
                </a:lnTo>
                <a:lnTo>
                  <a:pt x="712" y="895"/>
                </a:lnTo>
                <a:lnTo>
                  <a:pt x="736" y="887"/>
                </a:lnTo>
                <a:lnTo>
                  <a:pt x="758" y="878"/>
                </a:lnTo>
                <a:lnTo>
                  <a:pt x="780" y="868"/>
                </a:lnTo>
                <a:lnTo>
                  <a:pt x="802" y="857"/>
                </a:lnTo>
                <a:lnTo>
                  <a:pt x="822" y="845"/>
                </a:lnTo>
                <a:lnTo>
                  <a:pt x="843" y="833"/>
                </a:lnTo>
                <a:lnTo>
                  <a:pt x="862" y="819"/>
                </a:lnTo>
                <a:lnTo>
                  <a:pt x="880" y="805"/>
                </a:lnTo>
                <a:lnTo>
                  <a:pt x="898" y="790"/>
                </a:lnTo>
                <a:lnTo>
                  <a:pt x="915" y="775"/>
                </a:lnTo>
                <a:lnTo>
                  <a:pt x="931" y="758"/>
                </a:lnTo>
                <a:lnTo>
                  <a:pt x="946" y="742"/>
                </a:lnTo>
                <a:lnTo>
                  <a:pt x="960" y="724"/>
                </a:lnTo>
                <a:lnTo>
                  <a:pt x="974" y="706"/>
                </a:lnTo>
                <a:lnTo>
                  <a:pt x="986" y="687"/>
                </a:lnTo>
                <a:lnTo>
                  <a:pt x="997" y="668"/>
                </a:lnTo>
                <a:lnTo>
                  <a:pt x="1007" y="648"/>
                </a:lnTo>
                <a:lnTo>
                  <a:pt x="1016" y="627"/>
                </a:lnTo>
                <a:lnTo>
                  <a:pt x="1024" y="607"/>
                </a:lnTo>
                <a:lnTo>
                  <a:pt x="1031" y="585"/>
                </a:lnTo>
                <a:lnTo>
                  <a:pt x="1037" y="564"/>
                </a:lnTo>
                <a:lnTo>
                  <a:pt x="1041" y="542"/>
                </a:lnTo>
                <a:lnTo>
                  <a:pt x="1045" y="519"/>
                </a:lnTo>
                <a:lnTo>
                  <a:pt x="1047" y="497"/>
                </a:lnTo>
                <a:lnTo>
                  <a:pt x="1047" y="474"/>
                </a:lnTo>
                <a:lnTo>
                  <a:pt x="1047" y="451"/>
                </a:lnTo>
                <a:lnTo>
                  <a:pt x="1045" y="428"/>
                </a:lnTo>
                <a:lnTo>
                  <a:pt x="1042" y="406"/>
                </a:lnTo>
                <a:lnTo>
                  <a:pt x="1037" y="383"/>
                </a:lnTo>
                <a:lnTo>
                  <a:pt x="1031" y="362"/>
                </a:lnTo>
                <a:lnTo>
                  <a:pt x="1025" y="341"/>
                </a:lnTo>
                <a:lnTo>
                  <a:pt x="1017" y="320"/>
                </a:lnTo>
                <a:lnTo>
                  <a:pt x="1008" y="299"/>
                </a:lnTo>
                <a:lnTo>
                  <a:pt x="998" y="280"/>
                </a:lnTo>
                <a:lnTo>
                  <a:pt x="986" y="260"/>
                </a:lnTo>
                <a:lnTo>
                  <a:pt x="974" y="241"/>
                </a:lnTo>
                <a:lnTo>
                  <a:pt x="961" y="223"/>
                </a:lnTo>
                <a:lnTo>
                  <a:pt x="946" y="206"/>
                </a:lnTo>
                <a:lnTo>
                  <a:pt x="931" y="189"/>
                </a:lnTo>
                <a:lnTo>
                  <a:pt x="915" y="172"/>
                </a:lnTo>
                <a:lnTo>
                  <a:pt x="899" y="157"/>
                </a:lnTo>
                <a:lnTo>
                  <a:pt x="881" y="142"/>
                </a:lnTo>
                <a:lnTo>
                  <a:pt x="862" y="128"/>
                </a:lnTo>
                <a:lnTo>
                  <a:pt x="843" y="114"/>
                </a:lnTo>
                <a:lnTo>
                  <a:pt x="823" y="102"/>
                </a:lnTo>
                <a:lnTo>
                  <a:pt x="802" y="90"/>
                </a:lnTo>
                <a:lnTo>
                  <a:pt x="781" y="79"/>
                </a:lnTo>
                <a:lnTo>
                  <a:pt x="759" y="69"/>
                </a:lnTo>
                <a:lnTo>
                  <a:pt x="736" y="60"/>
                </a:lnTo>
                <a:lnTo>
                  <a:pt x="713" y="52"/>
                </a:lnTo>
                <a:lnTo>
                  <a:pt x="689" y="45"/>
                </a:lnTo>
                <a:lnTo>
                  <a:pt x="665" y="39"/>
                </a:lnTo>
                <a:lnTo>
                  <a:pt x="640" y="34"/>
                </a:lnTo>
                <a:lnTo>
                  <a:pt x="615" y="30"/>
                </a:lnTo>
                <a:lnTo>
                  <a:pt x="589" y="27"/>
                </a:lnTo>
                <a:lnTo>
                  <a:pt x="563" y="25"/>
                </a:lnTo>
                <a:lnTo>
                  <a:pt x="537" y="25"/>
                </a:lnTo>
                <a:lnTo>
                  <a:pt x="511" y="25"/>
                </a:lnTo>
                <a:lnTo>
                  <a:pt x="484" y="27"/>
                </a:lnTo>
                <a:lnTo>
                  <a:pt x="459" y="30"/>
                </a:lnTo>
                <a:lnTo>
                  <a:pt x="434" y="34"/>
                </a:lnTo>
                <a:lnTo>
                  <a:pt x="409" y="39"/>
                </a:lnTo>
                <a:lnTo>
                  <a:pt x="385" y="45"/>
                </a:lnTo>
                <a:lnTo>
                  <a:pt x="361" y="52"/>
                </a:lnTo>
                <a:lnTo>
                  <a:pt x="338" y="60"/>
                </a:lnTo>
                <a:lnTo>
                  <a:pt x="315" y="69"/>
                </a:lnTo>
                <a:lnTo>
                  <a:pt x="293" y="79"/>
                </a:lnTo>
                <a:lnTo>
                  <a:pt x="271" y="90"/>
                </a:lnTo>
                <a:lnTo>
                  <a:pt x="251" y="101"/>
                </a:lnTo>
                <a:lnTo>
                  <a:pt x="231" y="114"/>
                </a:lnTo>
                <a:lnTo>
                  <a:pt x="211" y="127"/>
                </a:lnTo>
                <a:lnTo>
                  <a:pt x="193" y="141"/>
                </a:lnTo>
                <a:lnTo>
                  <a:pt x="175" y="156"/>
                </a:lnTo>
                <a:lnTo>
                  <a:pt x="158" y="172"/>
                </a:lnTo>
                <a:lnTo>
                  <a:pt x="142" y="188"/>
                </a:lnTo>
                <a:lnTo>
                  <a:pt x="127" y="205"/>
                </a:lnTo>
                <a:lnTo>
                  <a:pt x="113" y="223"/>
                </a:lnTo>
                <a:lnTo>
                  <a:pt x="99" y="241"/>
                </a:lnTo>
                <a:lnTo>
                  <a:pt x="87" y="260"/>
                </a:lnTo>
                <a:lnTo>
                  <a:pt x="76" y="279"/>
                </a:lnTo>
                <a:lnTo>
                  <a:pt x="66" y="299"/>
                </a:lnTo>
                <a:lnTo>
                  <a:pt x="57" y="319"/>
                </a:lnTo>
                <a:lnTo>
                  <a:pt x="49" y="340"/>
                </a:lnTo>
                <a:lnTo>
                  <a:pt x="42" y="361"/>
                </a:lnTo>
                <a:lnTo>
                  <a:pt x="36" y="383"/>
                </a:lnTo>
                <a:lnTo>
                  <a:pt x="32" y="405"/>
                </a:lnTo>
                <a:lnTo>
                  <a:pt x="28" y="427"/>
                </a:lnTo>
                <a:lnTo>
                  <a:pt x="26" y="450"/>
                </a:lnTo>
                <a:lnTo>
                  <a:pt x="26" y="473"/>
                </a:lnTo>
                <a:lnTo>
                  <a:pt x="26" y="496"/>
                </a:lnTo>
                <a:close/>
              </a:path>
            </a:pathLst>
          </a:custGeom>
          <a:solidFill>
            <a:srgbClr val="385D8A"/>
          </a:solidFill>
          <a:ln w="0" cap="flat">
            <a:solidFill>
              <a:srgbClr val="385D8A"/>
            </a:solidFill>
            <a:prstDash val="solid"/>
            <a:round/>
            <a:headEnd/>
            <a:tailEnd/>
          </a:ln>
        </p:spPr>
        <p:txBody>
          <a:bodyPr/>
          <a:lstStyle/>
          <a:p>
            <a:endParaRPr lang="cs-CZ"/>
          </a:p>
        </p:txBody>
      </p:sp>
      <p:sp>
        <p:nvSpPr>
          <p:cNvPr id="10277" name="Freeform 39"/>
          <p:cNvSpPr>
            <a:spLocks noEditPoints="1"/>
          </p:cNvSpPr>
          <p:nvPr/>
        </p:nvSpPr>
        <p:spPr bwMode="auto">
          <a:xfrm>
            <a:off x="8623300" y="2640014"/>
            <a:ext cx="1550988" cy="1489075"/>
          </a:xfrm>
          <a:custGeom>
            <a:avLst/>
            <a:gdLst>
              <a:gd name="T0" fmla="*/ 25201571 w 977"/>
              <a:gd name="T1" fmla="*/ 945059388 h 938"/>
              <a:gd name="T2" fmla="*/ 120967539 w 977"/>
              <a:gd name="T3" fmla="*/ 670361563 h 938"/>
              <a:gd name="T4" fmla="*/ 282257591 w 977"/>
              <a:gd name="T5" fmla="*/ 430947513 h 938"/>
              <a:gd name="T6" fmla="*/ 493950784 w 977"/>
              <a:gd name="T7" fmla="*/ 234375325 h 938"/>
              <a:gd name="T8" fmla="*/ 751006805 w 977"/>
              <a:gd name="T9" fmla="*/ 93246575 h 938"/>
              <a:gd name="T10" fmla="*/ 1043345024 w 977"/>
              <a:gd name="T11" fmla="*/ 15120938 h 938"/>
              <a:gd name="T12" fmla="*/ 1355844500 w 977"/>
              <a:gd name="T13" fmla="*/ 7561263 h 938"/>
              <a:gd name="T14" fmla="*/ 1653223033 w 977"/>
              <a:gd name="T15" fmla="*/ 70564375 h 938"/>
              <a:gd name="T16" fmla="*/ 1917840318 w 977"/>
              <a:gd name="T17" fmla="*/ 201612500 h 938"/>
              <a:gd name="T18" fmla="*/ 2142133503 w 977"/>
              <a:gd name="T19" fmla="*/ 385584700 h 938"/>
              <a:gd name="T20" fmla="*/ 2147483646 w 977"/>
              <a:gd name="T21" fmla="*/ 617439075 h 938"/>
              <a:gd name="T22" fmla="*/ 2147483646 w 977"/>
              <a:gd name="T23" fmla="*/ 884575638 h 938"/>
              <a:gd name="T24" fmla="*/ 2147483646 w 977"/>
              <a:gd name="T25" fmla="*/ 1181954075 h 938"/>
              <a:gd name="T26" fmla="*/ 2147483646 w 977"/>
              <a:gd name="T27" fmla="*/ 1476811563 h 938"/>
              <a:gd name="T28" fmla="*/ 2147483646 w 977"/>
              <a:gd name="T29" fmla="*/ 1743948125 h 938"/>
              <a:gd name="T30" fmla="*/ 2142133503 w 977"/>
              <a:gd name="T31" fmla="*/ 1975802500 h 938"/>
              <a:gd name="T32" fmla="*/ 1920359682 w 977"/>
              <a:gd name="T33" fmla="*/ 2147483646 h 938"/>
              <a:gd name="T34" fmla="*/ 1655743984 w 977"/>
              <a:gd name="T35" fmla="*/ 2147483646 h 938"/>
              <a:gd name="T36" fmla="*/ 1358365450 w 977"/>
              <a:gd name="T37" fmla="*/ 2147483646 h 938"/>
              <a:gd name="T38" fmla="*/ 1045865975 w 977"/>
              <a:gd name="T39" fmla="*/ 2147483646 h 938"/>
              <a:gd name="T40" fmla="*/ 753527755 w 977"/>
              <a:gd name="T41" fmla="*/ 2147483646 h 938"/>
              <a:gd name="T42" fmla="*/ 496471735 w 977"/>
              <a:gd name="T43" fmla="*/ 2129532825 h 938"/>
              <a:gd name="T44" fmla="*/ 282257591 w 977"/>
              <a:gd name="T45" fmla="*/ 1935480000 h 938"/>
              <a:gd name="T46" fmla="*/ 120967539 w 977"/>
              <a:gd name="T47" fmla="*/ 1696065950 h 938"/>
              <a:gd name="T48" fmla="*/ 25201571 w 977"/>
              <a:gd name="T49" fmla="*/ 1421368125 h 938"/>
              <a:gd name="T50" fmla="*/ 65524084 w 977"/>
              <a:gd name="T51" fmla="*/ 1239916875 h 938"/>
              <a:gd name="T52" fmla="*/ 115927225 w 977"/>
              <a:gd name="T53" fmla="*/ 1514614700 h 938"/>
              <a:gd name="T54" fmla="*/ 231854450 w 977"/>
              <a:gd name="T55" fmla="*/ 1761590013 h 938"/>
              <a:gd name="T56" fmla="*/ 405746081 w 977"/>
              <a:gd name="T57" fmla="*/ 1973283138 h 938"/>
              <a:gd name="T58" fmla="*/ 624998951 w 977"/>
              <a:gd name="T59" fmla="*/ 2137092500 h 938"/>
              <a:gd name="T60" fmla="*/ 882054972 w 977"/>
              <a:gd name="T61" fmla="*/ 2147483646 h 938"/>
              <a:gd name="T62" fmla="*/ 1171873828 w 977"/>
              <a:gd name="T63" fmla="*/ 2147483646 h 938"/>
              <a:gd name="T64" fmla="*/ 1466731410 w 977"/>
              <a:gd name="T65" fmla="*/ 2147483646 h 938"/>
              <a:gd name="T66" fmla="*/ 1736389010 w 977"/>
              <a:gd name="T67" fmla="*/ 2147483646 h 938"/>
              <a:gd name="T68" fmla="*/ 1973283774 w 977"/>
              <a:gd name="T69" fmla="*/ 2046366875 h 938"/>
              <a:gd name="T70" fmla="*/ 2147483646 w 977"/>
              <a:gd name="T71" fmla="*/ 1852315638 h 938"/>
              <a:gd name="T72" fmla="*/ 2147483646 w 977"/>
              <a:gd name="T73" fmla="*/ 1617940313 h 938"/>
              <a:gd name="T74" fmla="*/ 2147483646 w 977"/>
              <a:gd name="T75" fmla="*/ 1353324700 h 938"/>
              <a:gd name="T76" fmla="*/ 2147483646 w 977"/>
              <a:gd name="T77" fmla="*/ 1068546250 h 938"/>
              <a:gd name="T78" fmla="*/ 2147483646 w 977"/>
              <a:gd name="T79" fmla="*/ 798890325 h 938"/>
              <a:gd name="T80" fmla="*/ 2147483646 w 977"/>
              <a:gd name="T81" fmla="*/ 556955325 h 938"/>
              <a:gd name="T82" fmla="*/ 2016125650 w 977"/>
              <a:gd name="T83" fmla="*/ 355342825 h 938"/>
              <a:gd name="T84" fmla="*/ 1789311514 w 977"/>
              <a:gd name="T85" fmla="*/ 199093138 h 938"/>
              <a:gd name="T86" fmla="*/ 1524695817 w 977"/>
              <a:gd name="T87" fmla="*/ 98286888 h 938"/>
              <a:gd name="T88" fmla="*/ 1232357597 w 977"/>
              <a:gd name="T89" fmla="*/ 63004700 h 938"/>
              <a:gd name="T90" fmla="*/ 940019378 w 977"/>
              <a:gd name="T91" fmla="*/ 98286888 h 938"/>
              <a:gd name="T92" fmla="*/ 675402093 w 977"/>
              <a:gd name="T93" fmla="*/ 199093138 h 938"/>
              <a:gd name="T94" fmla="*/ 446068594 w 977"/>
              <a:gd name="T95" fmla="*/ 352821875 h 938"/>
              <a:gd name="T96" fmla="*/ 262096334 w 977"/>
              <a:gd name="T97" fmla="*/ 556955325 h 938"/>
              <a:gd name="T98" fmla="*/ 133569118 w 977"/>
              <a:gd name="T99" fmla="*/ 796369375 h 938"/>
              <a:gd name="T100" fmla="*/ 70564398 w 977"/>
              <a:gd name="T101" fmla="*/ 1066026888 h 9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77" h="938">
                <a:moveTo>
                  <a:pt x="0" y="469"/>
                </a:moveTo>
                <a:lnTo>
                  <a:pt x="1" y="445"/>
                </a:lnTo>
                <a:lnTo>
                  <a:pt x="2" y="421"/>
                </a:lnTo>
                <a:lnTo>
                  <a:pt x="6" y="398"/>
                </a:lnTo>
                <a:lnTo>
                  <a:pt x="10" y="375"/>
                </a:lnTo>
                <a:lnTo>
                  <a:pt x="15" y="352"/>
                </a:lnTo>
                <a:lnTo>
                  <a:pt x="22" y="330"/>
                </a:lnTo>
                <a:lnTo>
                  <a:pt x="29" y="308"/>
                </a:lnTo>
                <a:lnTo>
                  <a:pt x="38" y="287"/>
                </a:lnTo>
                <a:lnTo>
                  <a:pt x="48" y="266"/>
                </a:lnTo>
                <a:lnTo>
                  <a:pt x="59" y="246"/>
                </a:lnTo>
                <a:lnTo>
                  <a:pt x="71" y="226"/>
                </a:lnTo>
                <a:lnTo>
                  <a:pt x="83" y="207"/>
                </a:lnTo>
                <a:lnTo>
                  <a:pt x="97" y="189"/>
                </a:lnTo>
                <a:lnTo>
                  <a:pt x="112" y="171"/>
                </a:lnTo>
                <a:lnTo>
                  <a:pt x="127" y="154"/>
                </a:lnTo>
                <a:lnTo>
                  <a:pt x="143" y="138"/>
                </a:lnTo>
                <a:lnTo>
                  <a:pt x="160" y="122"/>
                </a:lnTo>
                <a:lnTo>
                  <a:pt x="178" y="107"/>
                </a:lnTo>
                <a:lnTo>
                  <a:pt x="196" y="93"/>
                </a:lnTo>
                <a:lnTo>
                  <a:pt x="215" y="80"/>
                </a:lnTo>
                <a:lnTo>
                  <a:pt x="235" y="68"/>
                </a:lnTo>
                <a:lnTo>
                  <a:pt x="255" y="57"/>
                </a:lnTo>
                <a:lnTo>
                  <a:pt x="277" y="47"/>
                </a:lnTo>
                <a:lnTo>
                  <a:pt x="298" y="37"/>
                </a:lnTo>
                <a:lnTo>
                  <a:pt x="320" y="29"/>
                </a:lnTo>
                <a:lnTo>
                  <a:pt x="343" y="21"/>
                </a:lnTo>
                <a:lnTo>
                  <a:pt x="366" y="15"/>
                </a:lnTo>
                <a:lnTo>
                  <a:pt x="390" y="10"/>
                </a:lnTo>
                <a:lnTo>
                  <a:pt x="414" y="6"/>
                </a:lnTo>
                <a:lnTo>
                  <a:pt x="438" y="3"/>
                </a:lnTo>
                <a:lnTo>
                  <a:pt x="463" y="1"/>
                </a:lnTo>
                <a:lnTo>
                  <a:pt x="488" y="0"/>
                </a:lnTo>
                <a:lnTo>
                  <a:pt x="513" y="1"/>
                </a:lnTo>
                <a:lnTo>
                  <a:pt x="538" y="3"/>
                </a:lnTo>
                <a:lnTo>
                  <a:pt x="563" y="6"/>
                </a:lnTo>
                <a:lnTo>
                  <a:pt x="587" y="10"/>
                </a:lnTo>
                <a:lnTo>
                  <a:pt x="610" y="15"/>
                </a:lnTo>
                <a:lnTo>
                  <a:pt x="634" y="21"/>
                </a:lnTo>
                <a:lnTo>
                  <a:pt x="656" y="28"/>
                </a:lnTo>
                <a:lnTo>
                  <a:pt x="678" y="37"/>
                </a:lnTo>
                <a:lnTo>
                  <a:pt x="700" y="46"/>
                </a:lnTo>
                <a:lnTo>
                  <a:pt x="721" y="57"/>
                </a:lnTo>
                <a:lnTo>
                  <a:pt x="742" y="68"/>
                </a:lnTo>
                <a:lnTo>
                  <a:pt x="761" y="80"/>
                </a:lnTo>
                <a:lnTo>
                  <a:pt x="781" y="93"/>
                </a:lnTo>
                <a:lnTo>
                  <a:pt x="799" y="107"/>
                </a:lnTo>
                <a:lnTo>
                  <a:pt x="817" y="122"/>
                </a:lnTo>
                <a:lnTo>
                  <a:pt x="834" y="137"/>
                </a:lnTo>
                <a:lnTo>
                  <a:pt x="850" y="153"/>
                </a:lnTo>
                <a:lnTo>
                  <a:pt x="865" y="170"/>
                </a:lnTo>
                <a:lnTo>
                  <a:pt x="880" y="188"/>
                </a:lnTo>
                <a:lnTo>
                  <a:pt x="893" y="207"/>
                </a:lnTo>
                <a:lnTo>
                  <a:pt x="906" y="226"/>
                </a:lnTo>
                <a:lnTo>
                  <a:pt x="918" y="245"/>
                </a:lnTo>
                <a:lnTo>
                  <a:pt x="929" y="265"/>
                </a:lnTo>
                <a:lnTo>
                  <a:pt x="939" y="286"/>
                </a:lnTo>
                <a:lnTo>
                  <a:pt x="947" y="307"/>
                </a:lnTo>
                <a:lnTo>
                  <a:pt x="955" y="329"/>
                </a:lnTo>
                <a:lnTo>
                  <a:pt x="962" y="351"/>
                </a:lnTo>
                <a:lnTo>
                  <a:pt x="967" y="374"/>
                </a:lnTo>
                <a:lnTo>
                  <a:pt x="971" y="397"/>
                </a:lnTo>
                <a:lnTo>
                  <a:pt x="975" y="421"/>
                </a:lnTo>
                <a:lnTo>
                  <a:pt x="976" y="445"/>
                </a:lnTo>
                <a:lnTo>
                  <a:pt x="977" y="469"/>
                </a:lnTo>
                <a:lnTo>
                  <a:pt x="977" y="493"/>
                </a:lnTo>
                <a:lnTo>
                  <a:pt x="975" y="517"/>
                </a:lnTo>
                <a:lnTo>
                  <a:pt x="972" y="540"/>
                </a:lnTo>
                <a:lnTo>
                  <a:pt x="967" y="563"/>
                </a:lnTo>
                <a:lnTo>
                  <a:pt x="962" y="586"/>
                </a:lnTo>
                <a:lnTo>
                  <a:pt x="955" y="608"/>
                </a:lnTo>
                <a:lnTo>
                  <a:pt x="948" y="630"/>
                </a:lnTo>
                <a:lnTo>
                  <a:pt x="939" y="651"/>
                </a:lnTo>
                <a:lnTo>
                  <a:pt x="929" y="672"/>
                </a:lnTo>
                <a:lnTo>
                  <a:pt x="918" y="692"/>
                </a:lnTo>
                <a:lnTo>
                  <a:pt x="907" y="712"/>
                </a:lnTo>
                <a:lnTo>
                  <a:pt x="894" y="731"/>
                </a:lnTo>
                <a:lnTo>
                  <a:pt x="880" y="749"/>
                </a:lnTo>
                <a:lnTo>
                  <a:pt x="866" y="767"/>
                </a:lnTo>
                <a:lnTo>
                  <a:pt x="850" y="784"/>
                </a:lnTo>
                <a:lnTo>
                  <a:pt x="834" y="800"/>
                </a:lnTo>
                <a:lnTo>
                  <a:pt x="817" y="816"/>
                </a:lnTo>
                <a:lnTo>
                  <a:pt x="800" y="831"/>
                </a:lnTo>
                <a:lnTo>
                  <a:pt x="781" y="845"/>
                </a:lnTo>
                <a:lnTo>
                  <a:pt x="762" y="858"/>
                </a:lnTo>
                <a:lnTo>
                  <a:pt x="742" y="870"/>
                </a:lnTo>
                <a:lnTo>
                  <a:pt x="722" y="881"/>
                </a:lnTo>
                <a:lnTo>
                  <a:pt x="701" y="892"/>
                </a:lnTo>
                <a:lnTo>
                  <a:pt x="679" y="901"/>
                </a:lnTo>
                <a:lnTo>
                  <a:pt x="657" y="909"/>
                </a:lnTo>
                <a:lnTo>
                  <a:pt x="634" y="917"/>
                </a:lnTo>
                <a:lnTo>
                  <a:pt x="611" y="923"/>
                </a:lnTo>
                <a:lnTo>
                  <a:pt x="587" y="928"/>
                </a:lnTo>
                <a:lnTo>
                  <a:pt x="563" y="933"/>
                </a:lnTo>
                <a:lnTo>
                  <a:pt x="539" y="935"/>
                </a:lnTo>
                <a:lnTo>
                  <a:pt x="514" y="937"/>
                </a:lnTo>
                <a:lnTo>
                  <a:pt x="489" y="938"/>
                </a:lnTo>
                <a:lnTo>
                  <a:pt x="464" y="937"/>
                </a:lnTo>
                <a:lnTo>
                  <a:pt x="439" y="935"/>
                </a:lnTo>
                <a:lnTo>
                  <a:pt x="415" y="933"/>
                </a:lnTo>
                <a:lnTo>
                  <a:pt x="390" y="928"/>
                </a:lnTo>
                <a:lnTo>
                  <a:pt x="367" y="923"/>
                </a:lnTo>
                <a:lnTo>
                  <a:pt x="344" y="917"/>
                </a:lnTo>
                <a:lnTo>
                  <a:pt x="321" y="910"/>
                </a:lnTo>
                <a:lnTo>
                  <a:pt x="299" y="901"/>
                </a:lnTo>
                <a:lnTo>
                  <a:pt x="277" y="892"/>
                </a:lnTo>
                <a:lnTo>
                  <a:pt x="256" y="881"/>
                </a:lnTo>
                <a:lnTo>
                  <a:pt x="235" y="870"/>
                </a:lnTo>
                <a:lnTo>
                  <a:pt x="216" y="858"/>
                </a:lnTo>
                <a:lnTo>
                  <a:pt x="197" y="845"/>
                </a:lnTo>
                <a:lnTo>
                  <a:pt x="178" y="831"/>
                </a:lnTo>
                <a:lnTo>
                  <a:pt x="160" y="816"/>
                </a:lnTo>
                <a:lnTo>
                  <a:pt x="143" y="801"/>
                </a:lnTo>
                <a:lnTo>
                  <a:pt x="127" y="785"/>
                </a:lnTo>
                <a:lnTo>
                  <a:pt x="112" y="768"/>
                </a:lnTo>
                <a:lnTo>
                  <a:pt x="97" y="750"/>
                </a:lnTo>
                <a:lnTo>
                  <a:pt x="84" y="731"/>
                </a:lnTo>
                <a:lnTo>
                  <a:pt x="71" y="712"/>
                </a:lnTo>
                <a:lnTo>
                  <a:pt x="59" y="693"/>
                </a:lnTo>
                <a:lnTo>
                  <a:pt x="48" y="673"/>
                </a:lnTo>
                <a:lnTo>
                  <a:pt x="38" y="652"/>
                </a:lnTo>
                <a:lnTo>
                  <a:pt x="30" y="631"/>
                </a:lnTo>
                <a:lnTo>
                  <a:pt x="22" y="609"/>
                </a:lnTo>
                <a:lnTo>
                  <a:pt x="15" y="587"/>
                </a:lnTo>
                <a:lnTo>
                  <a:pt x="10" y="564"/>
                </a:lnTo>
                <a:lnTo>
                  <a:pt x="6" y="541"/>
                </a:lnTo>
                <a:lnTo>
                  <a:pt x="2" y="517"/>
                </a:lnTo>
                <a:lnTo>
                  <a:pt x="1" y="493"/>
                </a:lnTo>
                <a:lnTo>
                  <a:pt x="0" y="469"/>
                </a:lnTo>
                <a:close/>
                <a:moveTo>
                  <a:pt x="26" y="492"/>
                </a:moveTo>
                <a:lnTo>
                  <a:pt x="28" y="514"/>
                </a:lnTo>
                <a:lnTo>
                  <a:pt x="31" y="536"/>
                </a:lnTo>
                <a:lnTo>
                  <a:pt x="35" y="558"/>
                </a:lnTo>
                <a:lnTo>
                  <a:pt x="40" y="580"/>
                </a:lnTo>
                <a:lnTo>
                  <a:pt x="46" y="601"/>
                </a:lnTo>
                <a:lnTo>
                  <a:pt x="53" y="621"/>
                </a:lnTo>
                <a:lnTo>
                  <a:pt x="62" y="642"/>
                </a:lnTo>
                <a:lnTo>
                  <a:pt x="71" y="661"/>
                </a:lnTo>
                <a:lnTo>
                  <a:pt x="81" y="680"/>
                </a:lnTo>
                <a:lnTo>
                  <a:pt x="92" y="699"/>
                </a:lnTo>
                <a:lnTo>
                  <a:pt x="104" y="717"/>
                </a:lnTo>
                <a:lnTo>
                  <a:pt x="117" y="734"/>
                </a:lnTo>
                <a:lnTo>
                  <a:pt x="131" y="751"/>
                </a:lnTo>
                <a:lnTo>
                  <a:pt x="145" y="767"/>
                </a:lnTo>
                <a:lnTo>
                  <a:pt x="161" y="783"/>
                </a:lnTo>
                <a:lnTo>
                  <a:pt x="177" y="797"/>
                </a:lnTo>
                <a:lnTo>
                  <a:pt x="194" y="811"/>
                </a:lnTo>
                <a:lnTo>
                  <a:pt x="211" y="824"/>
                </a:lnTo>
                <a:lnTo>
                  <a:pt x="229" y="837"/>
                </a:lnTo>
                <a:lnTo>
                  <a:pt x="248" y="848"/>
                </a:lnTo>
                <a:lnTo>
                  <a:pt x="267" y="859"/>
                </a:lnTo>
                <a:lnTo>
                  <a:pt x="287" y="869"/>
                </a:lnTo>
                <a:lnTo>
                  <a:pt x="308" y="878"/>
                </a:lnTo>
                <a:lnTo>
                  <a:pt x="329" y="886"/>
                </a:lnTo>
                <a:lnTo>
                  <a:pt x="350" y="893"/>
                </a:lnTo>
                <a:lnTo>
                  <a:pt x="373" y="899"/>
                </a:lnTo>
                <a:lnTo>
                  <a:pt x="395" y="904"/>
                </a:lnTo>
                <a:lnTo>
                  <a:pt x="418" y="908"/>
                </a:lnTo>
                <a:lnTo>
                  <a:pt x="441" y="911"/>
                </a:lnTo>
                <a:lnTo>
                  <a:pt x="465" y="912"/>
                </a:lnTo>
                <a:lnTo>
                  <a:pt x="488" y="913"/>
                </a:lnTo>
                <a:lnTo>
                  <a:pt x="512" y="912"/>
                </a:lnTo>
                <a:lnTo>
                  <a:pt x="536" y="911"/>
                </a:lnTo>
                <a:lnTo>
                  <a:pt x="559" y="908"/>
                </a:lnTo>
                <a:lnTo>
                  <a:pt x="582" y="904"/>
                </a:lnTo>
                <a:lnTo>
                  <a:pt x="604" y="899"/>
                </a:lnTo>
                <a:lnTo>
                  <a:pt x="626" y="893"/>
                </a:lnTo>
                <a:lnTo>
                  <a:pt x="648" y="886"/>
                </a:lnTo>
                <a:lnTo>
                  <a:pt x="669" y="878"/>
                </a:lnTo>
                <a:lnTo>
                  <a:pt x="689" y="869"/>
                </a:lnTo>
                <a:lnTo>
                  <a:pt x="709" y="859"/>
                </a:lnTo>
                <a:lnTo>
                  <a:pt x="729" y="849"/>
                </a:lnTo>
                <a:lnTo>
                  <a:pt x="747" y="837"/>
                </a:lnTo>
                <a:lnTo>
                  <a:pt x="766" y="825"/>
                </a:lnTo>
                <a:lnTo>
                  <a:pt x="783" y="812"/>
                </a:lnTo>
                <a:lnTo>
                  <a:pt x="800" y="798"/>
                </a:lnTo>
                <a:lnTo>
                  <a:pt x="816" y="783"/>
                </a:lnTo>
                <a:lnTo>
                  <a:pt x="831" y="768"/>
                </a:lnTo>
                <a:lnTo>
                  <a:pt x="846" y="752"/>
                </a:lnTo>
                <a:lnTo>
                  <a:pt x="860" y="735"/>
                </a:lnTo>
                <a:lnTo>
                  <a:pt x="873" y="718"/>
                </a:lnTo>
                <a:lnTo>
                  <a:pt x="885" y="699"/>
                </a:lnTo>
                <a:lnTo>
                  <a:pt x="896" y="681"/>
                </a:lnTo>
                <a:lnTo>
                  <a:pt x="906" y="662"/>
                </a:lnTo>
                <a:lnTo>
                  <a:pt x="915" y="642"/>
                </a:lnTo>
                <a:lnTo>
                  <a:pt x="924" y="622"/>
                </a:lnTo>
                <a:lnTo>
                  <a:pt x="931" y="601"/>
                </a:lnTo>
                <a:lnTo>
                  <a:pt x="937" y="580"/>
                </a:lnTo>
                <a:lnTo>
                  <a:pt x="942" y="559"/>
                </a:lnTo>
                <a:lnTo>
                  <a:pt x="946" y="537"/>
                </a:lnTo>
                <a:lnTo>
                  <a:pt x="949" y="515"/>
                </a:lnTo>
                <a:lnTo>
                  <a:pt x="951" y="492"/>
                </a:lnTo>
                <a:lnTo>
                  <a:pt x="952" y="469"/>
                </a:lnTo>
                <a:lnTo>
                  <a:pt x="951" y="446"/>
                </a:lnTo>
                <a:lnTo>
                  <a:pt x="949" y="424"/>
                </a:lnTo>
                <a:lnTo>
                  <a:pt x="947" y="402"/>
                </a:lnTo>
                <a:lnTo>
                  <a:pt x="943" y="380"/>
                </a:lnTo>
                <a:lnTo>
                  <a:pt x="937" y="358"/>
                </a:lnTo>
                <a:lnTo>
                  <a:pt x="931" y="337"/>
                </a:lnTo>
                <a:lnTo>
                  <a:pt x="924" y="317"/>
                </a:lnTo>
                <a:lnTo>
                  <a:pt x="916" y="297"/>
                </a:lnTo>
                <a:lnTo>
                  <a:pt x="906" y="277"/>
                </a:lnTo>
                <a:lnTo>
                  <a:pt x="896" y="258"/>
                </a:lnTo>
                <a:lnTo>
                  <a:pt x="885" y="239"/>
                </a:lnTo>
                <a:lnTo>
                  <a:pt x="873" y="221"/>
                </a:lnTo>
                <a:lnTo>
                  <a:pt x="860" y="204"/>
                </a:lnTo>
                <a:lnTo>
                  <a:pt x="846" y="187"/>
                </a:lnTo>
                <a:lnTo>
                  <a:pt x="832" y="171"/>
                </a:lnTo>
                <a:lnTo>
                  <a:pt x="817" y="155"/>
                </a:lnTo>
                <a:lnTo>
                  <a:pt x="800" y="141"/>
                </a:lnTo>
                <a:lnTo>
                  <a:pt x="784" y="127"/>
                </a:lnTo>
                <a:lnTo>
                  <a:pt x="766" y="114"/>
                </a:lnTo>
                <a:lnTo>
                  <a:pt x="748" y="101"/>
                </a:lnTo>
                <a:lnTo>
                  <a:pt x="729" y="90"/>
                </a:lnTo>
                <a:lnTo>
                  <a:pt x="710" y="79"/>
                </a:lnTo>
                <a:lnTo>
                  <a:pt x="690" y="69"/>
                </a:lnTo>
                <a:lnTo>
                  <a:pt x="669" y="60"/>
                </a:lnTo>
                <a:lnTo>
                  <a:pt x="648" y="52"/>
                </a:lnTo>
                <a:lnTo>
                  <a:pt x="627" y="45"/>
                </a:lnTo>
                <a:lnTo>
                  <a:pt x="605" y="39"/>
                </a:lnTo>
                <a:lnTo>
                  <a:pt x="582" y="34"/>
                </a:lnTo>
                <a:lnTo>
                  <a:pt x="560" y="30"/>
                </a:lnTo>
                <a:lnTo>
                  <a:pt x="536" y="27"/>
                </a:lnTo>
                <a:lnTo>
                  <a:pt x="513" y="26"/>
                </a:lnTo>
                <a:lnTo>
                  <a:pt x="489" y="25"/>
                </a:lnTo>
                <a:lnTo>
                  <a:pt x="465" y="25"/>
                </a:lnTo>
                <a:lnTo>
                  <a:pt x="441" y="27"/>
                </a:lnTo>
                <a:lnTo>
                  <a:pt x="418" y="30"/>
                </a:lnTo>
                <a:lnTo>
                  <a:pt x="395" y="34"/>
                </a:lnTo>
                <a:lnTo>
                  <a:pt x="373" y="39"/>
                </a:lnTo>
                <a:lnTo>
                  <a:pt x="351" y="45"/>
                </a:lnTo>
                <a:lnTo>
                  <a:pt x="330" y="52"/>
                </a:lnTo>
                <a:lnTo>
                  <a:pt x="308" y="60"/>
                </a:lnTo>
                <a:lnTo>
                  <a:pt x="288" y="69"/>
                </a:lnTo>
                <a:lnTo>
                  <a:pt x="268" y="79"/>
                </a:lnTo>
                <a:lnTo>
                  <a:pt x="249" y="89"/>
                </a:lnTo>
                <a:lnTo>
                  <a:pt x="230" y="101"/>
                </a:lnTo>
                <a:lnTo>
                  <a:pt x="212" y="113"/>
                </a:lnTo>
                <a:lnTo>
                  <a:pt x="194" y="126"/>
                </a:lnTo>
                <a:lnTo>
                  <a:pt x="177" y="140"/>
                </a:lnTo>
                <a:lnTo>
                  <a:pt x="161" y="155"/>
                </a:lnTo>
                <a:lnTo>
                  <a:pt x="146" y="170"/>
                </a:lnTo>
                <a:lnTo>
                  <a:pt x="131" y="186"/>
                </a:lnTo>
                <a:lnTo>
                  <a:pt x="117" y="203"/>
                </a:lnTo>
                <a:lnTo>
                  <a:pt x="104" y="221"/>
                </a:lnTo>
                <a:lnTo>
                  <a:pt x="93" y="239"/>
                </a:lnTo>
                <a:lnTo>
                  <a:pt x="81" y="257"/>
                </a:lnTo>
                <a:lnTo>
                  <a:pt x="71" y="276"/>
                </a:lnTo>
                <a:lnTo>
                  <a:pt x="62" y="296"/>
                </a:lnTo>
                <a:lnTo>
                  <a:pt x="53" y="316"/>
                </a:lnTo>
                <a:lnTo>
                  <a:pt x="46" y="337"/>
                </a:lnTo>
                <a:lnTo>
                  <a:pt x="40" y="358"/>
                </a:lnTo>
                <a:lnTo>
                  <a:pt x="35" y="379"/>
                </a:lnTo>
                <a:lnTo>
                  <a:pt x="31" y="401"/>
                </a:lnTo>
                <a:lnTo>
                  <a:pt x="28" y="423"/>
                </a:lnTo>
                <a:lnTo>
                  <a:pt x="26" y="446"/>
                </a:lnTo>
                <a:lnTo>
                  <a:pt x="25" y="469"/>
                </a:lnTo>
                <a:lnTo>
                  <a:pt x="26" y="492"/>
                </a:lnTo>
                <a:close/>
              </a:path>
            </a:pathLst>
          </a:custGeom>
          <a:solidFill>
            <a:srgbClr val="385D8A"/>
          </a:solidFill>
          <a:ln w="0" cap="flat">
            <a:solidFill>
              <a:srgbClr val="385D8A"/>
            </a:solidFill>
            <a:prstDash val="solid"/>
            <a:round/>
            <a:headEnd/>
            <a:tailEnd/>
          </a:ln>
        </p:spPr>
        <p:txBody>
          <a:bodyPr/>
          <a:lstStyle/>
          <a:p>
            <a:endParaRPr lang="cs-CZ"/>
          </a:p>
        </p:txBody>
      </p:sp>
      <p:sp>
        <p:nvSpPr>
          <p:cNvPr id="10278" name="Freeform 40"/>
          <p:cNvSpPr>
            <a:spLocks noEditPoints="1"/>
          </p:cNvSpPr>
          <p:nvPr/>
        </p:nvSpPr>
        <p:spPr bwMode="auto">
          <a:xfrm>
            <a:off x="4075113" y="1962150"/>
            <a:ext cx="4718050" cy="1868488"/>
          </a:xfrm>
          <a:custGeom>
            <a:avLst/>
            <a:gdLst>
              <a:gd name="T0" fmla="*/ 0 w 2972"/>
              <a:gd name="T1" fmla="*/ 748487400 h 1177"/>
              <a:gd name="T2" fmla="*/ 2147483646 w 2972"/>
              <a:gd name="T3" fmla="*/ 748487400 h 1177"/>
              <a:gd name="T4" fmla="*/ 2147483646 w 2972"/>
              <a:gd name="T5" fmla="*/ 778729283 h 1177"/>
              <a:gd name="T6" fmla="*/ 2147483646 w 2972"/>
              <a:gd name="T7" fmla="*/ 0 h 1177"/>
              <a:gd name="T8" fmla="*/ 2147483646 w 2972"/>
              <a:gd name="T9" fmla="*/ 1481852272 h 1177"/>
              <a:gd name="T10" fmla="*/ 2147483646 w 2972"/>
              <a:gd name="T11" fmla="*/ 2147483646 h 1177"/>
              <a:gd name="T12" fmla="*/ 2147483646 w 2972"/>
              <a:gd name="T13" fmla="*/ 2147483646 h 1177"/>
              <a:gd name="T14" fmla="*/ 2147483646 w 2972"/>
              <a:gd name="T15" fmla="*/ 2147483646 h 1177"/>
              <a:gd name="T16" fmla="*/ 0 w 2972"/>
              <a:gd name="T17" fmla="*/ 2147483646 h 1177"/>
              <a:gd name="T18" fmla="*/ 0 w 2972"/>
              <a:gd name="T19" fmla="*/ 748487400 h 1177"/>
              <a:gd name="T20" fmla="*/ 63004700 w 2972"/>
              <a:gd name="T21" fmla="*/ 2147483646 h 1177"/>
              <a:gd name="T22" fmla="*/ 30241875 w 2972"/>
              <a:gd name="T23" fmla="*/ 2147483646 h 1177"/>
              <a:gd name="T24" fmla="*/ 2147483646 w 2972"/>
              <a:gd name="T25" fmla="*/ 2147483646 h 1177"/>
              <a:gd name="T26" fmla="*/ 2147483646 w 2972"/>
              <a:gd name="T27" fmla="*/ 2147483646 h 1177"/>
              <a:gd name="T28" fmla="*/ 2147483646 w 2972"/>
              <a:gd name="T29" fmla="*/ 2147483646 h 1177"/>
              <a:gd name="T30" fmla="*/ 2147483646 w 2972"/>
              <a:gd name="T31" fmla="*/ 1461691016 h 1177"/>
              <a:gd name="T32" fmla="*/ 2147483646 w 2972"/>
              <a:gd name="T33" fmla="*/ 1504534478 h 1177"/>
              <a:gd name="T34" fmla="*/ 2147483646 w 2972"/>
              <a:gd name="T35" fmla="*/ 98286914 h 1177"/>
              <a:gd name="T36" fmla="*/ 2147483646 w 2972"/>
              <a:gd name="T37" fmla="*/ 75604708 h 1177"/>
              <a:gd name="T38" fmla="*/ 2147483646 w 2972"/>
              <a:gd name="T39" fmla="*/ 811490530 h 1177"/>
              <a:gd name="T40" fmla="*/ 30241875 w 2972"/>
              <a:gd name="T41" fmla="*/ 811490530 h 1177"/>
              <a:gd name="T42" fmla="*/ 63004700 w 2972"/>
              <a:gd name="T43" fmla="*/ 778729283 h 1177"/>
              <a:gd name="T44" fmla="*/ 63004700 w 2972"/>
              <a:gd name="T45" fmla="*/ 2147483646 h 11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972" h="1177">
                <a:moveTo>
                  <a:pt x="0" y="297"/>
                </a:moveTo>
                <a:lnTo>
                  <a:pt x="2373" y="297"/>
                </a:lnTo>
                <a:lnTo>
                  <a:pt x="2360" y="309"/>
                </a:lnTo>
                <a:lnTo>
                  <a:pt x="2360" y="0"/>
                </a:lnTo>
                <a:lnTo>
                  <a:pt x="2972" y="588"/>
                </a:lnTo>
                <a:lnTo>
                  <a:pt x="2360" y="1177"/>
                </a:lnTo>
                <a:lnTo>
                  <a:pt x="2360" y="868"/>
                </a:lnTo>
                <a:lnTo>
                  <a:pt x="2373" y="880"/>
                </a:lnTo>
                <a:lnTo>
                  <a:pt x="0" y="880"/>
                </a:lnTo>
                <a:lnTo>
                  <a:pt x="0" y="297"/>
                </a:lnTo>
                <a:close/>
                <a:moveTo>
                  <a:pt x="25" y="868"/>
                </a:moveTo>
                <a:lnTo>
                  <a:pt x="12" y="856"/>
                </a:lnTo>
                <a:lnTo>
                  <a:pt x="2386" y="856"/>
                </a:lnTo>
                <a:lnTo>
                  <a:pt x="2386" y="1147"/>
                </a:lnTo>
                <a:lnTo>
                  <a:pt x="2364" y="1139"/>
                </a:lnTo>
                <a:lnTo>
                  <a:pt x="2945" y="580"/>
                </a:lnTo>
                <a:lnTo>
                  <a:pt x="2945" y="597"/>
                </a:lnTo>
                <a:lnTo>
                  <a:pt x="2364" y="39"/>
                </a:lnTo>
                <a:lnTo>
                  <a:pt x="2386" y="30"/>
                </a:lnTo>
                <a:lnTo>
                  <a:pt x="2386" y="322"/>
                </a:lnTo>
                <a:lnTo>
                  <a:pt x="12" y="322"/>
                </a:lnTo>
                <a:lnTo>
                  <a:pt x="25" y="309"/>
                </a:lnTo>
                <a:lnTo>
                  <a:pt x="25" y="868"/>
                </a:lnTo>
                <a:close/>
              </a:path>
            </a:pathLst>
          </a:custGeom>
          <a:solidFill>
            <a:srgbClr val="385D8A"/>
          </a:solidFill>
          <a:ln w="0" cap="flat">
            <a:solidFill>
              <a:srgbClr val="385D8A"/>
            </a:solidFill>
            <a:prstDash val="solid"/>
            <a:round/>
            <a:headEnd/>
            <a:tailEnd/>
          </a:ln>
        </p:spPr>
        <p:txBody>
          <a:bodyPr/>
          <a:lstStyle/>
          <a:p>
            <a:endParaRPr lang="cs-CZ"/>
          </a:p>
        </p:txBody>
      </p:sp>
      <p:sp>
        <p:nvSpPr>
          <p:cNvPr id="10279" name="Freeform 41"/>
          <p:cNvSpPr>
            <a:spLocks noEditPoints="1"/>
          </p:cNvSpPr>
          <p:nvPr/>
        </p:nvSpPr>
        <p:spPr bwMode="auto">
          <a:xfrm>
            <a:off x="3289301" y="3351214"/>
            <a:ext cx="4651375" cy="2009775"/>
          </a:xfrm>
          <a:custGeom>
            <a:avLst/>
            <a:gdLst>
              <a:gd name="T0" fmla="*/ 2374952 w 15390"/>
              <a:gd name="T1" fmla="*/ 301374843 h 6794"/>
              <a:gd name="T2" fmla="*/ 2374952 w 15390"/>
              <a:gd name="T3" fmla="*/ 293149083 h 6794"/>
              <a:gd name="T4" fmla="*/ 306097650 w 15390"/>
              <a:gd name="T5" fmla="*/ 2187561 h 6794"/>
              <a:gd name="T6" fmla="*/ 312765829 w 15390"/>
              <a:gd name="T7" fmla="*/ 875024 h 6794"/>
              <a:gd name="T8" fmla="*/ 316510806 w 15390"/>
              <a:gd name="T9" fmla="*/ 6300588 h 6794"/>
              <a:gd name="T10" fmla="*/ 316510806 w 15390"/>
              <a:gd name="T11" fmla="*/ 151737421 h 6794"/>
              <a:gd name="T12" fmla="*/ 310390878 w 15390"/>
              <a:gd name="T13" fmla="*/ 145961906 h 6794"/>
              <a:gd name="T14" fmla="*/ 1399681550 w 15390"/>
              <a:gd name="T15" fmla="*/ 145961906 h 6794"/>
              <a:gd name="T16" fmla="*/ 1405801780 w 15390"/>
              <a:gd name="T17" fmla="*/ 151737421 h 6794"/>
              <a:gd name="T18" fmla="*/ 1405801780 w 15390"/>
              <a:gd name="T19" fmla="*/ 442698943 h 6794"/>
              <a:gd name="T20" fmla="*/ 1399681550 w 15390"/>
              <a:gd name="T21" fmla="*/ 448562019 h 6794"/>
              <a:gd name="T22" fmla="*/ 310390878 w 15390"/>
              <a:gd name="T23" fmla="*/ 448562019 h 6794"/>
              <a:gd name="T24" fmla="*/ 316510806 w 15390"/>
              <a:gd name="T25" fmla="*/ 442698943 h 6794"/>
              <a:gd name="T26" fmla="*/ 316510806 w 15390"/>
              <a:gd name="T27" fmla="*/ 588223337 h 6794"/>
              <a:gd name="T28" fmla="*/ 312765829 w 15390"/>
              <a:gd name="T29" fmla="*/ 593561340 h 6794"/>
              <a:gd name="T30" fmla="*/ 306097650 w 15390"/>
              <a:gd name="T31" fmla="*/ 592336365 h 6794"/>
              <a:gd name="T32" fmla="*/ 2374952 w 15390"/>
              <a:gd name="T33" fmla="*/ 301374843 h 6794"/>
              <a:gd name="T34" fmla="*/ 314775381 w 15390"/>
              <a:gd name="T35" fmla="*/ 584110605 h 6794"/>
              <a:gd name="T36" fmla="*/ 304361922 w 15390"/>
              <a:gd name="T37" fmla="*/ 588223337 h 6794"/>
              <a:gd name="T38" fmla="*/ 304361922 w 15390"/>
              <a:gd name="T39" fmla="*/ 442698943 h 6794"/>
              <a:gd name="T40" fmla="*/ 310390878 w 15390"/>
              <a:gd name="T41" fmla="*/ 436923428 h 6794"/>
              <a:gd name="T42" fmla="*/ 1399681550 w 15390"/>
              <a:gd name="T43" fmla="*/ 436923428 h 6794"/>
              <a:gd name="T44" fmla="*/ 1393652896 w 15390"/>
              <a:gd name="T45" fmla="*/ 442698943 h 6794"/>
              <a:gd name="T46" fmla="*/ 1393652896 w 15390"/>
              <a:gd name="T47" fmla="*/ 151737421 h 6794"/>
              <a:gd name="T48" fmla="*/ 1399681550 w 15390"/>
              <a:gd name="T49" fmla="*/ 157600497 h 6794"/>
              <a:gd name="T50" fmla="*/ 310390878 w 15390"/>
              <a:gd name="T51" fmla="*/ 157600497 h 6794"/>
              <a:gd name="T52" fmla="*/ 304361922 w 15390"/>
              <a:gd name="T53" fmla="*/ 151737421 h 6794"/>
              <a:gd name="T54" fmla="*/ 304361922 w 15390"/>
              <a:gd name="T55" fmla="*/ 6300588 h 6794"/>
              <a:gd name="T56" fmla="*/ 314775381 w 15390"/>
              <a:gd name="T57" fmla="*/ 10413321 h 6794"/>
              <a:gd name="T58" fmla="*/ 11052683 w 15390"/>
              <a:gd name="T59" fmla="*/ 301374843 h 6794"/>
              <a:gd name="T60" fmla="*/ 11052683 w 15390"/>
              <a:gd name="T61" fmla="*/ 293149083 h 6794"/>
              <a:gd name="T62" fmla="*/ 314775381 w 15390"/>
              <a:gd name="T63" fmla="*/ 584110605 h 67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390" h="6794">
                <a:moveTo>
                  <a:pt x="26" y="3444"/>
                </a:moveTo>
                <a:cubicBezTo>
                  <a:pt x="0" y="3418"/>
                  <a:pt x="0" y="3376"/>
                  <a:pt x="26" y="3350"/>
                </a:cubicBezTo>
                <a:lnTo>
                  <a:pt x="3351" y="25"/>
                </a:lnTo>
                <a:cubicBezTo>
                  <a:pt x="3370" y="5"/>
                  <a:pt x="3399" y="0"/>
                  <a:pt x="3424" y="10"/>
                </a:cubicBezTo>
                <a:cubicBezTo>
                  <a:pt x="3449" y="20"/>
                  <a:pt x="3465" y="45"/>
                  <a:pt x="3465" y="72"/>
                </a:cubicBezTo>
                <a:lnTo>
                  <a:pt x="3465" y="1734"/>
                </a:lnTo>
                <a:lnTo>
                  <a:pt x="3398" y="1668"/>
                </a:lnTo>
                <a:lnTo>
                  <a:pt x="15323" y="1668"/>
                </a:lnTo>
                <a:cubicBezTo>
                  <a:pt x="15360" y="1668"/>
                  <a:pt x="15390" y="1697"/>
                  <a:pt x="15390" y="1734"/>
                </a:cubicBezTo>
                <a:lnTo>
                  <a:pt x="15390" y="5059"/>
                </a:lnTo>
                <a:cubicBezTo>
                  <a:pt x="15390" y="5096"/>
                  <a:pt x="15360" y="5126"/>
                  <a:pt x="15323" y="5126"/>
                </a:cubicBezTo>
                <a:lnTo>
                  <a:pt x="3398" y="5126"/>
                </a:lnTo>
                <a:lnTo>
                  <a:pt x="3465" y="5059"/>
                </a:lnTo>
                <a:lnTo>
                  <a:pt x="3465" y="6722"/>
                </a:lnTo>
                <a:cubicBezTo>
                  <a:pt x="3465" y="6749"/>
                  <a:pt x="3449" y="6773"/>
                  <a:pt x="3424" y="6783"/>
                </a:cubicBezTo>
                <a:cubicBezTo>
                  <a:pt x="3399" y="6794"/>
                  <a:pt x="3370" y="6788"/>
                  <a:pt x="3351" y="6769"/>
                </a:cubicBezTo>
                <a:lnTo>
                  <a:pt x="26" y="3444"/>
                </a:lnTo>
                <a:close/>
                <a:moveTo>
                  <a:pt x="3446" y="6675"/>
                </a:moveTo>
                <a:lnTo>
                  <a:pt x="3332" y="6722"/>
                </a:lnTo>
                <a:lnTo>
                  <a:pt x="3332" y="5059"/>
                </a:lnTo>
                <a:cubicBezTo>
                  <a:pt x="3332" y="5022"/>
                  <a:pt x="3362" y="4993"/>
                  <a:pt x="3398" y="4993"/>
                </a:cubicBezTo>
                <a:lnTo>
                  <a:pt x="15323" y="4993"/>
                </a:lnTo>
                <a:lnTo>
                  <a:pt x="15257" y="5059"/>
                </a:lnTo>
                <a:lnTo>
                  <a:pt x="15257" y="1734"/>
                </a:lnTo>
                <a:lnTo>
                  <a:pt x="15323" y="1801"/>
                </a:lnTo>
                <a:lnTo>
                  <a:pt x="3398" y="1801"/>
                </a:lnTo>
                <a:cubicBezTo>
                  <a:pt x="3362" y="1801"/>
                  <a:pt x="3332" y="1771"/>
                  <a:pt x="3332" y="1734"/>
                </a:cubicBezTo>
                <a:lnTo>
                  <a:pt x="3332" y="72"/>
                </a:lnTo>
                <a:lnTo>
                  <a:pt x="3446" y="119"/>
                </a:lnTo>
                <a:lnTo>
                  <a:pt x="121" y="3444"/>
                </a:lnTo>
                <a:lnTo>
                  <a:pt x="121" y="3350"/>
                </a:lnTo>
                <a:lnTo>
                  <a:pt x="3446" y="6675"/>
                </a:lnTo>
                <a:close/>
              </a:path>
            </a:pathLst>
          </a:custGeom>
          <a:solidFill>
            <a:srgbClr val="385D8A"/>
          </a:solidFill>
          <a:ln w="0" cap="flat">
            <a:solidFill>
              <a:srgbClr val="385D8A"/>
            </a:solidFill>
            <a:prstDash val="solid"/>
            <a:round/>
            <a:headEnd/>
            <a:tailEnd/>
          </a:ln>
        </p:spPr>
        <p:txBody>
          <a:bodyPr/>
          <a:lstStyle/>
          <a:p>
            <a:endParaRPr lang="cs-CZ"/>
          </a:p>
        </p:txBody>
      </p:sp>
    </p:spTree>
    <p:extLst>
      <p:ext uri="{BB962C8B-B14F-4D97-AF65-F5344CB8AC3E}">
        <p14:creationId xmlns:p14="http://schemas.microsoft.com/office/powerpoint/2010/main" val="637309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963827" y="218948"/>
            <a:ext cx="10264345" cy="1143000"/>
          </a:xfrm>
        </p:spPr>
        <p:txBody>
          <a:bodyPr>
            <a:normAutofit/>
          </a:bodyPr>
          <a:lstStyle/>
          <a:p>
            <a:pPr algn="ctr">
              <a:defRPr/>
            </a:pPr>
            <a:r>
              <a:rPr lang="cs-CZ" sz="4000" b="1" dirty="0"/>
              <a:t> </a:t>
            </a:r>
            <a:r>
              <a:rPr lang="cs-CZ" dirty="0"/>
              <a:t>Sociální marketing</a:t>
            </a:r>
          </a:p>
        </p:txBody>
      </p:sp>
      <p:sp>
        <p:nvSpPr>
          <p:cNvPr id="5" name="Zástupný symbol pro obsah 4"/>
          <p:cNvSpPr>
            <a:spLocks noGrp="1"/>
          </p:cNvSpPr>
          <p:nvPr>
            <p:ph idx="1"/>
          </p:nvPr>
        </p:nvSpPr>
        <p:spPr>
          <a:xfrm>
            <a:off x="481913" y="1244387"/>
            <a:ext cx="11640064" cy="5613613"/>
          </a:xfrm>
        </p:spPr>
        <p:txBody>
          <a:bodyPr rtlCol="0">
            <a:noAutofit/>
          </a:bodyPr>
          <a:lstStyle/>
          <a:p>
            <a:pPr marL="0" indent="0">
              <a:defRPr/>
            </a:pPr>
            <a:r>
              <a:rPr lang="cs-CZ" dirty="0"/>
              <a:t>Jak motivovat ke změně chování zákazníka, které mu přinese užitek (zdraví) ?</a:t>
            </a:r>
          </a:p>
          <a:p>
            <a:pPr marL="514350" indent="-514350">
              <a:buFont typeface="+mj-lt"/>
              <a:buAutoNum type="arabicPeriod"/>
              <a:defRPr/>
            </a:pPr>
            <a:endParaRPr lang="cs-CZ" dirty="0"/>
          </a:p>
          <a:p>
            <a:pPr>
              <a:defRPr/>
            </a:pPr>
            <a:r>
              <a:rPr lang="cs-CZ" dirty="0"/>
              <a:t>Nenásilně vytvořit pozitivní přístup k určitému výkonu nebo typu chování, tak aby vznikl vnitřní motor, který člověka pohání něco dělat   </a:t>
            </a:r>
          </a:p>
          <a:p>
            <a:pPr marL="401638" lvl="1" indent="-571500">
              <a:defRPr/>
            </a:pPr>
            <a:endParaRPr lang="cs-CZ" sz="3200" dirty="0"/>
          </a:p>
          <a:p>
            <a:pPr marL="0" lvl="1" indent="0">
              <a:buNone/>
              <a:defRPr/>
            </a:pPr>
            <a:r>
              <a:rPr lang="cs-CZ" sz="3200" dirty="0"/>
              <a:t>Motivace</a:t>
            </a:r>
          </a:p>
          <a:p>
            <a:pPr marL="401638" lvl="1" indent="-571500">
              <a:defRPr/>
            </a:pPr>
            <a:r>
              <a:rPr lang="cs-CZ" sz="3200" dirty="0"/>
              <a:t>pozitivní: odměna hmotná, morální, seberealizace</a:t>
            </a:r>
          </a:p>
          <a:p>
            <a:pPr marL="401638" lvl="1" indent="-571500">
              <a:defRPr/>
            </a:pPr>
            <a:r>
              <a:rPr lang="cs-CZ" sz="3200" dirty="0"/>
              <a:t>negativní: strach o život, zdraví, práci</a:t>
            </a:r>
          </a:p>
          <a:p>
            <a:pPr marL="0" indent="0">
              <a:buNone/>
              <a:defRPr/>
            </a:pPr>
            <a:r>
              <a:rPr lang="cs-CZ" sz="3600" dirty="0"/>
              <a:t>          </a:t>
            </a:r>
          </a:p>
          <a:p>
            <a:pPr marL="0" indent="0">
              <a:defRPr/>
            </a:pPr>
            <a:r>
              <a:rPr lang="cs-CZ" dirty="0"/>
              <a:t>Motivem může být touha (vědomá, polovědomá a někdy dokonce i nevědomá), emoce nebo potřeba. </a:t>
            </a:r>
          </a:p>
          <a:p>
            <a:pPr marL="0" indent="0">
              <a:defRPr/>
            </a:pPr>
            <a:endParaRPr lang="cs-CZ" dirty="0"/>
          </a:p>
          <a:p>
            <a:pPr marL="0" indent="0">
              <a:buNone/>
              <a:defRPr/>
            </a:pPr>
            <a:r>
              <a:rPr lang="cs-CZ" dirty="0"/>
              <a:t>	      		</a:t>
            </a:r>
            <a:endParaRPr lang="cs-CZ" dirty="0">
              <a:solidFill>
                <a:schemeClr val="bg1"/>
              </a:solidFill>
            </a:endParaRPr>
          </a:p>
          <a:p>
            <a:pPr>
              <a:defRPr/>
            </a:pPr>
            <a:endParaRPr lang="cs-CZ" sz="2000" dirty="0"/>
          </a:p>
        </p:txBody>
      </p:sp>
      <p:sp>
        <p:nvSpPr>
          <p:cNvPr id="2" name="Zástupný symbol pro zápatí 1"/>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Tree>
    <p:extLst>
      <p:ext uri="{BB962C8B-B14F-4D97-AF65-F5344CB8AC3E}">
        <p14:creationId xmlns:p14="http://schemas.microsoft.com/office/powerpoint/2010/main" val="3865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84225" y="117476"/>
            <a:ext cx="10515600" cy="1325563"/>
          </a:xfrm>
        </p:spPr>
        <p:txBody>
          <a:bodyPr/>
          <a:lstStyle/>
          <a:p>
            <a:pPr algn="ctr">
              <a:defRPr/>
            </a:pPr>
            <a:r>
              <a:rPr lang="cs-CZ" dirty="0"/>
              <a:t>Sociální marketing sleduje prospěch zákazníka</a:t>
            </a:r>
          </a:p>
        </p:txBody>
      </p:sp>
      <p:sp>
        <p:nvSpPr>
          <p:cNvPr id="3" name="Zástupný symbol pro obsah 2"/>
          <p:cNvSpPr>
            <a:spLocks noGrp="1"/>
          </p:cNvSpPr>
          <p:nvPr>
            <p:ph idx="1"/>
          </p:nvPr>
        </p:nvSpPr>
        <p:spPr>
          <a:xfrm>
            <a:off x="1524000" y="1100138"/>
            <a:ext cx="9036050" cy="4273550"/>
          </a:xfrm>
        </p:spPr>
        <p:txBody>
          <a:bodyPr rtlCol="0">
            <a:noAutofit/>
          </a:bodyPr>
          <a:lstStyle/>
          <a:p>
            <a:pPr marL="457200" indent="-457200">
              <a:defRPr/>
            </a:pPr>
            <a:endParaRPr lang="cs-CZ" sz="3200" dirty="0"/>
          </a:p>
          <a:p>
            <a:pPr marL="457200" indent="-457200">
              <a:defRPr/>
            </a:pPr>
            <a:r>
              <a:rPr lang="cs-CZ" sz="3200" dirty="0"/>
              <a:t>Jaké </a:t>
            </a:r>
            <a:r>
              <a:rPr lang="cs-CZ" sz="3200" dirty="0">
                <a:solidFill>
                  <a:srgbClr val="FF0000"/>
                </a:solidFill>
              </a:rPr>
              <a:t>chování </a:t>
            </a:r>
            <a:r>
              <a:rPr lang="cs-CZ" sz="3200" dirty="0"/>
              <a:t>soutěží s tím, které by mělo být podporováno?</a:t>
            </a:r>
          </a:p>
          <a:p>
            <a:pPr marL="457200" indent="-457200">
              <a:defRPr/>
            </a:pPr>
            <a:r>
              <a:rPr lang="cs-CZ" sz="3200" dirty="0"/>
              <a:t>Jaké </a:t>
            </a:r>
            <a:r>
              <a:rPr lang="cs-CZ" sz="3200" dirty="0">
                <a:solidFill>
                  <a:srgbClr val="FF0000"/>
                </a:solidFill>
              </a:rPr>
              <a:t>výhody</a:t>
            </a:r>
            <a:r>
              <a:rPr lang="cs-CZ" sz="3200" dirty="0"/>
              <a:t> plynou z chování, které nabízím ve srovnání s výhodami  konkurenčního chování</a:t>
            </a:r>
          </a:p>
          <a:p>
            <a:pPr marL="457200" indent="-457200">
              <a:defRPr/>
            </a:pPr>
            <a:r>
              <a:rPr lang="cs-CZ" sz="3200" dirty="0"/>
              <a:t>Ovlivňuje konkurenční chování cílové skupiny jiný marketing? (reklama fast-food, </a:t>
            </a:r>
            <a:r>
              <a:rPr lang="cs-CZ" sz="3200" dirty="0" err="1"/>
              <a:t>promo</a:t>
            </a:r>
            <a:r>
              <a:rPr lang="cs-CZ" sz="3200" dirty="0"/>
              <a:t> akce tabákových výrobků..) </a:t>
            </a:r>
          </a:p>
          <a:p>
            <a:pPr>
              <a:defRPr/>
            </a:pPr>
            <a:endParaRPr lang="cs-CZ" sz="3200" dirty="0"/>
          </a:p>
        </p:txBody>
      </p:sp>
      <p:sp>
        <p:nvSpPr>
          <p:cNvPr id="4" name="Zástupný symbol pro zápatí 3"/>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Tree>
    <p:extLst>
      <p:ext uri="{BB962C8B-B14F-4D97-AF65-F5344CB8AC3E}">
        <p14:creationId xmlns:p14="http://schemas.microsoft.com/office/powerpoint/2010/main" val="2937829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r>
              <a:rPr lang="cs-CZ" dirty="0"/>
              <a:t>Základní rámec změny chování</a:t>
            </a:r>
          </a:p>
        </p:txBody>
      </p:sp>
      <p:sp>
        <p:nvSpPr>
          <p:cNvPr id="19459" name="Zástupný symbol pro obsah 2"/>
          <p:cNvSpPr>
            <a:spLocks noGrp="1"/>
          </p:cNvSpPr>
          <p:nvPr>
            <p:ph idx="1"/>
          </p:nvPr>
        </p:nvSpPr>
        <p:spPr>
          <a:xfrm>
            <a:off x="2351089" y="1412876"/>
            <a:ext cx="7521575" cy="3579813"/>
          </a:xfrm>
        </p:spPr>
        <p:txBody>
          <a:bodyPr/>
          <a:lstStyle/>
          <a:p>
            <a:pPr algn="ctr" eaLnBrk="1" hangingPunct="1"/>
            <a:endParaRPr lang="cs-CZ" altLang="cs-CZ" sz="3600">
              <a:solidFill>
                <a:srgbClr val="FF0000"/>
              </a:solidFill>
            </a:endParaRPr>
          </a:p>
          <a:p>
            <a:pPr algn="ctr" eaLnBrk="1" hangingPunct="1"/>
            <a:r>
              <a:rPr lang="cs-CZ" altLang="cs-CZ" sz="3600">
                <a:solidFill>
                  <a:srgbClr val="FF0000"/>
                </a:solidFill>
              </a:rPr>
              <a:t>Kdo</a:t>
            </a:r>
            <a:r>
              <a:rPr lang="cs-CZ" altLang="cs-CZ" sz="3600"/>
              <a:t> (cílová skupina)				</a:t>
            </a:r>
          </a:p>
          <a:p>
            <a:pPr algn="ctr" eaLnBrk="1" hangingPunct="1"/>
            <a:r>
              <a:rPr lang="cs-CZ" altLang="cs-CZ" sz="3600">
                <a:solidFill>
                  <a:srgbClr val="FF0000"/>
                </a:solidFill>
              </a:rPr>
              <a:t>Co</a:t>
            </a:r>
            <a:r>
              <a:rPr lang="cs-CZ" altLang="cs-CZ" sz="3600"/>
              <a:t> (outcome  -  výstup)				</a:t>
            </a:r>
            <a:r>
              <a:rPr lang="cs-CZ" altLang="cs-CZ" sz="3600">
                <a:solidFill>
                  <a:srgbClr val="FF0000"/>
                </a:solidFill>
              </a:rPr>
              <a:t>Proč</a:t>
            </a:r>
            <a:r>
              <a:rPr lang="cs-CZ" altLang="cs-CZ" sz="3600"/>
              <a:t> (determinanty)			</a:t>
            </a:r>
          </a:p>
          <a:p>
            <a:pPr algn="ctr" eaLnBrk="1" hangingPunct="1"/>
            <a:r>
              <a:rPr lang="cs-CZ" altLang="cs-CZ" sz="3600">
                <a:solidFill>
                  <a:srgbClr val="FF0000"/>
                </a:solidFill>
              </a:rPr>
              <a:t>Jak</a:t>
            </a:r>
            <a:r>
              <a:rPr lang="cs-CZ" altLang="cs-CZ" sz="3600"/>
              <a:t> (marketingový mix)	</a:t>
            </a:r>
          </a:p>
          <a:p>
            <a:pPr eaLnBrk="1" hangingPunct="1"/>
            <a:r>
              <a:rPr lang="cs-CZ" altLang="cs-CZ"/>
              <a:t>	</a:t>
            </a:r>
          </a:p>
        </p:txBody>
      </p:sp>
      <p:sp>
        <p:nvSpPr>
          <p:cNvPr id="3" name="Zástupný symbol pro zápatí 2"/>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Tree>
    <p:extLst>
      <p:ext uri="{BB962C8B-B14F-4D97-AF65-F5344CB8AC3E}">
        <p14:creationId xmlns:p14="http://schemas.microsoft.com/office/powerpoint/2010/main" val="1511122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346326" y="365125"/>
            <a:ext cx="7521575" cy="687388"/>
          </a:xfrm>
        </p:spPr>
        <p:txBody>
          <a:bodyPr>
            <a:normAutofit fontScale="90000"/>
          </a:bodyPr>
          <a:lstStyle/>
          <a:p>
            <a:pPr>
              <a:defRPr/>
            </a:pPr>
            <a:r>
              <a:rPr lang="cs-CZ" sz="3200" dirty="0"/>
              <a:t>Myslete jako obchodník</a:t>
            </a:r>
            <a:br>
              <a:rPr lang="cs-CZ" sz="3200" dirty="0"/>
            </a:br>
            <a:endParaRPr lang="cs-CZ" sz="3200" dirty="0"/>
          </a:p>
        </p:txBody>
      </p:sp>
      <p:sp>
        <p:nvSpPr>
          <p:cNvPr id="3" name="Zástupný symbol pro obsah 2"/>
          <p:cNvSpPr>
            <a:spLocks noGrp="1"/>
          </p:cNvSpPr>
          <p:nvPr>
            <p:ph idx="1"/>
          </p:nvPr>
        </p:nvSpPr>
        <p:spPr>
          <a:xfrm>
            <a:off x="1847850" y="1100139"/>
            <a:ext cx="8351838" cy="4776787"/>
          </a:xfrm>
        </p:spPr>
        <p:txBody>
          <a:bodyPr rtlCol="0">
            <a:normAutofit/>
          </a:bodyPr>
          <a:lstStyle/>
          <a:p>
            <a:pPr marL="457200" indent="-457200">
              <a:defRPr/>
            </a:pPr>
            <a:r>
              <a:rPr lang="cs-CZ" dirty="0"/>
              <a:t>Poznejte svoji cílovou skupinu a podívejte se na vše z jejich úhlu pohledu, myslete jako oni</a:t>
            </a:r>
          </a:p>
          <a:p>
            <a:pPr marL="457200" indent="-457200">
              <a:defRPr/>
            </a:pPr>
            <a:r>
              <a:rPr lang="cs-CZ" dirty="0"/>
              <a:t>Nabídněte své cílové skupině něco neodolatelného</a:t>
            </a:r>
          </a:p>
          <a:p>
            <a:pPr marL="457200" indent="-457200">
              <a:defRPr/>
            </a:pPr>
            <a:r>
              <a:rPr lang="cs-CZ" dirty="0"/>
              <a:t>Integrujte strategii 4P (marketingový mix)</a:t>
            </a:r>
          </a:p>
          <a:p>
            <a:pPr marL="859536" lvl="4" indent="-173736">
              <a:defRPr/>
            </a:pPr>
            <a:r>
              <a:rPr lang="cs-CZ" sz="2800" dirty="0" err="1"/>
              <a:t>Product</a:t>
            </a:r>
            <a:endParaRPr lang="cs-CZ" sz="2800" dirty="0"/>
          </a:p>
          <a:p>
            <a:pPr marL="859536" lvl="4" indent="-173736">
              <a:defRPr/>
            </a:pPr>
            <a:r>
              <a:rPr lang="cs-CZ" sz="2800" dirty="0" err="1"/>
              <a:t>Price</a:t>
            </a:r>
            <a:endParaRPr lang="cs-CZ" sz="2800" dirty="0"/>
          </a:p>
          <a:p>
            <a:pPr marL="859536" lvl="4" indent="-173736">
              <a:defRPr/>
            </a:pPr>
            <a:r>
              <a:rPr lang="cs-CZ" sz="2800" dirty="0"/>
              <a:t>Place</a:t>
            </a:r>
          </a:p>
          <a:p>
            <a:pPr marL="859536" lvl="4" indent="-173736">
              <a:defRPr/>
            </a:pPr>
            <a:r>
              <a:rPr lang="cs-CZ" sz="2800" dirty="0" err="1"/>
              <a:t>Promotion</a:t>
            </a:r>
            <a:endParaRPr lang="cs-CZ" sz="2800" dirty="0"/>
          </a:p>
          <a:p>
            <a:pPr marL="466344" lvl="3" indent="0">
              <a:buNone/>
              <a:defRPr/>
            </a:pPr>
            <a:endParaRPr lang="cs-CZ" sz="2800" dirty="0"/>
          </a:p>
          <a:p>
            <a:pPr>
              <a:defRPr/>
            </a:pPr>
            <a:endParaRPr lang="cs-CZ" dirty="0"/>
          </a:p>
        </p:txBody>
      </p:sp>
      <p:sp>
        <p:nvSpPr>
          <p:cNvPr id="4" name="Zástupný symbol pro zápatí 3"/>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Tree>
    <p:extLst>
      <p:ext uri="{BB962C8B-B14F-4D97-AF65-F5344CB8AC3E}">
        <p14:creationId xmlns:p14="http://schemas.microsoft.com/office/powerpoint/2010/main" val="380861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a:p>
            <a:endParaRPr lang="cs-CZ" dirty="0"/>
          </a:p>
          <a:p>
            <a:endParaRPr lang="cs-CZ" dirty="0"/>
          </a:p>
          <a:p>
            <a:pPr marL="0" indent="0" algn="ctr">
              <a:buNone/>
            </a:pPr>
            <a:r>
              <a:rPr lang="cs-CZ" sz="4400" dirty="0"/>
              <a:t>Skupinové intervence</a:t>
            </a:r>
          </a:p>
        </p:txBody>
      </p:sp>
    </p:spTree>
    <p:extLst>
      <p:ext uri="{BB962C8B-B14F-4D97-AF65-F5344CB8AC3E}">
        <p14:creationId xmlns:p14="http://schemas.microsoft.com/office/powerpoint/2010/main" val="16635203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rotWithShape="1">
          <a:blip r:embed="rId2"/>
          <a:srcRect l="33281" t="29826" r="47057" b="21605"/>
          <a:stretch/>
        </p:blipFill>
        <p:spPr bwMode="auto">
          <a:xfrm>
            <a:off x="522515" y="661851"/>
            <a:ext cx="4693920" cy="6348549"/>
          </a:xfrm>
          <a:prstGeom prst="rect">
            <a:avLst/>
          </a:prstGeom>
          <a:ln>
            <a:noFill/>
          </a:ln>
          <a:extLst>
            <a:ext uri="{53640926-AAD7-44D8-BBD7-CCE9431645EC}">
              <a14:shadowObscured xmlns:a14="http://schemas.microsoft.com/office/drawing/2010/main"/>
            </a:ext>
          </a:extLst>
        </p:spPr>
      </p:pic>
      <p:pic>
        <p:nvPicPr>
          <p:cNvPr id="4" name="Obráze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9462" y="315093"/>
            <a:ext cx="3904726" cy="3110545"/>
          </a:xfrm>
          <a:prstGeom prst="rect">
            <a:avLst/>
          </a:prstGeom>
        </p:spPr>
      </p:pic>
      <p:pic>
        <p:nvPicPr>
          <p:cNvPr id="5" name="Obrázek 4"/>
          <p:cNvPicPr/>
          <p:nvPr/>
        </p:nvPicPr>
        <p:blipFill>
          <a:blip r:embed="rId4" cstate="print">
            <a:extLst>
              <a:ext uri="{28A0092B-C50C-407E-A947-70E740481C1C}">
                <a14:useLocalDpi xmlns:a14="http://schemas.microsoft.com/office/drawing/2010/main" val="0"/>
              </a:ext>
            </a:extLst>
          </a:blip>
          <a:stretch>
            <a:fillRect/>
          </a:stretch>
        </p:blipFill>
        <p:spPr>
          <a:xfrm>
            <a:off x="7419703" y="3492137"/>
            <a:ext cx="3720737" cy="2830286"/>
          </a:xfrm>
          <a:prstGeom prst="rect">
            <a:avLst/>
          </a:prstGeom>
        </p:spPr>
      </p:pic>
    </p:spTree>
    <p:extLst>
      <p:ext uri="{BB962C8B-B14F-4D97-AF65-F5344CB8AC3E}">
        <p14:creationId xmlns:p14="http://schemas.microsoft.com/office/powerpoint/2010/main" val="1899674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délník 35"/>
          <p:cNvSpPr/>
          <p:nvPr/>
        </p:nvSpPr>
        <p:spPr>
          <a:xfrm>
            <a:off x="8169823" y="2117568"/>
            <a:ext cx="3480448" cy="1855573"/>
          </a:xfrm>
          <a:prstGeom prst="rect">
            <a:avLst/>
          </a:prstGeom>
          <a:effectLst>
            <a:softEdge rad="127000"/>
          </a:effectLst>
        </p:spPr>
        <p:style>
          <a:lnRef idx="0">
            <a:scrgbClr r="0" g="0" b="0"/>
          </a:lnRef>
          <a:fillRef idx="1003">
            <a:schemeClr val="lt1"/>
          </a:fillRef>
          <a:effectRef idx="0">
            <a:scrgbClr r="0" g="0" b="0"/>
          </a:effectRef>
          <a:fontRef idx="major"/>
        </p:style>
        <p:txBody>
          <a:bodyPr wrap="square">
            <a:spAutoFit/>
          </a:bodyPr>
          <a:lstStyle/>
          <a:p>
            <a:pPr lvl="0" algn="ctr">
              <a:lnSpc>
                <a:spcPct val="107000"/>
              </a:lnSpc>
              <a:spcAft>
                <a:spcPts val="0"/>
              </a:spcAft>
            </a:pPr>
            <a:r>
              <a:rPr lang="cs-CZ" dirty="0">
                <a:solidFill>
                  <a:srgbClr val="035A85"/>
                </a:solidFill>
                <a:latin typeface="Mulish" pitchFamily="2" charset="-18"/>
                <a:ea typeface="Calibri" panose="020F0502020204030204" pitchFamily="34" charset="0"/>
                <a:cs typeface="Times New Roman" panose="02020603050405020304" pitchFamily="18" charset="0"/>
              </a:rPr>
              <a:t>Postupným naplňováním potřeb podle </a:t>
            </a:r>
            <a:r>
              <a:rPr lang="cs-CZ" dirty="0" err="1">
                <a:solidFill>
                  <a:srgbClr val="035A85"/>
                </a:solidFill>
                <a:latin typeface="Mulish" pitchFamily="2" charset="-18"/>
                <a:ea typeface="Calibri" panose="020F0502020204030204" pitchFamily="34" charset="0"/>
                <a:cs typeface="Times New Roman" panose="02020603050405020304" pitchFamily="18" charset="0"/>
              </a:rPr>
              <a:t>Maslowovy</a:t>
            </a:r>
            <a:r>
              <a:rPr lang="cs-CZ" dirty="0">
                <a:solidFill>
                  <a:srgbClr val="035A85"/>
                </a:solidFill>
                <a:latin typeface="Mulish" pitchFamily="2" charset="-18"/>
                <a:ea typeface="Calibri" panose="020F0502020204030204" pitchFamily="34" charset="0"/>
                <a:cs typeface="Times New Roman" panose="02020603050405020304" pitchFamily="18" charset="0"/>
              </a:rPr>
              <a:t> pyramidy směřuje </a:t>
            </a:r>
          </a:p>
          <a:p>
            <a:pPr lvl="0" algn="ctr">
              <a:lnSpc>
                <a:spcPct val="107000"/>
              </a:lnSpc>
              <a:spcAft>
                <a:spcPts val="0"/>
              </a:spcAft>
            </a:pPr>
            <a:r>
              <a:rPr lang="cs-CZ" b="1" dirty="0">
                <a:solidFill>
                  <a:srgbClr val="035A85"/>
                </a:solidFill>
                <a:latin typeface="Mulish" pitchFamily="2" charset="-18"/>
                <a:ea typeface="Calibri" panose="020F0502020204030204" pitchFamily="34" charset="0"/>
                <a:cs typeface="Times New Roman" panose="02020603050405020304" pitchFamily="18" charset="0"/>
              </a:rPr>
              <a:t>Škola podporující zdraví</a:t>
            </a:r>
            <a:r>
              <a:rPr lang="cs-CZ" dirty="0">
                <a:solidFill>
                  <a:srgbClr val="035A85"/>
                </a:solidFill>
                <a:latin typeface="Mulish" pitchFamily="2" charset="-18"/>
                <a:ea typeface="Calibri" panose="020F0502020204030204" pitchFamily="34" charset="0"/>
                <a:cs typeface="Times New Roman" panose="02020603050405020304" pitchFamily="18" charset="0"/>
              </a:rPr>
              <a:t> k </a:t>
            </a:r>
            <a:r>
              <a:rPr lang="cs-CZ" dirty="0" err="1">
                <a:solidFill>
                  <a:srgbClr val="035A85"/>
                </a:solidFill>
                <a:latin typeface="Mulish" pitchFamily="2" charset="-18"/>
                <a:ea typeface="Calibri" panose="020F0502020204030204" pitchFamily="34" charset="0"/>
                <a:cs typeface="Times New Roman" panose="02020603050405020304" pitchFamily="18" charset="0"/>
              </a:rPr>
              <a:t>wellbeingu</a:t>
            </a:r>
            <a:r>
              <a:rPr lang="cs-CZ" dirty="0">
                <a:solidFill>
                  <a:srgbClr val="035A85"/>
                </a:solidFill>
                <a:latin typeface="Mulish" pitchFamily="2" charset="-18"/>
                <a:ea typeface="Calibri" panose="020F0502020204030204" pitchFamily="34" charset="0"/>
                <a:cs typeface="Times New Roman" panose="02020603050405020304" pitchFamily="18" charset="0"/>
              </a:rPr>
              <a:t> žáků i učitelů </a:t>
            </a:r>
          </a:p>
          <a:p>
            <a:pPr lvl="0" algn="ctr">
              <a:lnSpc>
                <a:spcPct val="107000"/>
              </a:lnSpc>
              <a:spcAft>
                <a:spcPts val="0"/>
              </a:spcAft>
            </a:pPr>
            <a:r>
              <a:rPr lang="cs-CZ" dirty="0">
                <a:solidFill>
                  <a:srgbClr val="035A85"/>
                </a:solidFill>
                <a:latin typeface="Mulish" pitchFamily="2" charset="-18"/>
                <a:ea typeface="Calibri" panose="020F0502020204030204" pitchFamily="34" charset="0"/>
                <a:cs typeface="Times New Roman" panose="02020603050405020304" pitchFamily="18" charset="0"/>
              </a:rPr>
              <a:t>a ostatních zaměstnanců školy.</a:t>
            </a:r>
            <a:endParaRPr lang="cs-CZ" sz="1100" dirty="0">
              <a:solidFill>
                <a:srgbClr val="035A85"/>
              </a:solidFill>
              <a:latin typeface="Mulish" pitchFamily="2" charset="-18"/>
              <a:ea typeface="Calibri" panose="020F0502020204030204" pitchFamily="34" charset="0"/>
              <a:cs typeface="Times New Roman" panose="02020603050405020304" pitchFamily="18" charset="0"/>
            </a:endParaRPr>
          </a:p>
        </p:txBody>
      </p:sp>
      <p:pic>
        <p:nvPicPr>
          <p:cNvPr id="3" name="Obráze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237" y="1036278"/>
            <a:ext cx="7541586" cy="4891549"/>
          </a:xfrm>
          <a:prstGeom prst="rect">
            <a:avLst/>
          </a:prstGeom>
        </p:spPr>
      </p:pic>
      <p:sp>
        <p:nvSpPr>
          <p:cNvPr id="7" name="TextovéPole 6"/>
          <p:cNvSpPr txBox="1"/>
          <p:nvPr/>
        </p:nvSpPr>
        <p:spPr>
          <a:xfrm>
            <a:off x="3150201" y="3308262"/>
            <a:ext cx="2189895" cy="954107"/>
          </a:xfrm>
          <a:prstGeom prst="rect">
            <a:avLst/>
          </a:prstGeom>
          <a:noFill/>
        </p:spPr>
        <p:txBody>
          <a:bodyPr wrap="square" rtlCol="0">
            <a:spAutoFit/>
          </a:bodyPr>
          <a:lstStyle/>
          <a:p>
            <a:pPr algn="ctr"/>
            <a:r>
              <a:rPr lang="cs-CZ" sz="1400" b="1" dirty="0">
                <a:solidFill>
                  <a:schemeClr val="bg1"/>
                </a:solidFill>
              </a:rPr>
              <a:t>Naplňování </a:t>
            </a:r>
          </a:p>
          <a:p>
            <a:pPr algn="ctr"/>
            <a:r>
              <a:rPr lang="cs-CZ" sz="1400" b="1" dirty="0">
                <a:solidFill>
                  <a:schemeClr val="bg1"/>
                </a:solidFill>
              </a:rPr>
              <a:t>potřeb všech </a:t>
            </a:r>
          </a:p>
          <a:p>
            <a:pPr algn="ctr"/>
            <a:r>
              <a:rPr lang="cs-CZ" sz="1400" b="1" dirty="0">
                <a:solidFill>
                  <a:schemeClr val="bg1"/>
                </a:solidFill>
              </a:rPr>
              <a:t>zúčastněných v souladu </a:t>
            </a:r>
          </a:p>
          <a:p>
            <a:pPr algn="ctr"/>
            <a:r>
              <a:rPr lang="cs-CZ" sz="1400" b="1" dirty="0">
                <a:solidFill>
                  <a:schemeClr val="bg1"/>
                </a:solidFill>
              </a:rPr>
              <a:t>s principy ŠPZ.</a:t>
            </a:r>
          </a:p>
        </p:txBody>
      </p:sp>
      <p:pic>
        <p:nvPicPr>
          <p:cNvPr id="18" name="Obrázek 17"/>
          <p:cNvPicPr>
            <a:picLocks noChangeAspect="1"/>
          </p:cNvPicPr>
          <p:nvPr/>
        </p:nvPicPr>
        <p:blipFill>
          <a:blip r:embed="rId4"/>
          <a:stretch>
            <a:fillRect/>
          </a:stretch>
        </p:blipFill>
        <p:spPr>
          <a:xfrm>
            <a:off x="233090" y="177910"/>
            <a:ext cx="936491" cy="936491"/>
          </a:xfrm>
          <a:prstGeom prst="rect">
            <a:avLst/>
          </a:prstGeom>
        </p:spPr>
      </p:pic>
      <p:pic>
        <p:nvPicPr>
          <p:cNvPr id="20" name="Obrázek 19"/>
          <p:cNvPicPr>
            <a:picLocks noChangeAspect="1"/>
          </p:cNvPicPr>
          <p:nvPr/>
        </p:nvPicPr>
        <p:blipFill>
          <a:blip r:embed="rId5"/>
          <a:stretch>
            <a:fillRect/>
          </a:stretch>
        </p:blipFill>
        <p:spPr>
          <a:xfrm>
            <a:off x="1266608" y="192782"/>
            <a:ext cx="925908" cy="936491"/>
          </a:xfrm>
          <a:prstGeom prst="rect">
            <a:avLst/>
          </a:prstGeom>
        </p:spPr>
      </p:pic>
      <p:sp>
        <p:nvSpPr>
          <p:cNvPr id="9" name="Nadpis 1">
            <a:extLst>
              <a:ext uri="{FF2B5EF4-FFF2-40B4-BE49-F238E27FC236}">
                <a16:creationId xmlns:a16="http://schemas.microsoft.com/office/drawing/2014/main" id="{3C51D7C5-4552-419C-AE8D-49A36D632677}"/>
              </a:ext>
            </a:extLst>
          </p:cNvPr>
          <p:cNvSpPr>
            <a:spLocks noGrp="1"/>
          </p:cNvSpPr>
          <p:nvPr>
            <p:ph type="title"/>
          </p:nvPr>
        </p:nvSpPr>
        <p:spPr>
          <a:xfrm>
            <a:off x="822298" y="240874"/>
            <a:ext cx="10515600" cy="509518"/>
          </a:xfrm>
        </p:spPr>
        <p:txBody>
          <a:bodyPr>
            <a:normAutofit fontScale="90000"/>
          </a:bodyPr>
          <a:lstStyle/>
          <a:p>
            <a:pPr algn="ctr"/>
            <a:r>
              <a:rPr lang="cs-CZ" dirty="0">
                <a:latin typeface="Mulish" pitchFamily="2" charset="-18"/>
                <a:ea typeface="Calibri" panose="020F0502020204030204" pitchFamily="34" charset="0"/>
              </a:rPr>
              <a:t>Program Škola podporující zdraví</a:t>
            </a:r>
            <a:endParaRPr lang="cs-CZ" dirty="0">
              <a:latin typeface="Mulish" pitchFamily="2" charset="-18"/>
            </a:endParaRPr>
          </a:p>
        </p:txBody>
      </p:sp>
    </p:spTree>
    <p:extLst>
      <p:ext uri="{BB962C8B-B14F-4D97-AF65-F5344CB8AC3E}">
        <p14:creationId xmlns:p14="http://schemas.microsoft.com/office/powerpoint/2010/main" val="6756987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666410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405566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a:p>
            <a:endParaRPr lang="cs-CZ" dirty="0"/>
          </a:p>
          <a:p>
            <a:endParaRPr lang="cs-CZ" dirty="0"/>
          </a:p>
          <a:p>
            <a:pPr marL="0" indent="0" algn="ctr">
              <a:buNone/>
            </a:pPr>
            <a:r>
              <a:rPr lang="cs-CZ" sz="6000" dirty="0">
                <a:hlinkClick r:id="rId2"/>
              </a:rPr>
              <a:t>www.epoz.szu.cz</a:t>
            </a:r>
            <a:endParaRPr lang="cs-CZ" sz="6000" dirty="0"/>
          </a:p>
          <a:p>
            <a:pPr marL="0" indent="0">
              <a:buNone/>
            </a:pPr>
            <a:endParaRPr lang="cs-CZ" dirty="0"/>
          </a:p>
        </p:txBody>
      </p:sp>
    </p:spTree>
    <p:extLst>
      <p:ext uri="{BB962C8B-B14F-4D97-AF65-F5344CB8AC3E}">
        <p14:creationId xmlns:p14="http://schemas.microsoft.com/office/powerpoint/2010/main" val="849926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délník 8"/>
          <p:cNvSpPr/>
          <p:nvPr/>
        </p:nvSpPr>
        <p:spPr>
          <a:xfrm>
            <a:off x="152400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36867" name="Nadpis 1"/>
          <p:cNvSpPr>
            <a:spLocks noGrp="1"/>
          </p:cNvSpPr>
          <p:nvPr>
            <p:ph type="title"/>
          </p:nvPr>
        </p:nvSpPr>
        <p:spPr>
          <a:xfrm>
            <a:off x="1524000" y="34567"/>
            <a:ext cx="8964488" cy="1603077"/>
          </a:xfrm>
        </p:spPr>
        <p:txBody>
          <a:bodyPr>
            <a:normAutofit fontScale="90000"/>
          </a:bodyPr>
          <a:lstStyle/>
          <a:p>
            <a:pPr algn="ctr"/>
            <a:br>
              <a:rPr lang="cs-CZ" altLang="cs-CZ" b="1" dirty="0">
                <a:solidFill>
                  <a:schemeClr val="tx2"/>
                </a:solidFill>
              </a:rPr>
            </a:br>
            <a:br>
              <a:rPr lang="cs-CZ" altLang="cs-CZ" b="1" dirty="0">
                <a:solidFill>
                  <a:schemeClr val="tx2"/>
                </a:solidFill>
              </a:rPr>
            </a:br>
            <a:br>
              <a:rPr lang="cs-CZ" altLang="cs-CZ" b="1" dirty="0">
                <a:solidFill>
                  <a:schemeClr val="tx2"/>
                </a:solidFill>
              </a:rPr>
            </a:br>
            <a:r>
              <a:rPr lang="cs-CZ" altLang="cs-CZ" sz="3100" b="1" dirty="0">
                <a:latin typeface="+mn-lt"/>
              </a:rPr>
              <a:t>„</a:t>
            </a:r>
            <a:r>
              <a:rPr lang="cs-CZ" sz="3100" b="1" dirty="0">
                <a:latin typeface="+mn-lt"/>
              </a:rPr>
              <a:t>Zdravý zoubek“</a:t>
            </a:r>
            <a:r>
              <a:rPr lang="en-US" sz="3100" b="1" dirty="0">
                <a:latin typeface="+mn-lt"/>
              </a:rPr>
              <a:t> </a:t>
            </a:r>
            <a:br>
              <a:rPr lang="cs-CZ" sz="3100" b="1" dirty="0">
                <a:latin typeface="+mn-lt"/>
              </a:rPr>
            </a:br>
            <a:r>
              <a:rPr lang="cs-CZ" sz="2200" b="1" dirty="0">
                <a:latin typeface="+mn-lt"/>
              </a:rPr>
              <a:t>interaktivní pohádka pro 4-9 leté děti</a:t>
            </a:r>
            <a:br>
              <a:rPr lang="cs-CZ" altLang="cs-CZ" sz="2200" b="1" dirty="0">
                <a:latin typeface="+mn-lt"/>
              </a:rPr>
            </a:br>
            <a:br>
              <a:rPr lang="cs-CZ" altLang="cs-CZ" sz="2200" b="1" dirty="0">
                <a:solidFill>
                  <a:schemeClr val="tx2"/>
                </a:solidFill>
              </a:rPr>
            </a:br>
            <a:br>
              <a:rPr lang="cs-CZ" altLang="cs-CZ" b="1" dirty="0">
                <a:solidFill>
                  <a:schemeClr val="tx2"/>
                </a:solidFill>
              </a:rPr>
            </a:br>
            <a:r>
              <a:rPr lang="cs-CZ" altLang="cs-CZ" b="1" dirty="0">
                <a:solidFill>
                  <a:schemeClr val="tx2"/>
                </a:solidFill>
              </a:rPr>
              <a:t>                                   </a:t>
            </a:r>
            <a:endParaRPr lang="cs-CZ" altLang="cs-CZ" b="1" dirty="0">
              <a:solidFill>
                <a:srgbClr val="777777"/>
              </a:solidFill>
            </a:endParaRPr>
          </a:p>
        </p:txBody>
      </p:sp>
      <p:pic>
        <p:nvPicPr>
          <p:cNvPr id="3686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81560" y="1620361"/>
            <a:ext cx="2582863" cy="2397125"/>
          </a:xfrm>
          <a:noFill/>
          <a:ln w="38100">
            <a:solidFill>
              <a:schemeClr val="accent2"/>
            </a:solidFill>
          </a:ln>
        </p:spPr>
      </p:pic>
      <p:pic>
        <p:nvPicPr>
          <p:cNvPr id="3687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1692" y="4824353"/>
            <a:ext cx="1345010" cy="1632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7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0136" y="1637643"/>
            <a:ext cx="2247900" cy="2938462"/>
          </a:xfrm>
          <a:prstGeom prst="rect">
            <a:avLst/>
          </a:prstGeom>
          <a:noFill/>
          <a:ln w="38100">
            <a:solidFill>
              <a:schemeClr val="accent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4524" y="1483829"/>
            <a:ext cx="1940480" cy="3535132"/>
          </a:xfrm>
          <a:prstGeom prst="rect">
            <a:avLst/>
          </a:prstGeom>
          <a:noFill/>
          <a:ln w="38100">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3"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04182" y="4239180"/>
            <a:ext cx="1440160" cy="2004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ovéPole 1"/>
          <p:cNvSpPr txBox="1"/>
          <p:nvPr/>
        </p:nvSpPr>
        <p:spPr>
          <a:xfrm>
            <a:off x="4295800" y="5987186"/>
            <a:ext cx="3203786" cy="369332"/>
          </a:xfrm>
          <a:prstGeom prst="rect">
            <a:avLst/>
          </a:prstGeom>
          <a:noFill/>
        </p:spPr>
        <p:txBody>
          <a:bodyPr wrap="square" rtlCol="0">
            <a:spAutoFit/>
          </a:bodyPr>
          <a:lstStyle/>
          <a:p>
            <a:r>
              <a:rPr lang="cs-CZ" dirty="0">
                <a:hlinkClick r:id="rId7"/>
              </a:rPr>
              <a:t>https://youtu.be/fUYZifPZueA</a:t>
            </a:r>
            <a:endParaRPr lang="cs-CZ" dirty="0"/>
          </a:p>
        </p:txBody>
      </p:sp>
      <p:sp>
        <p:nvSpPr>
          <p:cNvPr id="3" name="TextovéPole 2"/>
          <p:cNvSpPr txBox="1"/>
          <p:nvPr/>
        </p:nvSpPr>
        <p:spPr>
          <a:xfrm>
            <a:off x="4540003" y="5485704"/>
            <a:ext cx="3136029" cy="369332"/>
          </a:xfrm>
          <a:prstGeom prst="rect">
            <a:avLst/>
          </a:prstGeom>
          <a:noFill/>
        </p:spPr>
        <p:txBody>
          <a:bodyPr wrap="square" rtlCol="0">
            <a:spAutoFit/>
          </a:bodyPr>
          <a:lstStyle/>
          <a:p>
            <a:r>
              <a:rPr lang="cs-CZ" dirty="0" err="1"/>
              <a:t>Ilustration</a:t>
            </a:r>
            <a:r>
              <a:rPr lang="cs-CZ" dirty="0"/>
              <a:t> on:</a:t>
            </a:r>
          </a:p>
        </p:txBody>
      </p:sp>
    </p:spTree>
    <p:extLst>
      <p:ext uri="{BB962C8B-B14F-4D97-AF65-F5344CB8AC3E}">
        <p14:creationId xmlns:p14="http://schemas.microsoft.com/office/powerpoint/2010/main" val="6903356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992313" y="260351"/>
            <a:ext cx="8229600" cy="752475"/>
          </a:xfrm>
        </p:spPr>
        <p:txBody>
          <a:bodyPr>
            <a:noAutofit/>
          </a:bodyPr>
          <a:lstStyle/>
          <a:p>
            <a:pPr algn="ctr" eaLnBrk="1" hangingPunct="1"/>
            <a:r>
              <a:rPr lang="cs-CZ" altLang="cs-CZ" sz="2800" b="1" dirty="0">
                <a:latin typeface="+mn-lt"/>
              </a:rPr>
              <a:t>Hrou proti AIDS</a:t>
            </a:r>
            <a:br>
              <a:rPr lang="cs-CZ" altLang="cs-CZ" sz="2800" b="1" dirty="0">
                <a:latin typeface="+mn-lt"/>
              </a:rPr>
            </a:br>
            <a:r>
              <a:rPr lang="cs-CZ" altLang="cs-CZ" sz="2800" b="1" dirty="0">
                <a:latin typeface="+mn-lt"/>
              </a:rPr>
              <a:t>interaktivní program pro teenagery</a:t>
            </a:r>
          </a:p>
        </p:txBody>
      </p:sp>
      <p:graphicFrame>
        <p:nvGraphicFramePr>
          <p:cNvPr id="3075" name="Objekt 2"/>
          <p:cNvGraphicFramePr>
            <a:graphicFrameLocks noChangeAspect="1"/>
          </p:cNvGraphicFramePr>
          <p:nvPr>
            <p:extLst/>
          </p:nvPr>
        </p:nvGraphicFramePr>
        <p:xfrm>
          <a:off x="5573056" y="1769015"/>
          <a:ext cx="1498600" cy="2979738"/>
        </p:xfrm>
        <a:graphic>
          <a:graphicData uri="http://schemas.openxmlformats.org/presentationml/2006/ole">
            <mc:AlternateContent xmlns:mc="http://schemas.openxmlformats.org/markup-compatibility/2006">
              <mc:Choice xmlns:v="urn:schemas-microsoft-com:vml" Requires="v">
                <p:oleObj spid="_x0000_s1062" name="Rastrový obrázek" r:id="rId3" imgW="3524742" imgH="7000000" progId="PBrush">
                  <p:embed/>
                </p:oleObj>
              </mc:Choice>
              <mc:Fallback>
                <p:oleObj name="Rastrový obrázek" r:id="rId3" imgW="3524742" imgH="7000000" progId="PBrush">
                  <p:embed/>
                  <p:pic>
                    <p:nvPicPr>
                      <p:cNvPr id="3075" name="Objek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3056" y="1769015"/>
                        <a:ext cx="149860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6" name="Objekt 3"/>
          <p:cNvGraphicFramePr>
            <a:graphicFrameLocks noChangeAspect="1"/>
          </p:cNvGraphicFramePr>
          <p:nvPr/>
        </p:nvGraphicFramePr>
        <p:xfrm>
          <a:off x="8196264" y="1298575"/>
          <a:ext cx="2052637" cy="2713038"/>
        </p:xfrm>
        <a:graphic>
          <a:graphicData uri="http://schemas.openxmlformats.org/presentationml/2006/ole">
            <mc:AlternateContent xmlns:mc="http://schemas.openxmlformats.org/markup-compatibility/2006">
              <mc:Choice xmlns:v="urn:schemas-microsoft-com:vml" Requires="v">
                <p:oleObj spid="_x0000_s1063" name="Rastrový obrázek" r:id="rId5" imgW="1743318" imgH="2305372" progId="PBrush">
                  <p:embed/>
                </p:oleObj>
              </mc:Choice>
              <mc:Fallback>
                <p:oleObj name="Rastrový obrázek" r:id="rId5" imgW="1743318" imgH="2305372" progId="PBrush">
                  <p:embed/>
                  <p:pic>
                    <p:nvPicPr>
                      <p:cNvPr id="3076" name="Objekt 3"/>
                      <p:cNvPicPr>
                        <a:picLocks noChangeAspect="1" noChangeArrowheads="1"/>
                      </p:cNvPicPr>
                      <p:nvPr/>
                    </p:nvPicPr>
                    <p:blipFill>
                      <a:blip r:embed="rId6">
                        <a:extLst>
                          <a:ext uri="{28A0092B-C50C-407E-A947-70E740481C1C}">
                            <a14:useLocalDpi xmlns:a14="http://schemas.microsoft.com/office/drawing/2010/main" val="0"/>
                          </a:ext>
                        </a:extLst>
                      </a:blip>
                      <a:srcRect l="2065" r="2272"/>
                      <a:stretch>
                        <a:fillRect/>
                      </a:stretch>
                    </p:blipFill>
                    <p:spPr bwMode="auto">
                      <a:xfrm>
                        <a:off x="8196264" y="1298575"/>
                        <a:ext cx="2052637" cy="271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7" name="Objekt 4"/>
          <p:cNvGraphicFramePr>
            <a:graphicFrameLocks noChangeAspect="1"/>
          </p:cNvGraphicFramePr>
          <p:nvPr/>
        </p:nvGraphicFramePr>
        <p:xfrm>
          <a:off x="7202489" y="4291014"/>
          <a:ext cx="3303587" cy="2314575"/>
        </p:xfrm>
        <a:graphic>
          <a:graphicData uri="http://schemas.openxmlformats.org/presentationml/2006/ole">
            <mc:AlternateContent xmlns:mc="http://schemas.openxmlformats.org/markup-compatibility/2006">
              <mc:Choice xmlns:v="urn:schemas-microsoft-com:vml" Requires="v">
                <p:oleObj spid="_x0000_s1064" name="Rastrový obrázek" r:id="rId7" imgW="20314286" imgH="14809524" progId="PBrush">
                  <p:embed/>
                </p:oleObj>
              </mc:Choice>
              <mc:Fallback>
                <p:oleObj name="Rastrový obrázek" r:id="rId7" imgW="20314286" imgH="14809524" progId="PBrush">
                  <p:embed/>
                  <p:pic>
                    <p:nvPicPr>
                      <p:cNvPr id="3077" name="Objekt 4"/>
                      <p:cNvPicPr>
                        <a:picLocks noChangeAspect="1" noChangeArrowheads="1"/>
                      </p:cNvPicPr>
                      <p:nvPr/>
                    </p:nvPicPr>
                    <p:blipFill>
                      <a:blip r:embed="rId8">
                        <a:extLst>
                          <a:ext uri="{28A0092B-C50C-407E-A947-70E740481C1C}">
                            <a14:useLocalDpi xmlns:a14="http://schemas.microsoft.com/office/drawing/2010/main" val="0"/>
                          </a:ext>
                        </a:extLst>
                      </a:blip>
                      <a:srcRect l="2232" t="3062" r="3349" b="4012"/>
                      <a:stretch>
                        <a:fillRect/>
                      </a:stretch>
                    </p:blipFill>
                    <p:spPr bwMode="auto">
                      <a:xfrm>
                        <a:off x="7202489" y="4291014"/>
                        <a:ext cx="3303587"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8" name="TextovéPole 5"/>
          <p:cNvSpPr txBox="1">
            <a:spLocks noChangeArrowheads="1"/>
          </p:cNvSpPr>
          <p:nvPr/>
        </p:nvSpPr>
        <p:spPr bwMode="auto">
          <a:xfrm>
            <a:off x="2279651" y="1012825"/>
            <a:ext cx="2920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err="1"/>
              <a:t>Ways</a:t>
            </a:r>
            <a:r>
              <a:rPr lang="cs-CZ" altLang="cs-CZ" sz="1800" dirty="0"/>
              <a:t> </a:t>
            </a:r>
            <a:r>
              <a:rPr lang="cs-CZ" altLang="cs-CZ" sz="1800" dirty="0" err="1"/>
              <a:t>of</a:t>
            </a:r>
            <a:r>
              <a:rPr lang="cs-CZ" altLang="cs-CZ" sz="1800" dirty="0"/>
              <a:t> virus </a:t>
            </a:r>
            <a:r>
              <a:rPr lang="cs-CZ" altLang="cs-CZ" sz="1800" dirty="0" err="1"/>
              <a:t>transmission</a:t>
            </a:r>
            <a:endParaRPr lang="cs-CZ" altLang="cs-CZ" sz="1800" dirty="0"/>
          </a:p>
        </p:txBody>
      </p:sp>
      <p:sp>
        <p:nvSpPr>
          <p:cNvPr id="3079" name="TextovéPole 6"/>
          <p:cNvSpPr txBox="1">
            <a:spLocks noChangeArrowheads="1"/>
          </p:cNvSpPr>
          <p:nvPr/>
        </p:nvSpPr>
        <p:spPr bwMode="auto">
          <a:xfrm>
            <a:off x="1535543" y="3679826"/>
            <a:ext cx="40959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1800" dirty="0"/>
              <a:t>Inhibition of unwanted pregnancy,</a:t>
            </a:r>
            <a:br>
              <a:rPr lang="en-US" sz="1800" dirty="0"/>
            </a:br>
            <a:r>
              <a:rPr lang="en-US" sz="1800" dirty="0"/>
              <a:t>sexually transmitted diseases and HIV</a:t>
            </a:r>
            <a:endParaRPr lang="cs-CZ" altLang="cs-CZ" sz="1800" dirty="0"/>
          </a:p>
        </p:txBody>
      </p:sp>
      <p:sp>
        <p:nvSpPr>
          <p:cNvPr id="3080" name="TextovéPole 7"/>
          <p:cNvSpPr txBox="1">
            <a:spLocks noChangeArrowheads="1"/>
          </p:cNvSpPr>
          <p:nvPr/>
        </p:nvSpPr>
        <p:spPr bwMode="auto">
          <a:xfrm>
            <a:off x="4951413" y="1399683"/>
            <a:ext cx="3236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a:t>Love, sexuality and </a:t>
            </a:r>
            <a:r>
              <a:rPr lang="cs-CZ" altLang="cs-CZ" sz="1800" dirty="0" err="1"/>
              <a:t>protection</a:t>
            </a:r>
            <a:endParaRPr lang="cs-CZ" altLang="cs-CZ" sz="1800" dirty="0"/>
          </a:p>
        </p:txBody>
      </p:sp>
      <p:sp>
        <p:nvSpPr>
          <p:cNvPr id="3081" name="TextovéPole 8"/>
          <p:cNvSpPr txBox="1">
            <a:spLocks noChangeArrowheads="1"/>
          </p:cNvSpPr>
          <p:nvPr/>
        </p:nvSpPr>
        <p:spPr bwMode="auto">
          <a:xfrm>
            <a:off x="7809374" y="967859"/>
            <a:ext cx="2826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a:t>Sexuality body </a:t>
            </a:r>
            <a:r>
              <a:rPr lang="cs-CZ" altLang="cs-CZ" sz="1800" dirty="0" err="1"/>
              <a:t>languague</a:t>
            </a:r>
            <a:endParaRPr lang="cs-CZ" altLang="cs-CZ" sz="1800" dirty="0"/>
          </a:p>
        </p:txBody>
      </p:sp>
      <p:sp>
        <p:nvSpPr>
          <p:cNvPr id="3082" name="TextovéPole 9"/>
          <p:cNvSpPr txBox="1">
            <a:spLocks noChangeArrowheads="1"/>
          </p:cNvSpPr>
          <p:nvPr/>
        </p:nvSpPr>
        <p:spPr bwMode="auto">
          <a:xfrm>
            <a:off x="7464152" y="4055097"/>
            <a:ext cx="2621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err="1"/>
              <a:t>AIDSLife</a:t>
            </a:r>
            <a:r>
              <a:rPr lang="cs-CZ" altLang="cs-CZ" sz="1800" dirty="0"/>
              <a:t> </a:t>
            </a:r>
            <a:r>
              <a:rPr lang="cs-CZ" altLang="cs-CZ" sz="1800" dirty="0" err="1"/>
              <a:t>with</a:t>
            </a:r>
            <a:r>
              <a:rPr lang="cs-CZ" altLang="cs-CZ" sz="1800" dirty="0"/>
              <a:t> HIV/AIDS</a:t>
            </a:r>
          </a:p>
        </p:txBody>
      </p:sp>
      <p:pic>
        <p:nvPicPr>
          <p:cNvPr id="3083" name="Picture 4" descr="kostk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49034" y="2530475"/>
            <a:ext cx="858183" cy="6440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84" name="Zástupný symbol pro obsah 14"/>
          <p:cNvPicPr>
            <a:picLocks noGrp="1"/>
          </p:cNvPicPr>
          <p:nvPr>
            <p:ph idx="1"/>
          </p:nvPr>
        </p:nvPicPr>
        <p:blipFill>
          <a:blip r:embed="rId10">
            <a:extLst>
              <a:ext uri="{28A0092B-C50C-407E-A947-70E740481C1C}">
                <a14:useLocalDpi xmlns:a14="http://schemas.microsoft.com/office/drawing/2010/main" val="0"/>
              </a:ext>
            </a:extLst>
          </a:blip>
          <a:srcRect/>
          <a:stretch>
            <a:fillRect/>
          </a:stretch>
        </p:blipFill>
        <p:spPr>
          <a:xfrm>
            <a:off x="1774825" y="1381125"/>
            <a:ext cx="3176588" cy="2298700"/>
          </a:xfrm>
        </p:spPr>
      </p:pic>
      <p:pic>
        <p:nvPicPr>
          <p:cNvPr id="3085" name="Obrázek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9" y="4291014"/>
            <a:ext cx="30067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zs kuncova09 aids 04"/>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a:xfrm>
            <a:off x="4813711" y="4771441"/>
            <a:ext cx="2313073" cy="1734806"/>
          </a:xfrm>
          <a:prstGeom prst="rect">
            <a:avLst/>
          </a:prstGeom>
          <a:noFill/>
          <a:ln w="38100">
            <a:solidFill>
              <a:schemeClr val="accent3"/>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038531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a:p>
            <a:endParaRPr lang="cs-CZ" dirty="0"/>
          </a:p>
          <a:p>
            <a:endParaRPr lang="cs-CZ" dirty="0"/>
          </a:p>
          <a:p>
            <a:pPr marL="0" indent="0">
              <a:buNone/>
            </a:pPr>
            <a:r>
              <a:rPr lang="cs-CZ" sz="3600" dirty="0"/>
              <a:t>                         </a:t>
            </a:r>
            <a:r>
              <a:rPr lang="cs-CZ" sz="4400" dirty="0"/>
              <a:t>Individuální intervence</a:t>
            </a:r>
          </a:p>
        </p:txBody>
      </p:sp>
    </p:spTree>
    <p:extLst>
      <p:ext uri="{BB962C8B-B14F-4D97-AF65-F5344CB8AC3E}">
        <p14:creationId xmlns:p14="http://schemas.microsoft.com/office/powerpoint/2010/main" val="41077207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Nadpis 1"/>
          <p:cNvSpPr>
            <a:spLocks noGrp="1"/>
          </p:cNvSpPr>
          <p:nvPr>
            <p:ph type="ctrTitle"/>
          </p:nvPr>
        </p:nvSpPr>
        <p:spPr>
          <a:xfrm>
            <a:off x="1495425" y="744538"/>
            <a:ext cx="9144000" cy="954087"/>
          </a:xfrm>
        </p:spPr>
        <p:txBody>
          <a:bodyPr>
            <a:normAutofit fontScale="90000"/>
          </a:bodyPr>
          <a:lstStyle/>
          <a:p>
            <a:pPr eaLnBrk="1" hangingPunct="1"/>
            <a:r>
              <a:rPr lang="cs-CZ" altLang="cs-CZ" b="1">
                <a:solidFill>
                  <a:srgbClr val="0070C0"/>
                </a:solidFill>
              </a:rPr>
              <a:t> </a:t>
            </a:r>
            <a:br>
              <a:rPr lang="cs-CZ" altLang="cs-CZ" b="1">
                <a:solidFill>
                  <a:srgbClr val="0070C0"/>
                </a:solidFill>
              </a:rPr>
            </a:br>
            <a:r>
              <a:rPr lang="cs-CZ" altLang="cs-CZ" b="1">
                <a:solidFill>
                  <a:srgbClr val="0070C0"/>
                </a:solidFill>
              </a:rPr>
              <a:t>„Krátké intervence“</a:t>
            </a:r>
          </a:p>
        </p:txBody>
      </p:sp>
      <p:sp>
        <p:nvSpPr>
          <p:cNvPr id="2" name="TextovéPole 1"/>
          <p:cNvSpPr txBox="1">
            <a:spLocks noChangeArrowheads="1"/>
          </p:cNvSpPr>
          <p:nvPr/>
        </p:nvSpPr>
        <p:spPr bwMode="auto">
          <a:xfrm>
            <a:off x="377825" y="2409825"/>
            <a:ext cx="115824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cs-CZ" altLang="cs-CZ" sz="3600"/>
              <a:t>CO                                   motivační technika</a:t>
            </a:r>
          </a:p>
          <a:p>
            <a:pPr>
              <a:lnSpc>
                <a:spcPct val="100000"/>
              </a:lnSpc>
              <a:spcBef>
                <a:spcPct val="0"/>
              </a:spcBef>
              <a:buFontTx/>
              <a:buNone/>
            </a:pPr>
            <a:r>
              <a:rPr lang="cs-CZ" altLang="cs-CZ" sz="3600"/>
              <a:t>KDO			              zdravotník/pedagog/každý</a:t>
            </a:r>
          </a:p>
          <a:p>
            <a:pPr>
              <a:lnSpc>
                <a:spcPct val="100000"/>
              </a:lnSpc>
              <a:spcBef>
                <a:spcPct val="0"/>
              </a:spcBef>
              <a:buFontTx/>
              <a:buNone/>
            </a:pPr>
            <a:r>
              <a:rPr lang="cs-CZ" altLang="cs-CZ" sz="3600"/>
              <a:t>KOMU                             pacienti/klienti ZZ/žáci/rodina…</a:t>
            </a:r>
          </a:p>
          <a:p>
            <a:pPr>
              <a:lnSpc>
                <a:spcPct val="100000"/>
              </a:lnSpc>
              <a:spcBef>
                <a:spcPct val="0"/>
              </a:spcBef>
              <a:buFontTx/>
              <a:buNone/>
            </a:pPr>
            <a:r>
              <a:rPr lang="cs-CZ" altLang="cs-CZ" sz="3600"/>
              <a:t>PROČ                               motivovat k rozhodování pro zdraví</a:t>
            </a:r>
          </a:p>
          <a:p>
            <a:pPr>
              <a:lnSpc>
                <a:spcPct val="100000"/>
              </a:lnSpc>
              <a:spcBef>
                <a:spcPct val="0"/>
              </a:spcBef>
              <a:buFontTx/>
              <a:buNone/>
            </a:pPr>
            <a:r>
              <a:rPr lang="cs-CZ" altLang="cs-CZ" sz="3600"/>
              <a:t>                                         zlepšit zdraví</a:t>
            </a:r>
          </a:p>
          <a:p>
            <a:pPr>
              <a:lnSpc>
                <a:spcPct val="100000"/>
              </a:lnSpc>
              <a:spcBef>
                <a:spcPct val="0"/>
              </a:spcBef>
              <a:buFontTx/>
              <a:buNone/>
            </a:pPr>
            <a:r>
              <a:rPr lang="cs-CZ" altLang="cs-CZ" sz="3600"/>
              <a:t>                                         snížit ztráty z nemocí</a:t>
            </a:r>
          </a:p>
          <a:p>
            <a:pPr>
              <a:lnSpc>
                <a:spcPct val="100000"/>
              </a:lnSpc>
              <a:spcBef>
                <a:spcPct val="0"/>
              </a:spcBef>
              <a:buFontTx/>
              <a:buNone/>
            </a:pPr>
            <a:r>
              <a:rPr lang="cs-CZ" altLang="cs-CZ" sz="3600"/>
              <a:t>JAK                                   3A, 5R</a:t>
            </a:r>
          </a:p>
        </p:txBody>
      </p:sp>
      <p:cxnSp>
        <p:nvCxnSpPr>
          <p:cNvPr id="4" name="Přímá spojnice se šipkou 3"/>
          <p:cNvCxnSpPr/>
          <p:nvPr/>
        </p:nvCxnSpPr>
        <p:spPr>
          <a:xfrm>
            <a:off x="4403725" y="4292600"/>
            <a:ext cx="19050" cy="1381125"/>
          </a:xfrm>
          <a:prstGeom prst="straightConnector1">
            <a:avLst/>
          </a:prstGeom>
          <a:ln w="38100">
            <a:headEnd w="lg"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894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hape 138"/>
          <p:cNvSpPr>
            <a:spLocks noGrp="1"/>
          </p:cNvSpPr>
          <p:nvPr>
            <p:ph type="title"/>
          </p:nvPr>
        </p:nvSpPr>
        <p:spPr>
          <a:xfrm>
            <a:off x="0" y="533400"/>
            <a:ext cx="11476038" cy="990600"/>
          </a:xfrm>
        </p:spPr>
        <p:txBody>
          <a:bodyPr lIns="91425" tIns="45700" rIns="91425" bIns="45700">
            <a:normAutofit fontScale="90000"/>
          </a:bodyPr>
          <a:lstStyle/>
          <a:p>
            <a:pPr>
              <a:buClr>
                <a:srgbClr val="44546A"/>
              </a:buClr>
              <a:buSzPts val="4000"/>
            </a:pPr>
            <a:r>
              <a:rPr lang="cs-CZ" altLang="cs-CZ" sz="4000">
                <a:solidFill>
                  <a:srgbClr val="000000"/>
                </a:solidFill>
                <a:latin typeface="Arial" panose="020B0604020202020204" pitchFamily="34" charset="0"/>
                <a:cs typeface="Arial" panose="020B0604020202020204" pitchFamily="34" charset="0"/>
                <a:sym typeface="Arial" panose="020B0604020202020204" pitchFamily="34" charset="0"/>
              </a:rPr>
              <a:t>Co byste chtěli ve svém chování/životě změnit? </a:t>
            </a:r>
            <a:br>
              <a:rPr lang="cs-CZ" altLang="cs-CZ" sz="4000"/>
            </a:br>
            <a:endParaRPr lang="cs-CZ" altLang="cs-CZ" sz="4000">
              <a:solidFill>
                <a:srgbClr val="44546A"/>
              </a:solidFill>
              <a:latin typeface="Arial" panose="020B0604020202020204" pitchFamily="34" charset="0"/>
              <a:cs typeface="Arial" panose="020B0604020202020204" pitchFamily="34" charset="0"/>
              <a:sym typeface="Arial" panose="020B0604020202020204" pitchFamily="34" charset="0"/>
            </a:endParaRPr>
          </a:p>
        </p:txBody>
      </p:sp>
      <p:sp>
        <p:nvSpPr>
          <p:cNvPr id="10243" name="Shape 139"/>
          <p:cNvSpPr>
            <a:spLocks noGrp="1"/>
          </p:cNvSpPr>
          <p:nvPr>
            <p:ph type="body" idx="1"/>
          </p:nvPr>
        </p:nvSpPr>
        <p:spPr>
          <a:xfrm>
            <a:off x="1981200" y="1600200"/>
            <a:ext cx="8229600" cy="4876800"/>
          </a:xfrm>
        </p:spPr>
        <p:txBody>
          <a:bodyPr lIns="91425" tIns="45700" rIns="91425" bIns="45700"/>
          <a:lstStyle/>
          <a:p>
            <a:pPr marL="182563" indent="-52388">
              <a:spcBef>
                <a:spcPts val="475"/>
              </a:spcBef>
              <a:buClr>
                <a:schemeClr val="accent1"/>
              </a:buClr>
              <a:buSzPts val="2000"/>
              <a:buFont typeface="Arial" panose="020B0604020202020204" pitchFamily="34" charset="0"/>
              <a:buNone/>
            </a:pPr>
            <a:endParaRPr lang="cs-CZ" altLang="cs-CZ" sz="24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graphicFrame>
        <p:nvGraphicFramePr>
          <p:cNvPr id="140" name="Shape 140"/>
          <p:cNvGraphicFramePr/>
          <p:nvPr/>
        </p:nvGraphicFramePr>
        <p:xfrm>
          <a:off x="2386013" y="2670175"/>
          <a:ext cx="7016752" cy="2465387"/>
        </p:xfrm>
        <a:graphic>
          <a:graphicData uri="http://schemas.openxmlformats.org/drawingml/2006/table">
            <a:tbl>
              <a:tblPr firstRow="1" bandRow="1">
                <a:noFill/>
              </a:tblPr>
              <a:tblGrid>
                <a:gridCol w="1754188">
                  <a:extLst>
                    <a:ext uri="{9D8B030D-6E8A-4147-A177-3AD203B41FA5}">
                      <a16:colId xmlns:a16="http://schemas.microsoft.com/office/drawing/2014/main" val="20000"/>
                    </a:ext>
                  </a:extLst>
                </a:gridCol>
                <a:gridCol w="1754188">
                  <a:extLst>
                    <a:ext uri="{9D8B030D-6E8A-4147-A177-3AD203B41FA5}">
                      <a16:colId xmlns:a16="http://schemas.microsoft.com/office/drawing/2014/main" val="20001"/>
                    </a:ext>
                  </a:extLst>
                </a:gridCol>
                <a:gridCol w="1754188">
                  <a:extLst>
                    <a:ext uri="{9D8B030D-6E8A-4147-A177-3AD203B41FA5}">
                      <a16:colId xmlns:a16="http://schemas.microsoft.com/office/drawing/2014/main" val="20002"/>
                    </a:ext>
                  </a:extLst>
                </a:gridCol>
                <a:gridCol w="1754188">
                  <a:extLst>
                    <a:ext uri="{9D8B030D-6E8A-4147-A177-3AD203B41FA5}">
                      <a16:colId xmlns:a16="http://schemas.microsoft.com/office/drawing/2014/main" val="20003"/>
                    </a:ext>
                  </a:extLst>
                </a:gridCol>
              </a:tblGrid>
              <a:tr h="519159">
                <a:tc gridSpan="2">
                  <a:txBody>
                    <a:bodyPr/>
                    <a:lstStyle/>
                    <a:p>
                      <a:pPr marL="0" marR="0" lvl="0" indent="0" algn="ctr" rtl="0">
                        <a:spcBef>
                          <a:spcPts val="0"/>
                        </a:spcBef>
                        <a:spcAft>
                          <a:spcPts val="0"/>
                        </a:spcAft>
                        <a:buNone/>
                      </a:pPr>
                      <a:r>
                        <a:rPr lang="cs-CZ" sz="1800" u="none" strike="noStrike" cap="none" dirty="0"/>
                        <a:t>Zachování stávajícího stavu</a:t>
                      </a:r>
                      <a:endParaRPr sz="1800" u="none" strike="noStrike" cap="none" dirty="0"/>
                    </a:p>
                  </a:txBody>
                  <a:tcPr marL="91462" marR="91462" marT="45737" marB="45737" anchor="ctr"/>
                </a:tc>
                <a:tc hMerge="1">
                  <a:txBody>
                    <a:bodyPr/>
                    <a:lstStyle/>
                    <a:p>
                      <a:endParaRPr lang="cs-CZ"/>
                    </a:p>
                  </a:txBody>
                  <a:tcPr/>
                </a:tc>
                <a:tc gridSpan="2">
                  <a:txBody>
                    <a:bodyPr/>
                    <a:lstStyle/>
                    <a:p>
                      <a:pPr marL="0" marR="0" lvl="0" indent="0" algn="ctr" rtl="0">
                        <a:spcBef>
                          <a:spcPts val="0"/>
                        </a:spcBef>
                        <a:spcAft>
                          <a:spcPts val="0"/>
                        </a:spcAft>
                        <a:buNone/>
                      </a:pPr>
                      <a:r>
                        <a:rPr lang="cs-CZ" sz="1800" u="none" strike="noStrike" cap="none"/>
                        <a:t>Změna chování</a:t>
                      </a:r>
                      <a:endParaRPr sz="1800" u="none" strike="noStrike" cap="none"/>
                    </a:p>
                  </a:txBody>
                  <a:tcPr marL="91462" marR="91462" marT="45737" marB="45737" anchor="ctr"/>
                </a:tc>
                <a:tc hMerge="1">
                  <a:txBody>
                    <a:bodyPr/>
                    <a:lstStyle/>
                    <a:p>
                      <a:endParaRPr lang="cs-CZ"/>
                    </a:p>
                  </a:txBody>
                  <a:tcPr/>
                </a:tc>
                <a:extLst>
                  <a:ext uri="{0D108BD9-81ED-4DB2-BD59-A6C34878D82A}">
                    <a16:rowId xmlns:a16="http://schemas.microsoft.com/office/drawing/2014/main" val="10000"/>
                  </a:ext>
                </a:extLst>
              </a:tr>
              <a:tr h="388751">
                <a:tc>
                  <a:txBody>
                    <a:bodyPr/>
                    <a:lstStyle/>
                    <a:p>
                      <a:pPr marL="0" marR="0" lvl="0" indent="0" algn="ctr" rtl="0">
                        <a:spcBef>
                          <a:spcPts val="0"/>
                        </a:spcBef>
                        <a:spcAft>
                          <a:spcPts val="0"/>
                        </a:spcAft>
                        <a:buNone/>
                      </a:pPr>
                      <a:r>
                        <a:rPr lang="cs-CZ" sz="1800" u="none" strike="noStrike" cap="none"/>
                        <a:t>Zisky</a:t>
                      </a:r>
                      <a:endParaRPr sz="1800" u="none" strike="noStrike" cap="none"/>
                    </a:p>
                  </a:txBody>
                  <a:tcPr marL="91462" marR="91462" marT="45737" marB="45737" anchor="ctr"/>
                </a:tc>
                <a:tc>
                  <a:txBody>
                    <a:bodyPr/>
                    <a:lstStyle/>
                    <a:p>
                      <a:pPr marL="0" marR="0" lvl="0" indent="0" algn="ctr" rtl="0">
                        <a:spcBef>
                          <a:spcPts val="0"/>
                        </a:spcBef>
                        <a:spcAft>
                          <a:spcPts val="0"/>
                        </a:spcAft>
                        <a:buNone/>
                      </a:pPr>
                      <a:r>
                        <a:rPr lang="cs-CZ" sz="1800" u="none" strike="noStrike" cap="none"/>
                        <a:t>Ztráty</a:t>
                      </a:r>
                      <a:endParaRPr sz="1800" u="none" strike="noStrike" cap="none"/>
                    </a:p>
                  </a:txBody>
                  <a:tcPr marL="91462" marR="91462" marT="45737" marB="45737" anchor="ctr"/>
                </a:tc>
                <a:tc>
                  <a:txBody>
                    <a:bodyPr/>
                    <a:lstStyle/>
                    <a:p>
                      <a:pPr marL="0" marR="0" lvl="0" indent="0" algn="ctr" rtl="0">
                        <a:spcBef>
                          <a:spcPts val="0"/>
                        </a:spcBef>
                        <a:spcAft>
                          <a:spcPts val="0"/>
                        </a:spcAft>
                        <a:buNone/>
                      </a:pPr>
                      <a:r>
                        <a:rPr lang="cs-CZ" sz="1800" u="none" strike="noStrike" cap="none"/>
                        <a:t>Zisky</a:t>
                      </a:r>
                      <a:endParaRPr sz="1800" u="none" strike="noStrike" cap="none"/>
                    </a:p>
                  </a:txBody>
                  <a:tcPr marL="91462" marR="91462" marT="45737" marB="45737" anchor="ctr"/>
                </a:tc>
                <a:tc>
                  <a:txBody>
                    <a:bodyPr/>
                    <a:lstStyle/>
                    <a:p>
                      <a:pPr marL="0" marR="0" lvl="0" indent="0" algn="ctr" rtl="0">
                        <a:spcBef>
                          <a:spcPts val="0"/>
                        </a:spcBef>
                        <a:spcAft>
                          <a:spcPts val="0"/>
                        </a:spcAft>
                        <a:buNone/>
                      </a:pPr>
                      <a:r>
                        <a:rPr lang="cs-CZ" sz="1800" u="none" strike="noStrike" cap="none"/>
                        <a:t>Ztráty</a:t>
                      </a:r>
                      <a:endParaRPr sz="1800" u="none" strike="noStrike" cap="none"/>
                    </a:p>
                  </a:txBody>
                  <a:tcPr marL="91462" marR="91462" marT="45737" marB="45737" anchor="ctr"/>
                </a:tc>
                <a:extLst>
                  <a:ext uri="{0D108BD9-81ED-4DB2-BD59-A6C34878D82A}">
                    <a16:rowId xmlns:a16="http://schemas.microsoft.com/office/drawing/2014/main" val="10001"/>
                  </a:ext>
                </a:extLst>
              </a:tr>
              <a:tr h="519159">
                <a:tc>
                  <a:txBody>
                    <a:bodyPr/>
                    <a:lstStyle/>
                    <a:p>
                      <a:pPr marL="0" marR="0" lvl="0" indent="0" algn="ctr" rtl="0">
                        <a:spcBef>
                          <a:spcPts val="0"/>
                        </a:spcBef>
                        <a:spcAft>
                          <a:spcPts val="0"/>
                        </a:spcAft>
                        <a:buNone/>
                      </a:pPr>
                      <a:endParaRPr sz="1800" u="none" strike="noStrike" cap="none" dirty="0"/>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extLst>
                  <a:ext uri="{0D108BD9-81ED-4DB2-BD59-A6C34878D82A}">
                    <a16:rowId xmlns:a16="http://schemas.microsoft.com/office/drawing/2014/main" val="10002"/>
                  </a:ext>
                </a:extLst>
              </a:tr>
              <a:tr h="519159">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extLst>
                  <a:ext uri="{0D108BD9-81ED-4DB2-BD59-A6C34878D82A}">
                    <a16:rowId xmlns:a16="http://schemas.microsoft.com/office/drawing/2014/main" val="10003"/>
                  </a:ext>
                </a:extLst>
              </a:tr>
              <a:tr h="519159">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365279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Nadpis 1"/>
          <p:cNvSpPr>
            <a:spLocks noGrp="1"/>
          </p:cNvSpPr>
          <p:nvPr>
            <p:ph type="title"/>
          </p:nvPr>
        </p:nvSpPr>
        <p:spPr/>
        <p:txBody>
          <a:bodyPr/>
          <a:lstStyle/>
          <a:p>
            <a:r>
              <a:rPr lang="cs-CZ" altLang="cs-CZ" b="1"/>
              <a:t>Jak postupovat ?                 3A</a:t>
            </a:r>
          </a:p>
        </p:txBody>
      </p:sp>
      <p:sp>
        <p:nvSpPr>
          <p:cNvPr id="3" name="Zástupný symbol pro obsah 2"/>
          <p:cNvSpPr>
            <a:spLocks noGrp="1"/>
          </p:cNvSpPr>
          <p:nvPr>
            <p:ph idx="1"/>
          </p:nvPr>
        </p:nvSpPr>
        <p:spPr/>
        <p:txBody>
          <a:bodyPr/>
          <a:lstStyle/>
          <a:p>
            <a:pPr marL="0" indent="0">
              <a:buFont typeface="Arial" panose="020B0604020202020204" pitchFamily="34" charset="0"/>
              <a:buNone/>
            </a:pPr>
            <a:r>
              <a:rPr lang="cs-CZ" altLang="cs-CZ" sz="4800"/>
              <a:t>                   ASK               ptejte se </a:t>
            </a:r>
          </a:p>
          <a:p>
            <a:pPr marL="0" indent="0">
              <a:buFont typeface="Arial" panose="020B0604020202020204" pitchFamily="34" charset="0"/>
              <a:buNone/>
            </a:pPr>
            <a:endParaRPr lang="cs-CZ" altLang="cs-CZ" sz="4800"/>
          </a:p>
          <a:p>
            <a:pPr marL="0" indent="0">
              <a:buFont typeface="Arial" panose="020B0604020202020204" pitchFamily="34" charset="0"/>
              <a:buNone/>
            </a:pPr>
            <a:r>
              <a:rPr lang="cs-CZ" altLang="cs-CZ" sz="4800"/>
              <a:t>                  ADVISE          poraďte  </a:t>
            </a:r>
          </a:p>
          <a:p>
            <a:pPr marL="0" indent="0">
              <a:buFont typeface="Arial" panose="020B0604020202020204" pitchFamily="34" charset="0"/>
              <a:buNone/>
            </a:pPr>
            <a:endParaRPr lang="cs-CZ" altLang="cs-CZ" sz="4800"/>
          </a:p>
          <a:p>
            <a:pPr marL="0" indent="0">
              <a:buFont typeface="Arial" panose="020B0604020202020204" pitchFamily="34" charset="0"/>
              <a:buNone/>
            </a:pPr>
            <a:r>
              <a:rPr lang="cs-CZ" altLang="cs-CZ" sz="4800"/>
              <a:t>                   ASSIST          pomozte </a:t>
            </a:r>
          </a:p>
        </p:txBody>
      </p:sp>
    </p:spTree>
    <p:extLst>
      <p:ext uri="{BB962C8B-B14F-4D97-AF65-F5344CB8AC3E}">
        <p14:creationId xmlns:p14="http://schemas.microsoft.com/office/powerpoint/2010/main" val="1512638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fontScale="92500"/>
          </a:bodyPr>
          <a:lstStyle/>
          <a:p>
            <a:r>
              <a:rPr lang="cs-CZ" dirty="0"/>
              <a:t>Přímé ztráty tvoří náklady na zdravotní péči a prevenci. Většina těchto nákladů je financována veřejnými zdravotními pojišťovnami, v roce 2020 to bylo kolem 70 % všech nákladů. Zdravotní péče je dále financována z veřejných rozpočtů a soukromých zdrojů (např. neziskové organizace či závodní preventivní péče) nebo z přímých výdajů příjemců zdravotní péče. </a:t>
            </a:r>
          </a:p>
          <a:p>
            <a:r>
              <a:rPr lang="cs-CZ" dirty="0"/>
              <a:t>V roce 2020 byly celkové výdaje na zdravotní péči v České republice 526,2 miliardy korun a z toho bylo 461,3 miliard Kč z veřejných zdrojů, tzn. platby veřejných zdravotních pojišťoven a veřejné rozpočty (ČSÚ, 2022). </a:t>
            </a:r>
          </a:p>
          <a:p>
            <a:r>
              <a:rPr lang="cs-CZ" dirty="0"/>
              <a:t>Data ohledně přímých ztrát z nemocí jsou dostupná v souhrnných výsledcích zdravotnických účtů ČR, které publikuje Český statistický úřad nebo přímo u zdravotních pojišťoven.</a:t>
            </a:r>
          </a:p>
          <a:p>
            <a:endParaRPr lang="cs-CZ" dirty="0"/>
          </a:p>
        </p:txBody>
      </p:sp>
    </p:spTree>
    <p:extLst>
      <p:ext uri="{BB962C8B-B14F-4D97-AF65-F5344CB8AC3E}">
        <p14:creationId xmlns:p14="http://schemas.microsoft.com/office/powerpoint/2010/main" val="431787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lnSpcReduction="10000"/>
          </a:bodyPr>
          <a:lstStyle/>
          <a:p>
            <a:r>
              <a:rPr lang="cs-CZ" dirty="0"/>
              <a:t>Přímé ztráty tvoří náklady na zdravotní péči a prevenci. Většina těchto nákladů je financována veřejnými zdravotními pojišťovnami, v roce 2020 to bylo kolem 70 % všech nákladů. Zdravotní péče je dále financována z veřejných rozpočtů a soukromých zdrojů (např. neziskové organizace či závodní preventivní péče) nebo z přímých výdajů příjemců zdravotní péče. V roce 2020 byly celkové výdaje na zdravotní péči v České republice 526,2 miliardy korun a z toho bylo 461,3 miliard Kč z veřejných zdrojů, tzn. platby veřejných zdravotních pojišťoven a veřejné rozpočty (ČSÚ, 2022). Data ohledně přímých ztrát z nemocí jsou dostupná v souhrnných výsledcích zdravotnických účtů ČR, které publikuje Český statistický úřad nebo přímo </a:t>
            </a:r>
            <a:br>
              <a:rPr lang="cs-CZ" dirty="0"/>
            </a:br>
            <a:r>
              <a:rPr lang="cs-CZ" dirty="0"/>
              <a:t>u zdravotních pojišťoven.</a:t>
            </a:r>
          </a:p>
          <a:p>
            <a:endParaRPr lang="cs-CZ" dirty="0"/>
          </a:p>
        </p:txBody>
      </p:sp>
    </p:spTree>
    <p:extLst>
      <p:ext uri="{BB962C8B-B14F-4D97-AF65-F5344CB8AC3E}">
        <p14:creationId xmlns:p14="http://schemas.microsoft.com/office/powerpoint/2010/main" val="28470234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endParaRPr lang="cs-CZ"/>
          </a:p>
        </p:txBody>
      </p:sp>
      <p:sp>
        <p:nvSpPr>
          <p:cNvPr id="8" name="Zástupný symbol pro obsah 7"/>
          <p:cNvSpPr>
            <a:spLocks noGrp="1"/>
          </p:cNvSpPr>
          <p:nvPr>
            <p:ph idx="1"/>
          </p:nvPr>
        </p:nvSpPr>
        <p:spPr/>
        <p:txBody>
          <a:bodyPr/>
          <a:lstStyle/>
          <a:p>
            <a:r>
              <a:rPr lang="cs-CZ" dirty="0"/>
              <a:t>Preventabilní nemoci způsobují velkou ekonomickou zátěž pro naši společnost. Ekonomická zátěž a celkové ekonomické ztráty z nemocí jsou dané součtem přímých a nepřímých ztrát, které způsobují. </a:t>
            </a:r>
          </a:p>
          <a:p>
            <a:r>
              <a:rPr lang="cs-CZ" dirty="0"/>
              <a:t>Řada studií o ekonomické zátěži z nemocí se bohužel zaměřuje pouze na přímé, tj. zdravotní náklady a tím podhodnocuje celkové ztráty způsobené nemocemi (</a:t>
            </a:r>
            <a:r>
              <a:rPr lang="cs-CZ" dirty="0" err="1"/>
              <a:t>Hauben</a:t>
            </a:r>
            <a:r>
              <a:rPr lang="cs-CZ" dirty="0"/>
              <a:t>, </a:t>
            </a:r>
            <a:r>
              <a:rPr lang="cs-CZ" dirty="0" err="1"/>
              <a:t>Hogendoorn</a:t>
            </a:r>
            <a:r>
              <a:rPr lang="cs-CZ" dirty="0"/>
              <a:t>, 2015).</a:t>
            </a:r>
          </a:p>
          <a:p>
            <a:endParaRPr lang="cs-CZ" dirty="0"/>
          </a:p>
        </p:txBody>
      </p:sp>
    </p:spTree>
    <p:extLst>
      <p:ext uri="{BB962C8B-B14F-4D97-AF65-F5344CB8AC3E}">
        <p14:creationId xmlns:p14="http://schemas.microsoft.com/office/powerpoint/2010/main" val="3505170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r>
              <a:rPr lang="cs-CZ" dirty="0"/>
              <a:t>Nepřímé ztráty z nemocí nebo jinak zhoršeného stavu mohou být mnohonásobně vyšší nežli ty přímé, to platí například v případě ekonomických ztrát spojených s obezitou a nadváhou. Ekonomický dopad nadváhy a obezity v ČR v roce 2019 byl přibližně 147,83 miliard Kč. To odpovídá asi 13 780 Kč na hlavu a 2,5 % HDP. Do roku 2060 se ekonomické dopady zvýší odhadem na 720,97 miliard Kč (</a:t>
            </a:r>
            <a:r>
              <a:rPr lang="cs-CZ" dirty="0" err="1"/>
              <a:t>World</a:t>
            </a:r>
            <a:r>
              <a:rPr lang="cs-CZ" dirty="0"/>
              <a:t> Obesity, 2023).</a:t>
            </a:r>
          </a:p>
          <a:p>
            <a:endParaRPr lang="cs-CZ" dirty="0"/>
          </a:p>
        </p:txBody>
      </p:sp>
    </p:spTree>
    <p:extLst>
      <p:ext uri="{BB962C8B-B14F-4D97-AF65-F5344CB8AC3E}">
        <p14:creationId xmlns:p14="http://schemas.microsoft.com/office/powerpoint/2010/main" val="828503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695738" y="0"/>
            <a:ext cx="4838559" cy="6858000"/>
          </a:xfrm>
          <a:prstGeom prst="rect">
            <a:avLst/>
          </a:prstGeom>
        </p:spPr>
      </p:pic>
      <p:pic>
        <p:nvPicPr>
          <p:cNvPr id="6" name="Obrázek 5"/>
          <p:cNvPicPr>
            <a:picLocks noChangeAspect="1"/>
          </p:cNvPicPr>
          <p:nvPr/>
        </p:nvPicPr>
        <p:blipFill>
          <a:blip r:embed="rId3"/>
          <a:stretch>
            <a:fillRect/>
          </a:stretch>
        </p:blipFill>
        <p:spPr>
          <a:xfrm>
            <a:off x="7354957" y="5537"/>
            <a:ext cx="4837043" cy="6852463"/>
          </a:xfrm>
          <a:prstGeom prst="rect">
            <a:avLst/>
          </a:prstGeom>
        </p:spPr>
      </p:pic>
    </p:spTree>
    <p:extLst>
      <p:ext uri="{BB962C8B-B14F-4D97-AF65-F5344CB8AC3E}">
        <p14:creationId xmlns:p14="http://schemas.microsoft.com/office/powerpoint/2010/main" val="4527628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218661" y="16547"/>
            <a:ext cx="12125739" cy="6841453"/>
          </a:xfrm>
          <a:prstGeom prst="rect">
            <a:avLst/>
          </a:prstGeom>
        </p:spPr>
      </p:pic>
    </p:spTree>
    <p:extLst>
      <p:ext uri="{BB962C8B-B14F-4D97-AF65-F5344CB8AC3E}">
        <p14:creationId xmlns:p14="http://schemas.microsoft.com/office/powerpoint/2010/main" val="3319296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5" name="Obrázek 4"/>
          <p:cNvPicPr>
            <a:picLocks noChangeAspect="1"/>
          </p:cNvPicPr>
          <p:nvPr/>
        </p:nvPicPr>
        <p:blipFill>
          <a:blip r:embed="rId2"/>
          <a:stretch>
            <a:fillRect/>
          </a:stretch>
        </p:blipFill>
        <p:spPr>
          <a:xfrm>
            <a:off x="53774" y="0"/>
            <a:ext cx="12084452" cy="6858000"/>
          </a:xfrm>
          <a:prstGeom prst="rect">
            <a:avLst/>
          </a:prstGeom>
        </p:spPr>
      </p:pic>
    </p:spTree>
    <p:extLst>
      <p:ext uri="{BB962C8B-B14F-4D97-AF65-F5344CB8AC3E}">
        <p14:creationId xmlns:p14="http://schemas.microsoft.com/office/powerpoint/2010/main" val="21947866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5" name="Obrázek 4"/>
          <p:cNvPicPr>
            <a:picLocks noChangeAspect="1"/>
          </p:cNvPicPr>
          <p:nvPr/>
        </p:nvPicPr>
        <p:blipFill>
          <a:blip r:embed="rId2"/>
          <a:stretch>
            <a:fillRect/>
          </a:stretch>
        </p:blipFill>
        <p:spPr>
          <a:xfrm>
            <a:off x="655982" y="0"/>
            <a:ext cx="10893287" cy="6858000"/>
          </a:xfrm>
          <a:prstGeom prst="rect">
            <a:avLst/>
          </a:prstGeom>
        </p:spPr>
      </p:pic>
    </p:spTree>
    <p:extLst>
      <p:ext uri="{BB962C8B-B14F-4D97-AF65-F5344CB8AC3E}">
        <p14:creationId xmlns:p14="http://schemas.microsoft.com/office/powerpoint/2010/main" val="33251865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Picture 3" descr="U:\Dokumenty\krátké intervence-můj projekt\2014\kartičky\tabak-stránka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990" y="198783"/>
            <a:ext cx="5206898" cy="66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rázek 4"/>
          <p:cNvPicPr>
            <a:picLocks noChangeAspect="1"/>
          </p:cNvPicPr>
          <p:nvPr/>
        </p:nvPicPr>
        <p:blipFill>
          <a:blip r:embed="rId3"/>
          <a:stretch>
            <a:fillRect/>
          </a:stretch>
        </p:blipFill>
        <p:spPr>
          <a:xfrm>
            <a:off x="6096000" y="0"/>
            <a:ext cx="4893765" cy="6878922"/>
          </a:xfrm>
          <a:prstGeom prst="rect">
            <a:avLst/>
          </a:prstGeom>
        </p:spPr>
      </p:pic>
    </p:spTree>
    <p:extLst>
      <p:ext uri="{BB962C8B-B14F-4D97-AF65-F5344CB8AC3E}">
        <p14:creationId xmlns:p14="http://schemas.microsoft.com/office/powerpoint/2010/main" val="18939147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827087" y="46990"/>
            <a:ext cx="10515600" cy="1325563"/>
          </a:xfrm>
        </p:spPr>
        <p:txBody>
          <a:bodyPr/>
          <a:lstStyle/>
          <a:p>
            <a:r>
              <a:rPr lang="cs-CZ" dirty="0"/>
              <a:t>Příjem </a:t>
            </a:r>
            <a:r>
              <a:rPr lang="cs-CZ" dirty="0" err="1"/>
              <a:t>NaCl</a:t>
            </a:r>
            <a:r>
              <a:rPr lang="cs-CZ" dirty="0"/>
              <a:t> do 5 g</a:t>
            </a:r>
          </a:p>
        </p:txBody>
      </p:sp>
      <p:sp>
        <p:nvSpPr>
          <p:cNvPr id="5" name="Zástupný symbol pro text 4"/>
          <p:cNvSpPr>
            <a:spLocks noGrp="1"/>
          </p:cNvSpPr>
          <p:nvPr>
            <p:ph type="body" idx="1"/>
          </p:nvPr>
        </p:nvSpPr>
        <p:spPr>
          <a:xfrm>
            <a:off x="827087" y="960597"/>
            <a:ext cx="5157787" cy="823912"/>
          </a:xfrm>
        </p:spPr>
        <p:txBody>
          <a:bodyPr/>
          <a:lstStyle/>
          <a:p>
            <a:r>
              <a:rPr lang="cs-CZ" dirty="0"/>
              <a:t>benefity</a:t>
            </a:r>
          </a:p>
        </p:txBody>
      </p:sp>
      <p:sp>
        <p:nvSpPr>
          <p:cNvPr id="6" name="Zástupný symbol pro obsah 5"/>
          <p:cNvSpPr>
            <a:spLocks noGrp="1"/>
          </p:cNvSpPr>
          <p:nvPr>
            <p:ph sz="half" idx="2"/>
          </p:nvPr>
        </p:nvSpPr>
        <p:spPr>
          <a:xfrm>
            <a:off x="665162" y="1784509"/>
            <a:ext cx="5157787" cy="4822031"/>
          </a:xfrm>
        </p:spPr>
        <p:txBody>
          <a:bodyPr/>
          <a:lstStyle/>
          <a:p>
            <a:r>
              <a:rPr lang="cs-CZ" dirty="0"/>
              <a:t>Snížení TK</a:t>
            </a:r>
          </a:p>
          <a:p>
            <a:r>
              <a:rPr lang="cs-CZ" dirty="0"/>
              <a:t>Nižší riziko CMP</a:t>
            </a:r>
          </a:p>
          <a:p>
            <a:r>
              <a:rPr lang="cs-CZ" dirty="0"/>
              <a:t>Nižší riziko IM</a:t>
            </a:r>
          </a:p>
          <a:p>
            <a:r>
              <a:rPr lang="cs-CZ" dirty="0"/>
              <a:t>Nižší riziko ca žaludku</a:t>
            </a:r>
          </a:p>
          <a:p>
            <a:r>
              <a:rPr lang="cs-CZ" dirty="0"/>
              <a:t>Nižší riziko osteoporózy</a:t>
            </a:r>
          </a:p>
          <a:p>
            <a:r>
              <a:rPr lang="cs-CZ" dirty="0"/>
              <a:t>Nižší riziko onemocnění ledvin</a:t>
            </a:r>
          </a:p>
          <a:p>
            <a:r>
              <a:rPr lang="cs-CZ" dirty="0"/>
              <a:t>Zlepšení chuti</a:t>
            </a:r>
          </a:p>
          <a:p>
            <a:r>
              <a:rPr lang="cs-CZ" dirty="0"/>
              <a:t>Poznání nových bylinek a koření</a:t>
            </a:r>
          </a:p>
          <a:p>
            <a:endParaRPr lang="cs-CZ" dirty="0"/>
          </a:p>
          <a:p>
            <a:endParaRPr lang="cs-CZ" dirty="0"/>
          </a:p>
        </p:txBody>
      </p:sp>
      <p:sp>
        <p:nvSpPr>
          <p:cNvPr id="7" name="Zástupný symbol pro text 6"/>
          <p:cNvSpPr>
            <a:spLocks noGrp="1"/>
          </p:cNvSpPr>
          <p:nvPr>
            <p:ph type="body" sz="quarter" idx="3"/>
          </p:nvPr>
        </p:nvSpPr>
        <p:spPr>
          <a:xfrm>
            <a:off x="6072186" y="297815"/>
            <a:ext cx="5183188" cy="823912"/>
          </a:xfrm>
        </p:spPr>
        <p:txBody>
          <a:bodyPr/>
          <a:lstStyle/>
          <a:p>
            <a:r>
              <a:rPr lang="cs-CZ" dirty="0"/>
              <a:t>bariéry</a:t>
            </a:r>
          </a:p>
        </p:txBody>
      </p:sp>
      <p:sp>
        <p:nvSpPr>
          <p:cNvPr id="8" name="Zástupný symbol pro obsah 7"/>
          <p:cNvSpPr>
            <a:spLocks noGrp="1"/>
          </p:cNvSpPr>
          <p:nvPr>
            <p:ph sz="quarter" idx="4"/>
          </p:nvPr>
        </p:nvSpPr>
        <p:spPr>
          <a:xfrm>
            <a:off x="6072186" y="1258728"/>
            <a:ext cx="5591811" cy="5233512"/>
          </a:xfrm>
        </p:spPr>
        <p:txBody>
          <a:bodyPr/>
          <a:lstStyle/>
          <a:p>
            <a:r>
              <a:rPr lang="cs-CZ" dirty="0"/>
              <a:t>Znalost DDD do 5 g, aplikace</a:t>
            </a:r>
          </a:p>
          <a:p>
            <a:r>
              <a:rPr lang="cs-CZ" dirty="0"/>
              <a:t>Znalost čtení etiket, aplikace</a:t>
            </a:r>
          </a:p>
          <a:p>
            <a:r>
              <a:rPr lang="cs-CZ" dirty="0"/>
              <a:t>Závislost na soli - preference velmi slaných produktů (cena, chuť)</a:t>
            </a:r>
          </a:p>
          <a:p>
            <a:r>
              <a:rPr lang="cs-CZ" dirty="0"/>
              <a:t>Plánování týdenního nákupu</a:t>
            </a:r>
          </a:p>
          <a:p>
            <a:r>
              <a:rPr lang="cs-CZ" dirty="0"/>
              <a:t>Čas- rychlá příprava z polotovarů</a:t>
            </a:r>
          </a:p>
          <a:p>
            <a:r>
              <a:rPr lang="cs-CZ" dirty="0"/>
              <a:t>Společné stravování </a:t>
            </a:r>
          </a:p>
          <a:p>
            <a:r>
              <a:rPr lang="cs-CZ" dirty="0"/>
              <a:t>Výrobci- receptury, trvanlivost, kvalita?</a:t>
            </a:r>
          </a:p>
          <a:p>
            <a:r>
              <a:rPr lang="cs-CZ" dirty="0"/>
              <a:t>Sůl není hlavním ani největším zdrojem jódu</a:t>
            </a:r>
          </a:p>
          <a:p>
            <a:endParaRPr lang="cs-CZ" dirty="0"/>
          </a:p>
          <a:p>
            <a:endParaRPr lang="cs-CZ" dirty="0"/>
          </a:p>
          <a:p>
            <a:endParaRPr lang="cs-CZ" dirty="0"/>
          </a:p>
          <a:p>
            <a:pPr marL="0" indent="0">
              <a:buNone/>
            </a:pPr>
            <a:endParaRPr lang="cs-CZ" dirty="0"/>
          </a:p>
        </p:txBody>
      </p:sp>
    </p:spTree>
    <p:extLst>
      <p:ext uri="{BB962C8B-B14F-4D97-AF65-F5344CB8AC3E}">
        <p14:creationId xmlns:p14="http://schemas.microsoft.com/office/powerpoint/2010/main" val="25650557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a:stretch>
            <a:fillRect/>
          </a:stretch>
        </p:blipFill>
        <p:spPr>
          <a:xfrm>
            <a:off x="258417" y="0"/>
            <a:ext cx="5168348" cy="6777041"/>
          </a:xfrm>
          <a:prstGeom prst="rect">
            <a:avLst/>
          </a:prstGeom>
        </p:spPr>
      </p:pic>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a:xfrm flipV="1">
            <a:off x="4333460" y="6176962"/>
            <a:ext cx="7020339" cy="999089"/>
          </a:xfrm>
        </p:spPr>
        <p:txBody>
          <a:bodyPr/>
          <a:lstStyle/>
          <a:p>
            <a:endParaRPr lang="cs-CZ" dirty="0"/>
          </a:p>
        </p:txBody>
      </p:sp>
      <p:pic>
        <p:nvPicPr>
          <p:cNvPr id="6" name="Obrázek 5"/>
          <p:cNvPicPr>
            <a:picLocks noChangeAspect="1"/>
          </p:cNvPicPr>
          <p:nvPr/>
        </p:nvPicPr>
        <p:blipFill>
          <a:blip r:embed="rId3"/>
          <a:stretch>
            <a:fillRect/>
          </a:stretch>
        </p:blipFill>
        <p:spPr>
          <a:xfrm>
            <a:off x="5426764" y="1690688"/>
            <a:ext cx="6765235" cy="4486274"/>
          </a:xfrm>
          <a:prstGeom prst="rect">
            <a:avLst/>
          </a:prstGeom>
        </p:spPr>
      </p:pic>
    </p:spTree>
    <p:extLst>
      <p:ext uri="{BB962C8B-B14F-4D97-AF65-F5344CB8AC3E}">
        <p14:creationId xmlns:p14="http://schemas.microsoft.com/office/powerpoint/2010/main" val="2792595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12454"/>
            <a:ext cx="8229600" cy="1143000"/>
          </a:xfrm>
        </p:spPr>
        <p:txBody>
          <a:bodyPr>
            <a:normAutofit fontScale="90000"/>
          </a:bodyPr>
          <a:lstStyle/>
          <a:p>
            <a:br>
              <a:rPr lang="cs-CZ" dirty="0"/>
            </a:br>
            <a:endParaRPr lang="cs-CZ" dirty="0"/>
          </a:p>
        </p:txBody>
      </p:sp>
      <p:sp>
        <p:nvSpPr>
          <p:cNvPr id="3" name="Zástupný symbol pro obsah 2"/>
          <p:cNvSpPr>
            <a:spLocks noGrp="1"/>
          </p:cNvSpPr>
          <p:nvPr>
            <p:ph sz="half" idx="1"/>
          </p:nvPr>
        </p:nvSpPr>
        <p:spPr>
          <a:xfrm>
            <a:off x="1524000" y="1196752"/>
            <a:ext cx="4139952" cy="5472608"/>
          </a:xfrm>
        </p:spPr>
        <p:txBody>
          <a:bodyPr>
            <a:normAutofit/>
          </a:bodyPr>
          <a:lstStyle/>
          <a:p>
            <a:pPr marL="0" indent="0">
              <a:buNone/>
            </a:pPr>
            <a:endParaRPr lang="cs-CZ" dirty="0"/>
          </a:p>
        </p:txBody>
      </p:sp>
      <p:graphicFrame>
        <p:nvGraphicFramePr>
          <p:cNvPr id="5" name="Zástupný symbol pro obsah 4"/>
          <p:cNvGraphicFramePr>
            <a:graphicFrameLocks noGrp="1"/>
          </p:cNvGraphicFramePr>
          <p:nvPr>
            <p:ph sz="half" idx="2"/>
            <p:extLst/>
          </p:nvPr>
        </p:nvGraphicFramePr>
        <p:xfrm>
          <a:off x="555397" y="204395"/>
          <a:ext cx="11101893" cy="6632571"/>
        </p:xfrm>
        <a:graphic>
          <a:graphicData uri="http://schemas.openxmlformats.org/drawingml/2006/table">
            <a:tbl>
              <a:tblPr firstRow="1" firstCol="1" bandRow="1">
                <a:tableStyleId>{5C22544A-7EE6-4342-B048-85BDC9FD1C3A}</a:tableStyleId>
              </a:tblPr>
              <a:tblGrid>
                <a:gridCol w="7814052">
                  <a:extLst>
                    <a:ext uri="{9D8B030D-6E8A-4147-A177-3AD203B41FA5}">
                      <a16:colId xmlns:a16="http://schemas.microsoft.com/office/drawing/2014/main" val="20000"/>
                    </a:ext>
                  </a:extLst>
                </a:gridCol>
                <a:gridCol w="1527586">
                  <a:extLst>
                    <a:ext uri="{9D8B030D-6E8A-4147-A177-3AD203B41FA5}">
                      <a16:colId xmlns:a16="http://schemas.microsoft.com/office/drawing/2014/main" val="20001"/>
                    </a:ext>
                  </a:extLst>
                </a:gridCol>
                <a:gridCol w="1760255">
                  <a:extLst>
                    <a:ext uri="{9D8B030D-6E8A-4147-A177-3AD203B41FA5}">
                      <a16:colId xmlns:a16="http://schemas.microsoft.com/office/drawing/2014/main" val="20002"/>
                    </a:ext>
                  </a:extLst>
                </a:gridCol>
              </a:tblGrid>
              <a:tr h="737751">
                <a:tc>
                  <a:txBody>
                    <a:bodyPr/>
                    <a:lstStyle/>
                    <a:p>
                      <a:pPr>
                        <a:lnSpc>
                          <a:spcPct val="115000"/>
                        </a:lnSpc>
                        <a:spcAft>
                          <a:spcPts val="1000"/>
                        </a:spcAft>
                      </a:pPr>
                      <a:r>
                        <a:rPr lang="cs-CZ" sz="2400" dirty="0">
                          <a:effectLst/>
                        </a:rPr>
                        <a:t>Výrobek 100 gramů</a:t>
                      </a:r>
                    </a:p>
                  </a:txBody>
                  <a:tcPr marL="47348" marR="47348" marT="0" marB="0"/>
                </a:tc>
                <a:tc>
                  <a:txBody>
                    <a:bodyPr/>
                    <a:lstStyle/>
                    <a:p>
                      <a:pPr>
                        <a:lnSpc>
                          <a:spcPct val="115000"/>
                        </a:lnSpc>
                        <a:spcAft>
                          <a:spcPts val="1000"/>
                        </a:spcAft>
                      </a:pPr>
                      <a:r>
                        <a:rPr lang="cs-CZ" sz="2000">
                          <a:effectLst/>
                        </a:rPr>
                        <a:t>Sodík (Na) g</a:t>
                      </a:r>
                      <a:endParaRPr lang="cs-CZ" sz="2000" dirty="0">
                        <a:effectLst/>
                        <a:latin typeface="Calibri"/>
                        <a:ea typeface="Calibri"/>
                        <a:cs typeface="Times New Roman"/>
                      </a:endParaRPr>
                    </a:p>
                  </a:txBody>
                  <a:tcPr marL="47348" marR="47348" marT="0" marB="0"/>
                </a:tc>
                <a:tc>
                  <a:txBody>
                    <a:bodyPr/>
                    <a:lstStyle/>
                    <a:p>
                      <a:pPr>
                        <a:lnSpc>
                          <a:spcPct val="115000"/>
                        </a:lnSpc>
                        <a:spcAft>
                          <a:spcPts val="1000"/>
                        </a:spcAft>
                      </a:pPr>
                      <a:r>
                        <a:rPr lang="cs-CZ" sz="2000" dirty="0" err="1">
                          <a:effectLst/>
                        </a:rPr>
                        <a:t>NaCl</a:t>
                      </a:r>
                      <a:r>
                        <a:rPr lang="cs-CZ" sz="2000" dirty="0">
                          <a:effectLst/>
                        </a:rPr>
                        <a:t>  g</a:t>
                      </a:r>
                    </a:p>
                  </a:txBody>
                  <a:tcPr marL="47348" marR="47348" marT="0" marB="0"/>
                </a:tc>
                <a:extLst>
                  <a:ext uri="{0D108BD9-81ED-4DB2-BD59-A6C34878D82A}">
                    <a16:rowId xmlns:a16="http://schemas.microsoft.com/office/drawing/2014/main" val="10000"/>
                  </a:ext>
                </a:extLst>
              </a:tr>
              <a:tr h="403863">
                <a:tc>
                  <a:txBody>
                    <a:bodyPr/>
                    <a:lstStyle/>
                    <a:p>
                      <a:pPr>
                        <a:lnSpc>
                          <a:spcPct val="115000"/>
                        </a:lnSpc>
                        <a:spcAft>
                          <a:spcPts val="1000"/>
                        </a:spcAft>
                      </a:pPr>
                      <a:r>
                        <a:rPr lang="cs-CZ" sz="2400" dirty="0">
                          <a:effectLst/>
                        </a:rPr>
                        <a:t>Rohlík 43 g                                                                0,25 g </a:t>
                      </a:r>
                      <a:r>
                        <a:rPr lang="cs-CZ" sz="2400" dirty="0" err="1">
                          <a:effectLst/>
                        </a:rPr>
                        <a:t>NaCl</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0,220</a:t>
                      </a:r>
                      <a:endParaRPr lang="cs-CZ" sz="20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0,550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1"/>
                  </a:ext>
                </a:extLst>
              </a:tr>
              <a:tr h="403863">
                <a:tc>
                  <a:txBody>
                    <a:bodyPr/>
                    <a:lstStyle/>
                    <a:p>
                      <a:pPr>
                        <a:lnSpc>
                          <a:spcPct val="115000"/>
                        </a:lnSpc>
                        <a:spcAft>
                          <a:spcPts val="1000"/>
                        </a:spcAft>
                      </a:pPr>
                      <a:r>
                        <a:rPr lang="cs-CZ" sz="2400" dirty="0">
                          <a:effectLst/>
                        </a:rPr>
                        <a:t>Krajíc chleba                                                             0,45 g </a:t>
                      </a:r>
                      <a:r>
                        <a:rPr lang="cs-CZ" sz="2400" dirty="0" err="1">
                          <a:effectLst/>
                        </a:rPr>
                        <a:t>NaCl</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0,370</a:t>
                      </a:r>
                      <a:endParaRPr lang="cs-CZ" sz="20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0,925</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2"/>
                  </a:ext>
                </a:extLst>
              </a:tr>
              <a:tr h="403863">
                <a:tc>
                  <a:txBody>
                    <a:bodyPr/>
                    <a:lstStyle/>
                    <a:p>
                      <a:pPr>
                        <a:lnSpc>
                          <a:spcPct val="115000"/>
                        </a:lnSpc>
                        <a:spcAft>
                          <a:spcPts val="1000"/>
                        </a:spcAft>
                      </a:pPr>
                      <a:r>
                        <a:rPr lang="cs-CZ" sz="2400">
                          <a:effectLst/>
                        </a:rPr>
                        <a:t>Niva</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1,400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3.500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3"/>
                  </a:ext>
                </a:extLst>
              </a:tr>
              <a:tr h="403863">
                <a:tc>
                  <a:txBody>
                    <a:bodyPr/>
                    <a:lstStyle/>
                    <a:p>
                      <a:pPr>
                        <a:lnSpc>
                          <a:spcPct val="115000"/>
                        </a:lnSpc>
                        <a:spcAft>
                          <a:spcPts val="1000"/>
                        </a:spcAft>
                      </a:pPr>
                      <a:r>
                        <a:rPr lang="cs-CZ" sz="2400">
                          <a:effectLst/>
                        </a:rPr>
                        <a:t>Balkánský sýr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1,300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3.250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4"/>
                  </a:ext>
                </a:extLst>
              </a:tr>
              <a:tr h="403863">
                <a:tc>
                  <a:txBody>
                    <a:bodyPr/>
                    <a:lstStyle/>
                    <a:p>
                      <a:pPr>
                        <a:lnSpc>
                          <a:spcPct val="115000"/>
                        </a:lnSpc>
                        <a:spcAft>
                          <a:spcPts val="1000"/>
                        </a:spcAft>
                      </a:pPr>
                      <a:r>
                        <a:rPr lang="cs-CZ" sz="2400">
                          <a:effectLst/>
                        </a:rPr>
                        <a:t>Tavené sýry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0,920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1.750 - 2.300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5"/>
                  </a:ext>
                </a:extLst>
              </a:tr>
              <a:tr h="403863">
                <a:tc>
                  <a:txBody>
                    <a:bodyPr/>
                    <a:lstStyle/>
                    <a:p>
                      <a:pPr>
                        <a:lnSpc>
                          <a:spcPct val="115000"/>
                        </a:lnSpc>
                        <a:spcAft>
                          <a:spcPts val="1000"/>
                        </a:spcAft>
                      </a:pPr>
                      <a:r>
                        <a:rPr lang="cs-CZ" sz="2400" dirty="0">
                          <a:effectLst/>
                        </a:rPr>
                        <a:t>Párky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2,480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6,200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6"/>
                  </a:ext>
                </a:extLst>
              </a:tr>
              <a:tr h="403863">
                <a:tc>
                  <a:txBody>
                    <a:bodyPr/>
                    <a:lstStyle/>
                    <a:p>
                      <a:pPr>
                        <a:lnSpc>
                          <a:spcPct val="115000"/>
                        </a:lnSpc>
                        <a:spcAft>
                          <a:spcPts val="1000"/>
                        </a:spcAft>
                      </a:pPr>
                      <a:r>
                        <a:rPr lang="cs-CZ" sz="2400" dirty="0">
                          <a:effectLst/>
                        </a:rPr>
                        <a:t>Trvanlivé salámy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0,800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2,000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7"/>
                  </a:ext>
                </a:extLst>
              </a:tr>
              <a:tr h="403863">
                <a:tc>
                  <a:txBody>
                    <a:bodyPr/>
                    <a:lstStyle/>
                    <a:p>
                      <a:pPr>
                        <a:lnSpc>
                          <a:spcPct val="115000"/>
                        </a:lnSpc>
                        <a:spcAft>
                          <a:spcPts val="1000"/>
                        </a:spcAft>
                      </a:pPr>
                      <a:r>
                        <a:rPr lang="cs-CZ" sz="2400" dirty="0">
                          <a:effectLst/>
                        </a:rPr>
                        <a:t>Šunka</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0,750</a:t>
                      </a:r>
                      <a:endParaRPr lang="cs-CZ" sz="20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1,875</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8"/>
                  </a:ext>
                </a:extLst>
              </a:tr>
              <a:tr h="422145">
                <a:tc>
                  <a:txBody>
                    <a:bodyPr/>
                    <a:lstStyle/>
                    <a:p>
                      <a:pPr>
                        <a:lnSpc>
                          <a:spcPct val="115000"/>
                        </a:lnSpc>
                        <a:spcAft>
                          <a:spcPts val="1000"/>
                        </a:spcAft>
                      </a:pPr>
                      <a:r>
                        <a:rPr lang="cs-CZ" sz="2400" dirty="0">
                          <a:effectLst/>
                        </a:rPr>
                        <a:t>Arašídy pražené solené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0,200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0,500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9"/>
                  </a:ext>
                </a:extLst>
              </a:tr>
              <a:tr h="422145">
                <a:tc>
                  <a:txBody>
                    <a:bodyPr/>
                    <a:lstStyle/>
                    <a:p>
                      <a:pPr>
                        <a:lnSpc>
                          <a:spcPct val="115000"/>
                        </a:lnSpc>
                        <a:spcAft>
                          <a:spcPts val="1000"/>
                        </a:spcAft>
                      </a:pPr>
                      <a:r>
                        <a:rPr lang="cs-CZ" sz="2400" dirty="0">
                          <a:effectLst/>
                        </a:rPr>
                        <a:t>Bohemia </a:t>
                      </a:r>
                      <a:r>
                        <a:rPr lang="cs-CZ" sz="2400" dirty="0" err="1">
                          <a:effectLst/>
                        </a:rPr>
                        <a:t>chips</a:t>
                      </a:r>
                      <a:r>
                        <a:rPr lang="cs-CZ" sz="2400" dirty="0">
                          <a:effectLst/>
                        </a:rPr>
                        <a:t> alpská sůl                                       sáček 150 g</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0,600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1,500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0"/>
                  </a:ext>
                </a:extLst>
              </a:tr>
              <a:tr h="422145">
                <a:tc>
                  <a:txBody>
                    <a:bodyPr/>
                    <a:lstStyle/>
                    <a:p>
                      <a:pPr>
                        <a:lnSpc>
                          <a:spcPct val="115000"/>
                        </a:lnSpc>
                        <a:spcAft>
                          <a:spcPts val="1000"/>
                        </a:spcAft>
                      </a:pPr>
                      <a:r>
                        <a:rPr lang="cs-CZ" sz="2400" dirty="0">
                          <a:effectLst/>
                        </a:rPr>
                        <a:t>Popcorn slaný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1,000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2,500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1"/>
                  </a:ext>
                </a:extLst>
              </a:tr>
              <a:tr h="403863">
                <a:tc>
                  <a:txBody>
                    <a:bodyPr/>
                    <a:lstStyle/>
                    <a:p>
                      <a:pPr>
                        <a:lnSpc>
                          <a:spcPct val="115000"/>
                        </a:lnSpc>
                        <a:spcAft>
                          <a:spcPts val="1000"/>
                        </a:spcAft>
                      </a:pPr>
                      <a:r>
                        <a:rPr lang="cs-CZ" sz="2400" dirty="0">
                          <a:effectLst/>
                        </a:rPr>
                        <a:t>Olivy,                                                                            sáček 195 g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2,400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6,000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2"/>
                  </a:ext>
                </a:extLst>
              </a:tr>
              <a:tr h="403863">
                <a:tc>
                  <a:txBody>
                    <a:bodyPr/>
                    <a:lstStyle/>
                    <a:p>
                      <a:pPr>
                        <a:lnSpc>
                          <a:spcPct val="115000"/>
                        </a:lnSpc>
                        <a:spcAft>
                          <a:spcPts val="1000"/>
                        </a:spcAft>
                      </a:pPr>
                      <a:r>
                        <a:rPr lang="cs-CZ" sz="2400" dirty="0">
                          <a:effectLst/>
                        </a:rPr>
                        <a:t>Slané tyčinky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dirty="0">
                          <a:effectLst/>
                        </a:rPr>
                        <a:t>3,200</a:t>
                      </a:r>
                      <a:endParaRPr lang="cs-CZ" sz="20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8,000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3"/>
                  </a:ext>
                </a:extLst>
              </a:tr>
              <a:tr h="422145">
                <a:tc>
                  <a:txBody>
                    <a:bodyPr/>
                    <a:lstStyle/>
                    <a:p>
                      <a:pPr>
                        <a:lnSpc>
                          <a:spcPct val="115000"/>
                        </a:lnSpc>
                        <a:spcAft>
                          <a:spcPts val="1000"/>
                        </a:spcAft>
                      </a:pPr>
                      <a:r>
                        <a:rPr lang="cs-CZ" sz="2400" dirty="0">
                          <a:effectLst/>
                        </a:rPr>
                        <a:t>Burger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0,800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dirty="0">
                          <a:effectLst/>
                        </a:rPr>
                        <a:t>2,000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4"/>
                  </a:ext>
                </a:extLst>
              </a:tr>
            </a:tbl>
          </a:graphicData>
        </a:graphic>
      </p:graphicFrame>
      <p:pic>
        <p:nvPicPr>
          <p:cNvPr id="4" name="Obrázek 3"/>
          <p:cNvPicPr>
            <a:picLocks noChangeAspect="1"/>
          </p:cNvPicPr>
          <p:nvPr/>
        </p:nvPicPr>
        <p:blipFill>
          <a:blip r:embed="rId2"/>
          <a:stretch>
            <a:fillRect/>
          </a:stretch>
        </p:blipFill>
        <p:spPr>
          <a:xfrm>
            <a:off x="2492572" y="699247"/>
            <a:ext cx="1294120" cy="649121"/>
          </a:xfrm>
          <a:prstGeom prst="rect">
            <a:avLst/>
          </a:prstGeom>
        </p:spPr>
      </p:pic>
      <p:pic>
        <p:nvPicPr>
          <p:cNvPr id="6" name="Obrázek 5"/>
          <p:cNvPicPr>
            <a:picLocks noChangeAspect="1"/>
          </p:cNvPicPr>
          <p:nvPr/>
        </p:nvPicPr>
        <p:blipFill>
          <a:blip r:embed="rId3"/>
          <a:stretch>
            <a:fillRect/>
          </a:stretch>
        </p:blipFill>
        <p:spPr>
          <a:xfrm>
            <a:off x="3928717" y="1196752"/>
            <a:ext cx="925945" cy="707351"/>
          </a:xfrm>
          <a:prstGeom prst="rect">
            <a:avLst/>
          </a:prstGeom>
        </p:spPr>
      </p:pic>
      <p:pic>
        <p:nvPicPr>
          <p:cNvPr id="7" name="Obrázek 6"/>
          <p:cNvPicPr>
            <a:picLocks noChangeAspect="1"/>
          </p:cNvPicPr>
          <p:nvPr/>
        </p:nvPicPr>
        <p:blipFill>
          <a:blip r:embed="rId4"/>
          <a:stretch>
            <a:fillRect/>
          </a:stretch>
        </p:blipFill>
        <p:spPr>
          <a:xfrm>
            <a:off x="2492572" y="1650306"/>
            <a:ext cx="1154271" cy="690419"/>
          </a:xfrm>
          <a:prstGeom prst="rect">
            <a:avLst/>
          </a:prstGeom>
        </p:spPr>
      </p:pic>
      <p:pic>
        <p:nvPicPr>
          <p:cNvPr id="8" name="Obrázek 7"/>
          <p:cNvPicPr>
            <a:picLocks noChangeAspect="1"/>
          </p:cNvPicPr>
          <p:nvPr/>
        </p:nvPicPr>
        <p:blipFill>
          <a:blip r:embed="rId5"/>
          <a:stretch>
            <a:fillRect/>
          </a:stretch>
        </p:blipFill>
        <p:spPr>
          <a:xfrm>
            <a:off x="3970700" y="2096045"/>
            <a:ext cx="867809" cy="625640"/>
          </a:xfrm>
          <a:prstGeom prst="rect">
            <a:avLst/>
          </a:prstGeom>
        </p:spPr>
      </p:pic>
      <p:pic>
        <p:nvPicPr>
          <p:cNvPr id="9" name="Obrázek 8"/>
          <p:cNvPicPr>
            <a:picLocks noChangeAspect="1"/>
          </p:cNvPicPr>
          <p:nvPr/>
        </p:nvPicPr>
        <p:blipFill>
          <a:blip r:embed="rId6"/>
          <a:stretch>
            <a:fillRect/>
          </a:stretch>
        </p:blipFill>
        <p:spPr>
          <a:xfrm>
            <a:off x="5314278" y="2495774"/>
            <a:ext cx="1237129" cy="624324"/>
          </a:xfrm>
          <a:prstGeom prst="rect">
            <a:avLst/>
          </a:prstGeom>
        </p:spPr>
      </p:pic>
      <p:pic>
        <p:nvPicPr>
          <p:cNvPr id="10" name="Obrázek 9"/>
          <p:cNvPicPr>
            <a:picLocks noChangeAspect="1"/>
          </p:cNvPicPr>
          <p:nvPr/>
        </p:nvPicPr>
        <p:blipFill>
          <a:blip r:embed="rId7"/>
          <a:stretch>
            <a:fillRect/>
          </a:stretch>
        </p:blipFill>
        <p:spPr>
          <a:xfrm>
            <a:off x="2764715" y="2936838"/>
            <a:ext cx="1164002" cy="721485"/>
          </a:xfrm>
          <a:prstGeom prst="rect">
            <a:avLst/>
          </a:prstGeom>
        </p:spPr>
      </p:pic>
      <p:pic>
        <p:nvPicPr>
          <p:cNvPr id="11" name="Obrázek 10"/>
          <p:cNvPicPr>
            <a:picLocks noChangeAspect="1"/>
          </p:cNvPicPr>
          <p:nvPr/>
        </p:nvPicPr>
        <p:blipFill>
          <a:blip r:embed="rId8"/>
          <a:stretch>
            <a:fillRect/>
          </a:stretch>
        </p:blipFill>
        <p:spPr>
          <a:xfrm flipV="1">
            <a:off x="4646393" y="3312037"/>
            <a:ext cx="1216525" cy="670867"/>
          </a:xfrm>
          <a:prstGeom prst="rect">
            <a:avLst/>
          </a:prstGeom>
        </p:spPr>
      </p:pic>
      <p:pic>
        <p:nvPicPr>
          <p:cNvPr id="12" name="Obrázek 11"/>
          <p:cNvPicPr>
            <a:picLocks noChangeAspect="1"/>
          </p:cNvPicPr>
          <p:nvPr/>
        </p:nvPicPr>
        <p:blipFill>
          <a:blip r:embed="rId9"/>
          <a:stretch>
            <a:fillRect/>
          </a:stretch>
        </p:blipFill>
        <p:spPr>
          <a:xfrm>
            <a:off x="3004940" y="3761030"/>
            <a:ext cx="876941" cy="579263"/>
          </a:xfrm>
          <a:prstGeom prst="rect">
            <a:avLst/>
          </a:prstGeom>
        </p:spPr>
      </p:pic>
      <p:pic>
        <p:nvPicPr>
          <p:cNvPr id="13" name="Obrázek 12"/>
          <p:cNvPicPr>
            <a:picLocks noChangeAspect="1"/>
          </p:cNvPicPr>
          <p:nvPr/>
        </p:nvPicPr>
        <p:blipFill>
          <a:blip r:embed="rId10"/>
          <a:stretch>
            <a:fillRect/>
          </a:stretch>
        </p:blipFill>
        <p:spPr>
          <a:xfrm>
            <a:off x="4038130" y="4185480"/>
            <a:ext cx="1216525" cy="662127"/>
          </a:xfrm>
          <a:prstGeom prst="rect">
            <a:avLst/>
          </a:prstGeom>
        </p:spPr>
      </p:pic>
      <p:pic>
        <p:nvPicPr>
          <p:cNvPr id="14" name="Obrázek 13"/>
          <p:cNvPicPr>
            <a:picLocks noChangeAspect="1"/>
          </p:cNvPicPr>
          <p:nvPr/>
        </p:nvPicPr>
        <p:blipFill>
          <a:blip r:embed="rId11"/>
          <a:stretch>
            <a:fillRect/>
          </a:stretch>
        </p:blipFill>
        <p:spPr>
          <a:xfrm>
            <a:off x="5309213" y="4560453"/>
            <a:ext cx="1021976" cy="666974"/>
          </a:xfrm>
          <a:prstGeom prst="rect">
            <a:avLst/>
          </a:prstGeom>
        </p:spPr>
      </p:pic>
      <p:pic>
        <p:nvPicPr>
          <p:cNvPr id="15" name="Obrázek 14"/>
          <p:cNvPicPr>
            <a:picLocks noChangeAspect="1"/>
          </p:cNvPicPr>
          <p:nvPr/>
        </p:nvPicPr>
        <p:blipFill>
          <a:blip r:embed="rId12"/>
          <a:stretch>
            <a:fillRect/>
          </a:stretch>
        </p:blipFill>
        <p:spPr>
          <a:xfrm>
            <a:off x="3935609" y="4982198"/>
            <a:ext cx="1108037" cy="699247"/>
          </a:xfrm>
          <a:prstGeom prst="rect">
            <a:avLst/>
          </a:prstGeom>
        </p:spPr>
      </p:pic>
      <p:pic>
        <p:nvPicPr>
          <p:cNvPr id="16" name="Obrázek 15"/>
          <p:cNvPicPr>
            <a:picLocks noChangeAspect="1"/>
          </p:cNvPicPr>
          <p:nvPr/>
        </p:nvPicPr>
        <p:blipFill>
          <a:blip r:embed="rId13"/>
          <a:stretch>
            <a:fillRect/>
          </a:stretch>
        </p:blipFill>
        <p:spPr>
          <a:xfrm>
            <a:off x="2948569" y="5367244"/>
            <a:ext cx="887557" cy="666974"/>
          </a:xfrm>
          <a:prstGeom prst="rect">
            <a:avLst/>
          </a:prstGeom>
        </p:spPr>
      </p:pic>
      <p:pic>
        <p:nvPicPr>
          <p:cNvPr id="17" name="Obrázek 16"/>
          <p:cNvPicPr>
            <a:picLocks noChangeAspect="1"/>
          </p:cNvPicPr>
          <p:nvPr/>
        </p:nvPicPr>
        <p:blipFill>
          <a:blip r:embed="rId14"/>
          <a:stretch>
            <a:fillRect/>
          </a:stretch>
        </p:blipFill>
        <p:spPr>
          <a:xfrm>
            <a:off x="4945033" y="5712311"/>
            <a:ext cx="1237336" cy="699247"/>
          </a:xfrm>
          <a:prstGeom prst="rect">
            <a:avLst/>
          </a:prstGeom>
        </p:spPr>
      </p:pic>
      <p:pic>
        <p:nvPicPr>
          <p:cNvPr id="18" name="Obrázek 17"/>
          <p:cNvPicPr>
            <a:picLocks noChangeAspect="1"/>
          </p:cNvPicPr>
          <p:nvPr/>
        </p:nvPicPr>
        <p:blipFill>
          <a:blip r:embed="rId15"/>
          <a:stretch>
            <a:fillRect/>
          </a:stretch>
        </p:blipFill>
        <p:spPr>
          <a:xfrm>
            <a:off x="3646843" y="6054867"/>
            <a:ext cx="1099224" cy="655331"/>
          </a:xfrm>
          <a:prstGeom prst="rect">
            <a:avLst/>
          </a:prstGeom>
        </p:spPr>
      </p:pic>
    </p:spTree>
    <p:extLst>
      <p:ext uri="{BB962C8B-B14F-4D97-AF65-F5344CB8AC3E}">
        <p14:creationId xmlns:p14="http://schemas.microsoft.com/office/powerpoint/2010/main" val="5621818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stretch>
            <a:fillRect/>
          </a:stretch>
        </p:blipFill>
        <p:spPr>
          <a:xfrm>
            <a:off x="569076" y="0"/>
            <a:ext cx="5215497" cy="6858000"/>
          </a:xfrm>
          <a:prstGeom prst="rect">
            <a:avLst/>
          </a:prstGeom>
        </p:spPr>
      </p:pic>
      <p:pic>
        <p:nvPicPr>
          <p:cNvPr id="3" name="Obrázek 2"/>
          <p:cNvPicPr>
            <a:picLocks noChangeAspect="1"/>
          </p:cNvPicPr>
          <p:nvPr/>
        </p:nvPicPr>
        <p:blipFill>
          <a:blip r:embed="rId3"/>
          <a:stretch>
            <a:fillRect/>
          </a:stretch>
        </p:blipFill>
        <p:spPr>
          <a:xfrm>
            <a:off x="6758608" y="-74699"/>
            <a:ext cx="4890053" cy="6932699"/>
          </a:xfrm>
          <a:prstGeom prst="rect">
            <a:avLst/>
          </a:prstGeom>
        </p:spPr>
      </p:pic>
    </p:spTree>
    <p:extLst>
      <p:ext uri="{BB962C8B-B14F-4D97-AF65-F5344CB8AC3E}">
        <p14:creationId xmlns:p14="http://schemas.microsoft.com/office/powerpoint/2010/main" val="3821618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662597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198782" y="365125"/>
            <a:ext cx="12276313" cy="6075669"/>
          </a:xfrm>
          <a:prstGeom prst="rect">
            <a:avLst/>
          </a:prstGeom>
        </p:spPr>
      </p:pic>
    </p:spTree>
    <p:extLst>
      <p:ext uri="{BB962C8B-B14F-4D97-AF65-F5344CB8AC3E}">
        <p14:creationId xmlns:p14="http://schemas.microsoft.com/office/powerpoint/2010/main" val="38041290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358424" y="654049"/>
            <a:ext cx="11475152" cy="5549901"/>
          </a:xfrm>
          <a:prstGeom prst="rect">
            <a:avLst/>
          </a:prstGeom>
        </p:spPr>
      </p:pic>
    </p:spTree>
    <p:extLst>
      <p:ext uri="{BB962C8B-B14F-4D97-AF65-F5344CB8AC3E}">
        <p14:creationId xmlns:p14="http://schemas.microsoft.com/office/powerpoint/2010/main" val="24339227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U:\Dokumenty\negativ.png"/>
          <p:cNvPicPr>
            <a:picLocks noChangeAspect="1" noChangeArrowheads="1"/>
          </p:cNvPicPr>
          <p:nvPr/>
        </p:nvPicPr>
        <p:blipFill>
          <a:blip r:embed="rId2"/>
          <a:srcRect/>
          <a:stretch>
            <a:fillRect/>
          </a:stretch>
        </p:blipFill>
        <p:spPr bwMode="auto">
          <a:xfrm>
            <a:off x="6113463" y="353684"/>
            <a:ext cx="4704062" cy="62103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5603" name="Nadpis 1"/>
          <p:cNvSpPr>
            <a:spLocks noGrp="1"/>
          </p:cNvSpPr>
          <p:nvPr>
            <p:ph type="title"/>
          </p:nvPr>
        </p:nvSpPr>
        <p:spPr>
          <a:xfrm>
            <a:off x="1558926" y="115889"/>
            <a:ext cx="9109075" cy="769937"/>
          </a:xfrm>
        </p:spPr>
        <p:txBody>
          <a:bodyPr>
            <a:normAutofit/>
          </a:bodyPr>
          <a:lstStyle/>
          <a:p>
            <a:pPr eaLnBrk="1" hangingPunct="1">
              <a:defRPr/>
            </a:pPr>
            <a:endParaRPr lang="cs-CZ" sz="2400" dirty="0">
              <a:solidFill>
                <a:srgbClr val="FFFFFF"/>
              </a:solidFill>
              <a:latin typeface="+mn-lt"/>
            </a:endParaRPr>
          </a:p>
        </p:txBody>
      </p:sp>
      <p:pic>
        <p:nvPicPr>
          <p:cNvPr id="15363" name="Picture 3" descr="U:\Dokumenty\pozitiv.png"/>
          <p:cNvPicPr>
            <a:picLocks noChangeAspect="1" noChangeArrowheads="1"/>
          </p:cNvPicPr>
          <p:nvPr/>
        </p:nvPicPr>
        <p:blipFill>
          <a:blip r:embed="rId3"/>
          <a:srcRect/>
          <a:stretch>
            <a:fillRect/>
          </a:stretch>
        </p:blipFill>
        <p:spPr bwMode="auto">
          <a:xfrm>
            <a:off x="819509" y="353683"/>
            <a:ext cx="4882551" cy="62103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0051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pic>
        <p:nvPicPr>
          <p:cNvPr id="18434" name="Picture 2" descr="http://www.szu.cz/uploads/documents/czzp/edice/Nove/altzheimerzA5_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5232" y="338137"/>
            <a:ext cx="4758972" cy="6492875"/>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www.szu.cz/uploads/documents/czzp/edice/Nove/altzheimerzA5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9208" y="365125"/>
            <a:ext cx="4937119" cy="643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7634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261361" y="-83236"/>
            <a:ext cx="4906987" cy="6941236"/>
          </a:xfrm>
          <a:prstGeom prst="rect">
            <a:avLst/>
          </a:prstGeom>
        </p:spPr>
      </p:pic>
      <p:pic>
        <p:nvPicPr>
          <p:cNvPr id="5" name="Obrázek 4"/>
          <p:cNvPicPr>
            <a:picLocks noChangeAspect="1"/>
          </p:cNvPicPr>
          <p:nvPr/>
        </p:nvPicPr>
        <p:blipFill>
          <a:blip r:embed="rId3"/>
          <a:stretch>
            <a:fillRect/>
          </a:stretch>
        </p:blipFill>
        <p:spPr>
          <a:xfrm>
            <a:off x="6440557" y="0"/>
            <a:ext cx="5490081" cy="6858000"/>
          </a:xfrm>
          <a:prstGeom prst="rect">
            <a:avLst/>
          </a:prstGeom>
        </p:spPr>
      </p:pic>
    </p:spTree>
    <p:extLst>
      <p:ext uri="{BB962C8B-B14F-4D97-AF65-F5344CB8AC3E}">
        <p14:creationId xmlns:p14="http://schemas.microsoft.com/office/powerpoint/2010/main" val="10824953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1649896" y="0"/>
            <a:ext cx="9684102" cy="6858000"/>
          </a:xfrm>
          <a:prstGeom prst="rect">
            <a:avLst/>
          </a:prstGeom>
        </p:spPr>
      </p:pic>
    </p:spTree>
    <p:extLst>
      <p:ext uri="{BB962C8B-B14F-4D97-AF65-F5344CB8AC3E}">
        <p14:creationId xmlns:p14="http://schemas.microsoft.com/office/powerpoint/2010/main" val="25924455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1277685" y="1"/>
            <a:ext cx="9636627" cy="6858000"/>
          </a:xfrm>
          <a:prstGeom prst="rect">
            <a:avLst/>
          </a:prstGeom>
        </p:spPr>
      </p:pic>
    </p:spTree>
    <p:extLst>
      <p:ext uri="{BB962C8B-B14F-4D97-AF65-F5344CB8AC3E}">
        <p14:creationId xmlns:p14="http://schemas.microsoft.com/office/powerpoint/2010/main" val="21953472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1399934" y="0"/>
            <a:ext cx="9712014" cy="6887494"/>
          </a:xfrm>
          <a:prstGeom prst="rect">
            <a:avLst/>
          </a:prstGeom>
        </p:spPr>
      </p:pic>
    </p:spTree>
    <p:extLst>
      <p:ext uri="{BB962C8B-B14F-4D97-AF65-F5344CB8AC3E}">
        <p14:creationId xmlns:p14="http://schemas.microsoft.com/office/powerpoint/2010/main" val="8305162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1084011" y="1"/>
            <a:ext cx="10023977" cy="6857999"/>
          </a:xfrm>
          <a:prstGeom prst="rect">
            <a:avLst/>
          </a:prstGeom>
        </p:spPr>
      </p:pic>
    </p:spTree>
    <p:extLst>
      <p:ext uri="{BB962C8B-B14F-4D97-AF65-F5344CB8AC3E}">
        <p14:creationId xmlns:p14="http://schemas.microsoft.com/office/powerpoint/2010/main" val="4142133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stretch>
            <a:fillRect/>
          </a:stretch>
        </p:blipFill>
        <p:spPr>
          <a:xfrm>
            <a:off x="838200" y="24471"/>
            <a:ext cx="4850296" cy="6876334"/>
          </a:xfrm>
          <a:prstGeom prst="rect">
            <a:avLst/>
          </a:prstGeom>
        </p:spPr>
      </p:pic>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p:txBody>
          <a:bodyPr/>
          <a:lstStyle/>
          <a:p>
            <a:endParaRPr lang="cs-CZ" dirty="0"/>
          </a:p>
        </p:txBody>
      </p:sp>
      <p:pic>
        <p:nvPicPr>
          <p:cNvPr id="5" name="Obrázek 4"/>
          <p:cNvPicPr>
            <a:picLocks noChangeAspect="1"/>
          </p:cNvPicPr>
          <p:nvPr/>
        </p:nvPicPr>
        <p:blipFill>
          <a:blip r:embed="rId3"/>
          <a:stretch>
            <a:fillRect/>
          </a:stretch>
        </p:blipFill>
        <p:spPr>
          <a:xfrm>
            <a:off x="6613693" y="0"/>
            <a:ext cx="4866003" cy="6893489"/>
          </a:xfrm>
          <a:prstGeom prst="rect">
            <a:avLst/>
          </a:prstGeom>
        </p:spPr>
      </p:pic>
    </p:spTree>
    <p:extLst>
      <p:ext uri="{BB962C8B-B14F-4D97-AF65-F5344CB8AC3E}">
        <p14:creationId xmlns:p14="http://schemas.microsoft.com/office/powerpoint/2010/main" val="29339130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619539" y="40383"/>
            <a:ext cx="5133773" cy="6817617"/>
          </a:xfrm>
          <a:prstGeom prst="rect">
            <a:avLst/>
          </a:prstGeom>
        </p:spPr>
      </p:pic>
      <p:pic>
        <p:nvPicPr>
          <p:cNvPr id="5" name="Obrázek 4"/>
          <p:cNvPicPr>
            <a:picLocks noChangeAspect="1"/>
          </p:cNvPicPr>
          <p:nvPr/>
        </p:nvPicPr>
        <p:blipFill>
          <a:blip r:embed="rId3"/>
          <a:stretch>
            <a:fillRect/>
          </a:stretch>
        </p:blipFill>
        <p:spPr>
          <a:xfrm>
            <a:off x="6532246" y="1"/>
            <a:ext cx="5600488" cy="6858000"/>
          </a:xfrm>
          <a:prstGeom prst="rect">
            <a:avLst/>
          </a:prstGeom>
        </p:spPr>
      </p:pic>
    </p:spTree>
    <p:extLst>
      <p:ext uri="{BB962C8B-B14F-4D97-AF65-F5344CB8AC3E}">
        <p14:creationId xmlns:p14="http://schemas.microsoft.com/office/powerpoint/2010/main" val="38151626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stretch>
            <a:fillRect/>
          </a:stretch>
        </p:blipFill>
        <p:spPr>
          <a:xfrm>
            <a:off x="1789043" y="1"/>
            <a:ext cx="9382539" cy="3279912"/>
          </a:xfrm>
          <a:prstGeom prst="rect">
            <a:avLst/>
          </a:prstGeom>
        </p:spPr>
      </p:pic>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p:txBody>
          <a:bodyPr/>
          <a:lstStyle/>
          <a:p>
            <a:endParaRPr lang="cs-CZ" dirty="0"/>
          </a:p>
        </p:txBody>
      </p:sp>
      <p:pic>
        <p:nvPicPr>
          <p:cNvPr id="5" name="Obrázek 4"/>
          <p:cNvPicPr>
            <a:picLocks noChangeAspect="1"/>
          </p:cNvPicPr>
          <p:nvPr/>
        </p:nvPicPr>
        <p:blipFill>
          <a:blip r:embed="rId3"/>
          <a:stretch>
            <a:fillRect/>
          </a:stretch>
        </p:blipFill>
        <p:spPr>
          <a:xfrm>
            <a:off x="1789044" y="3414850"/>
            <a:ext cx="9382538" cy="3443150"/>
          </a:xfrm>
          <a:prstGeom prst="rect">
            <a:avLst/>
          </a:prstGeom>
        </p:spPr>
      </p:pic>
    </p:spTree>
    <p:extLst>
      <p:ext uri="{BB962C8B-B14F-4D97-AF65-F5344CB8AC3E}">
        <p14:creationId xmlns:p14="http://schemas.microsoft.com/office/powerpoint/2010/main" val="31434525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838199" y="0"/>
            <a:ext cx="5165035" cy="6858000"/>
          </a:xfrm>
          <a:prstGeom prst="rect">
            <a:avLst/>
          </a:prstGeom>
        </p:spPr>
      </p:pic>
      <p:pic>
        <p:nvPicPr>
          <p:cNvPr id="5" name="Obrázek 4"/>
          <p:cNvPicPr>
            <a:picLocks noChangeAspect="1"/>
          </p:cNvPicPr>
          <p:nvPr/>
        </p:nvPicPr>
        <p:blipFill>
          <a:blip r:embed="rId3"/>
          <a:stretch>
            <a:fillRect/>
          </a:stretch>
        </p:blipFill>
        <p:spPr>
          <a:xfrm>
            <a:off x="6698974" y="0"/>
            <a:ext cx="5174974" cy="6799797"/>
          </a:xfrm>
          <a:prstGeom prst="rect">
            <a:avLst/>
          </a:prstGeom>
        </p:spPr>
      </p:pic>
    </p:spTree>
    <p:extLst>
      <p:ext uri="{BB962C8B-B14F-4D97-AF65-F5344CB8AC3E}">
        <p14:creationId xmlns:p14="http://schemas.microsoft.com/office/powerpoint/2010/main" val="917469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4030911" y="0"/>
            <a:ext cx="5446643" cy="6858000"/>
          </a:xfrm>
          <a:prstGeom prst="rect">
            <a:avLst/>
          </a:prstGeom>
        </p:spPr>
      </p:pic>
    </p:spTree>
    <p:extLst>
      <p:ext uri="{BB962C8B-B14F-4D97-AF65-F5344CB8AC3E}">
        <p14:creationId xmlns:p14="http://schemas.microsoft.com/office/powerpoint/2010/main" val="15701859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1232453" y="0"/>
            <a:ext cx="5108711" cy="6857999"/>
          </a:xfrm>
          <a:prstGeom prst="rect">
            <a:avLst/>
          </a:prstGeom>
        </p:spPr>
      </p:pic>
      <p:pic>
        <p:nvPicPr>
          <p:cNvPr id="5" name="Obrázek 4"/>
          <p:cNvPicPr>
            <a:picLocks noChangeAspect="1"/>
          </p:cNvPicPr>
          <p:nvPr/>
        </p:nvPicPr>
        <p:blipFill>
          <a:blip r:embed="rId3"/>
          <a:stretch>
            <a:fillRect/>
          </a:stretch>
        </p:blipFill>
        <p:spPr>
          <a:xfrm>
            <a:off x="6934205" y="110749"/>
            <a:ext cx="4813849" cy="6747251"/>
          </a:xfrm>
          <a:prstGeom prst="rect">
            <a:avLst/>
          </a:prstGeom>
        </p:spPr>
      </p:pic>
    </p:spTree>
    <p:extLst>
      <p:ext uri="{BB962C8B-B14F-4D97-AF65-F5344CB8AC3E}">
        <p14:creationId xmlns:p14="http://schemas.microsoft.com/office/powerpoint/2010/main" val="9415685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 1">
            <a:extLst>
              <a:ext uri="{FF2B5EF4-FFF2-40B4-BE49-F238E27FC236}">
                <a16:creationId xmlns:a16="http://schemas.microsoft.com/office/drawing/2014/main" id="{CFA48273-D5B9-4C41-9B65-CBF5BDF10FDC}"/>
              </a:ext>
            </a:extLst>
          </p:cNvPr>
          <p:cNvGraphicFramePr>
            <a:graphicFrameLocks/>
          </p:cNvGraphicFramePr>
          <p:nvPr>
            <p:extLst>
              <p:ext uri="{D42A27DB-BD31-4B8C-83A1-F6EECF244321}">
                <p14:modId xmlns:p14="http://schemas.microsoft.com/office/powerpoint/2010/main" val="745804152"/>
              </p:ext>
            </p:extLst>
          </p:nvPr>
        </p:nvGraphicFramePr>
        <p:xfrm>
          <a:off x="2300287" y="689811"/>
          <a:ext cx="8143875" cy="546086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ovéPole 2"/>
          <p:cNvSpPr txBox="1"/>
          <p:nvPr/>
        </p:nvSpPr>
        <p:spPr>
          <a:xfrm>
            <a:off x="6685747" y="4105325"/>
            <a:ext cx="3301215" cy="861774"/>
          </a:xfrm>
          <a:prstGeom prst="rect">
            <a:avLst/>
          </a:prstGeom>
          <a:solidFill>
            <a:schemeClr val="bg1">
              <a:lumMod val="85000"/>
            </a:schemeClr>
          </a:solidFill>
          <a:ln>
            <a:noFill/>
          </a:ln>
          <a:effectLst>
            <a:outerShdw blurRad="50800" dist="38100" dir="5400000" algn="t" rotWithShape="0">
              <a:prstClr val="black">
                <a:alpha val="40000"/>
              </a:prstClr>
            </a:outerShdw>
          </a:effectLst>
        </p:spPr>
        <p:txBody>
          <a:bodyPr wrap="square" rtlCol="0">
            <a:spAutoFit/>
          </a:bodyPr>
          <a:lstStyle/>
          <a:p>
            <a:r>
              <a:rPr lang="cs-CZ" dirty="0">
                <a:solidFill>
                  <a:srgbClr val="0070C0"/>
                </a:solidFill>
              </a:rPr>
              <a:t>  </a:t>
            </a:r>
            <a:r>
              <a:rPr lang="en-GB" sz="1600" dirty="0">
                <a:solidFill>
                  <a:srgbClr val="0070C0"/>
                </a:solidFill>
              </a:rPr>
              <a:t>Blue points:   Children, adolescents </a:t>
            </a:r>
          </a:p>
          <a:p>
            <a:r>
              <a:rPr lang="cs-CZ" sz="1600" dirty="0"/>
              <a:t>  </a:t>
            </a:r>
            <a:r>
              <a:rPr lang="en-GB" sz="1600" dirty="0"/>
              <a:t>Black points:  Adults, elderly</a:t>
            </a:r>
          </a:p>
          <a:p>
            <a:r>
              <a:rPr lang="cs-CZ" sz="1600" dirty="0">
                <a:solidFill>
                  <a:srgbClr val="C00000"/>
                </a:solidFill>
              </a:rPr>
              <a:t>  </a:t>
            </a:r>
            <a:r>
              <a:rPr lang="en-GB" sz="1600" dirty="0">
                <a:solidFill>
                  <a:srgbClr val="C00000"/>
                </a:solidFill>
              </a:rPr>
              <a:t>Red points:    </a:t>
            </a:r>
            <a:r>
              <a:rPr lang="cs-CZ" sz="1600" dirty="0">
                <a:solidFill>
                  <a:srgbClr val="C00000"/>
                </a:solidFill>
              </a:rPr>
              <a:t> </a:t>
            </a:r>
            <a:r>
              <a:rPr lang="en-GB" sz="1600" dirty="0">
                <a:solidFill>
                  <a:srgbClr val="C00000"/>
                </a:solidFill>
              </a:rPr>
              <a:t>Pregnant women</a:t>
            </a:r>
          </a:p>
        </p:txBody>
      </p:sp>
      <p:cxnSp>
        <p:nvCxnSpPr>
          <p:cNvPr id="4" name="Přímá spojnice se šipkou 3"/>
          <p:cNvCxnSpPr>
            <a:cxnSpLocks/>
          </p:cNvCxnSpPr>
          <p:nvPr/>
        </p:nvCxnSpPr>
        <p:spPr>
          <a:xfrm>
            <a:off x="3870960" y="5906393"/>
            <a:ext cx="0" cy="488573"/>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ovéPole 6"/>
          <p:cNvSpPr txBox="1"/>
          <p:nvPr/>
        </p:nvSpPr>
        <p:spPr>
          <a:xfrm>
            <a:off x="3870960" y="5906393"/>
            <a:ext cx="4915853" cy="369332"/>
          </a:xfrm>
          <a:prstGeom prst="rect">
            <a:avLst/>
          </a:prstGeom>
          <a:noFill/>
        </p:spPr>
        <p:txBody>
          <a:bodyPr wrap="square" rtlCol="0">
            <a:spAutoFit/>
          </a:bodyPr>
          <a:lstStyle/>
          <a:p>
            <a:r>
              <a:rPr lang="cs-CZ" dirty="0"/>
              <a:t>     </a:t>
            </a:r>
            <a:r>
              <a:rPr lang="en-CA" dirty="0"/>
              <a:t>Adequate saturation</a:t>
            </a:r>
            <a:r>
              <a:rPr lang="cs-CZ" dirty="0"/>
              <a:t>. In</a:t>
            </a:r>
            <a:r>
              <a:rPr lang="en-CA" dirty="0"/>
              <a:t> pregnant</a:t>
            </a:r>
            <a:r>
              <a:rPr lang="cs-CZ" dirty="0"/>
              <a:t>´s 250 µg/L</a:t>
            </a:r>
            <a:endParaRPr lang="en-CA" dirty="0"/>
          </a:p>
        </p:txBody>
      </p:sp>
    </p:spTree>
    <p:extLst>
      <p:ext uri="{BB962C8B-B14F-4D97-AF65-F5344CB8AC3E}">
        <p14:creationId xmlns:p14="http://schemas.microsoft.com/office/powerpoint/2010/main" val="3823919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28386" y="-857251"/>
            <a:ext cx="12135227" cy="8572501"/>
          </a:xfrm>
          <a:prstGeom prst="rect">
            <a:avLst/>
          </a:prstGeom>
        </p:spPr>
      </p:pic>
    </p:spTree>
    <p:extLst>
      <p:ext uri="{BB962C8B-B14F-4D97-AF65-F5344CB8AC3E}">
        <p14:creationId xmlns:p14="http://schemas.microsoft.com/office/powerpoint/2010/main" val="411331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28386" y="-850901"/>
            <a:ext cx="12135227" cy="8559801"/>
          </a:xfrm>
          <a:prstGeom prst="rect">
            <a:avLst/>
          </a:prstGeom>
        </p:spPr>
      </p:pic>
    </p:spTree>
    <p:extLst>
      <p:ext uri="{BB962C8B-B14F-4D97-AF65-F5344CB8AC3E}">
        <p14:creationId xmlns:p14="http://schemas.microsoft.com/office/powerpoint/2010/main" val="9821986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Zdroje</a:t>
            </a:r>
            <a:br>
              <a:rPr lang="cs-CZ" dirty="0"/>
            </a:br>
            <a:endParaRPr lang="cs-CZ" dirty="0"/>
          </a:p>
        </p:txBody>
      </p:sp>
      <p:sp>
        <p:nvSpPr>
          <p:cNvPr id="3" name="Zástupný symbol pro obsah 2"/>
          <p:cNvSpPr>
            <a:spLocks noGrp="1"/>
          </p:cNvSpPr>
          <p:nvPr>
            <p:ph idx="1"/>
          </p:nvPr>
        </p:nvSpPr>
        <p:spPr/>
        <p:txBody>
          <a:bodyPr>
            <a:normAutofit fontScale="77500" lnSpcReduction="20000"/>
          </a:bodyPr>
          <a:lstStyle/>
          <a:p>
            <a:r>
              <a:rPr lang="cs-CZ" dirty="0"/>
              <a:t>ČSÚ (2022), Český statistický úřad, </a:t>
            </a:r>
            <a:r>
              <a:rPr lang="cs-CZ" i="1" dirty="0"/>
              <a:t>Výsledky zdravotnických účtů ČR - 2017–2020</a:t>
            </a:r>
            <a:r>
              <a:rPr lang="cs-CZ" dirty="0"/>
              <a:t>, Kód publikace: 260005-22, Č. j.: CSU-011588/2022-63, Praha, Dostupné </a:t>
            </a:r>
            <a:br>
              <a:rPr lang="cs-CZ" dirty="0"/>
            </a:br>
            <a:r>
              <a:rPr lang="cs-CZ" dirty="0"/>
              <a:t>z: </a:t>
            </a:r>
            <a:r>
              <a:rPr lang="cs-CZ" u="sng" dirty="0">
                <a:hlinkClick r:id="rId2"/>
              </a:rPr>
              <a:t>https://www.czso.cz/csu/czso/vysledky-zdravotnickych-uctu-cr-2017-2020</a:t>
            </a:r>
            <a:endParaRPr lang="cs-CZ" dirty="0"/>
          </a:p>
          <a:p>
            <a:r>
              <a:rPr lang="cs-CZ" dirty="0"/>
              <a:t>Ramon </a:t>
            </a:r>
            <a:r>
              <a:rPr lang="cs-CZ" dirty="0" err="1"/>
              <a:t>Luengo-Fernandez</a:t>
            </a:r>
            <a:r>
              <a:rPr lang="cs-CZ" dirty="0"/>
              <a:t>, Marjan </a:t>
            </a:r>
            <a:r>
              <a:rPr lang="cs-CZ" dirty="0" err="1"/>
              <a:t>Walli-Attaei</a:t>
            </a:r>
            <a:r>
              <a:rPr lang="cs-CZ" dirty="0"/>
              <a:t>, </a:t>
            </a:r>
            <a:r>
              <a:rPr lang="cs-CZ" dirty="0" err="1"/>
              <a:t>Alastair</a:t>
            </a:r>
            <a:r>
              <a:rPr lang="cs-CZ" dirty="0"/>
              <a:t> </a:t>
            </a:r>
            <a:r>
              <a:rPr lang="cs-CZ" dirty="0" err="1"/>
              <a:t>Gray</a:t>
            </a:r>
            <a:r>
              <a:rPr lang="cs-CZ" dirty="0"/>
              <a:t>, Aleksandra </a:t>
            </a:r>
            <a:r>
              <a:rPr lang="cs-CZ" dirty="0" err="1"/>
              <a:t>Torbica</a:t>
            </a:r>
            <a:r>
              <a:rPr lang="cs-CZ" dirty="0"/>
              <a:t>, Aldo P </a:t>
            </a:r>
            <a:r>
              <a:rPr lang="cs-CZ" dirty="0" err="1"/>
              <a:t>Maggioni</a:t>
            </a:r>
            <a:r>
              <a:rPr lang="cs-CZ" dirty="0"/>
              <a:t>, Radu </a:t>
            </a:r>
            <a:r>
              <a:rPr lang="cs-CZ" dirty="0" err="1"/>
              <a:t>Huculeci</a:t>
            </a:r>
            <a:r>
              <a:rPr lang="cs-CZ" dirty="0"/>
              <a:t>, </a:t>
            </a:r>
            <a:r>
              <a:rPr lang="cs-CZ" dirty="0" err="1"/>
              <a:t>Firoozeh</a:t>
            </a:r>
            <a:r>
              <a:rPr lang="cs-CZ" dirty="0"/>
              <a:t> </a:t>
            </a:r>
            <a:r>
              <a:rPr lang="cs-CZ" dirty="0" err="1"/>
              <a:t>Bairami</a:t>
            </a:r>
            <a:r>
              <a:rPr lang="cs-CZ" dirty="0"/>
              <a:t>, Victor </a:t>
            </a:r>
            <a:r>
              <a:rPr lang="cs-CZ" dirty="0" err="1"/>
              <a:t>Aboyans</a:t>
            </a:r>
            <a:r>
              <a:rPr lang="cs-CZ" dirty="0"/>
              <a:t>, Adam D </a:t>
            </a:r>
            <a:r>
              <a:rPr lang="cs-CZ" dirty="0" err="1"/>
              <a:t>Timmis</a:t>
            </a:r>
            <a:r>
              <a:rPr lang="cs-CZ" dirty="0"/>
              <a:t>, </a:t>
            </a:r>
            <a:r>
              <a:rPr lang="cs-CZ" dirty="0" err="1"/>
              <a:t>Panos</a:t>
            </a:r>
            <a:r>
              <a:rPr lang="cs-CZ" dirty="0"/>
              <a:t> </a:t>
            </a:r>
            <a:r>
              <a:rPr lang="cs-CZ" dirty="0" err="1"/>
              <a:t>Vardas</a:t>
            </a:r>
            <a:r>
              <a:rPr lang="cs-CZ" dirty="0"/>
              <a:t>, Jose </a:t>
            </a:r>
            <a:r>
              <a:rPr lang="cs-CZ" dirty="0" err="1"/>
              <a:t>Leal</a:t>
            </a:r>
            <a:r>
              <a:rPr lang="cs-CZ" dirty="0"/>
              <a:t>, </a:t>
            </a:r>
            <a:r>
              <a:rPr lang="cs-CZ" dirty="0" err="1"/>
              <a:t>Economic</a:t>
            </a:r>
            <a:r>
              <a:rPr lang="cs-CZ" dirty="0"/>
              <a:t> </a:t>
            </a:r>
            <a:r>
              <a:rPr lang="cs-CZ" dirty="0" err="1"/>
              <a:t>burden</a:t>
            </a:r>
            <a:r>
              <a:rPr lang="cs-CZ" dirty="0"/>
              <a:t> </a:t>
            </a:r>
            <a:r>
              <a:rPr lang="cs-CZ" dirty="0" err="1"/>
              <a:t>of</a:t>
            </a:r>
            <a:r>
              <a:rPr lang="cs-CZ" dirty="0"/>
              <a:t> </a:t>
            </a:r>
            <a:r>
              <a:rPr lang="cs-CZ" dirty="0" err="1"/>
              <a:t>cardiovascular</a:t>
            </a:r>
            <a:r>
              <a:rPr lang="cs-CZ" dirty="0"/>
              <a:t> </a:t>
            </a:r>
            <a:r>
              <a:rPr lang="cs-CZ" dirty="0" err="1"/>
              <a:t>diseases</a:t>
            </a:r>
            <a:r>
              <a:rPr lang="cs-CZ" dirty="0"/>
              <a:t> in </a:t>
            </a:r>
            <a:r>
              <a:rPr lang="cs-CZ" dirty="0" err="1"/>
              <a:t>the</a:t>
            </a:r>
            <a:r>
              <a:rPr lang="cs-CZ" dirty="0"/>
              <a:t> </a:t>
            </a:r>
            <a:r>
              <a:rPr lang="cs-CZ" dirty="0" err="1"/>
              <a:t>European</a:t>
            </a:r>
            <a:r>
              <a:rPr lang="cs-CZ" dirty="0"/>
              <a:t> Union: a </a:t>
            </a:r>
            <a:r>
              <a:rPr lang="cs-CZ" dirty="0" err="1"/>
              <a:t>population-based</a:t>
            </a:r>
            <a:r>
              <a:rPr lang="cs-CZ" dirty="0"/>
              <a:t> </a:t>
            </a:r>
            <a:r>
              <a:rPr lang="cs-CZ" dirty="0" err="1"/>
              <a:t>cost</a:t>
            </a:r>
            <a:r>
              <a:rPr lang="cs-CZ" dirty="0"/>
              <a:t> study, </a:t>
            </a:r>
            <a:r>
              <a:rPr lang="cs-CZ" dirty="0" err="1"/>
              <a:t>European</a:t>
            </a:r>
            <a:r>
              <a:rPr lang="cs-CZ" dirty="0"/>
              <a:t> </a:t>
            </a:r>
            <a:r>
              <a:rPr lang="cs-CZ" dirty="0" err="1"/>
              <a:t>Heart</a:t>
            </a:r>
            <a:r>
              <a:rPr lang="cs-CZ" dirty="0"/>
              <a:t> </a:t>
            </a:r>
            <a:r>
              <a:rPr lang="cs-CZ" dirty="0" err="1"/>
              <a:t>Journal</a:t>
            </a:r>
            <a:r>
              <a:rPr lang="cs-CZ" dirty="0"/>
              <a:t>, </a:t>
            </a:r>
            <a:r>
              <a:rPr lang="cs-CZ" dirty="0" err="1"/>
              <a:t>Volume</a:t>
            </a:r>
            <a:r>
              <a:rPr lang="cs-CZ" dirty="0"/>
              <a:t> 44, </a:t>
            </a:r>
            <a:r>
              <a:rPr lang="cs-CZ" dirty="0" err="1"/>
              <a:t>Issue</a:t>
            </a:r>
            <a:r>
              <a:rPr lang="cs-CZ" dirty="0"/>
              <a:t> 45, 1 </a:t>
            </a:r>
            <a:r>
              <a:rPr lang="cs-CZ" dirty="0" err="1"/>
              <a:t>December</a:t>
            </a:r>
            <a:r>
              <a:rPr lang="cs-CZ" dirty="0"/>
              <a:t> 2023, </a:t>
            </a:r>
            <a:r>
              <a:rPr lang="cs-CZ" dirty="0" err="1"/>
              <a:t>Pages</a:t>
            </a:r>
            <a:r>
              <a:rPr lang="cs-CZ" dirty="0"/>
              <a:t> 4752–4767,</a:t>
            </a:r>
            <a:r>
              <a:rPr lang="cs-CZ" u="sng" dirty="0"/>
              <a:t> https://doi.org/10.1093/eurheartj/ehad583</a:t>
            </a:r>
            <a:endParaRPr lang="cs-CZ" dirty="0"/>
          </a:p>
          <a:p>
            <a:r>
              <a:rPr lang="en-GB" dirty="0"/>
              <a:t>WHO (2020), World Health Organization, </a:t>
            </a:r>
            <a:r>
              <a:rPr lang="en-GB" i="1" dirty="0"/>
              <a:t>Global Health Estimates 2020: Disease burden by Cause, Age, Sex, </a:t>
            </a:r>
            <a:r>
              <a:rPr lang="cs-CZ" i="1" dirty="0"/>
              <a:t>by</a:t>
            </a:r>
            <a:r>
              <a:rPr lang="en-GB" i="1" dirty="0"/>
              <a:t> Country and by Region, 2000-2019</a:t>
            </a:r>
            <a:r>
              <a:rPr lang="en-GB" dirty="0"/>
              <a:t>, Geneva, </a:t>
            </a:r>
            <a:r>
              <a:rPr lang="cs-CZ" dirty="0"/>
              <a:t>Dostupné </a:t>
            </a:r>
            <a:br>
              <a:rPr lang="cs-CZ" dirty="0"/>
            </a:br>
            <a:r>
              <a:rPr lang="cs-CZ" dirty="0"/>
              <a:t>z: </a:t>
            </a:r>
            <a:r>
              <a:rPr lang="cs-CZ" u="sng" dirty="0">
                <a:hlinkClick r:id="rId3"/>
              </a:rPr>
              <a:t>https://www.who.int/data/gho/data/themes/mortality-and-global-health-estimates/global-health-estimates-leading-causes-of-dalys</a:t>
            </a:r>
            <a:endParaRPr lang="cs-CZ" dirty="0"/>
          </a:p>
          <a:p>
            <a:r>
              <a:rPr lang="cs-CZ" dirty="0"/>
              <a:t>WORLD OBESITY, </a:t>
            </a:r>
            <a:r>
              <a:rPr lang="en-US" dirty="0"/>
              <a:t>Economic impact of overweight and obesity</a:t>
            </a:r>
            <a:r>
              <a:rPr lang="cs-CZ" dirty="0"/>
              <a:t>, 2023, Dostupné z: </a:t>
            </a:r>
            <a:r>
              <a:rPr lang="cs-CZ" u="sng" dirty="0">
                <a:hlinkClick r:id="rId4"/>
              </a:rPr>
              <a:t>https://data.worldobesity.org/country/czechia-54/#data_economic-impact</a:t>
            </a:r>
            <a:r>
              <a:rPr lang="cs-CZ" dirty="0"/>
              <a:t> </a:t>
            </a:r>
          </a:p>
          <a:p>
            <a:r>
              <a:rPr lang="cs-CZ" dirty="0">
                <a:hlinkClick r:id="rId5"/>
              </a:rPr>
              <a:t>www.szu.cz</a:t>
            </a:r>
            <a:endParaRPr lang="cs-CZ" dirty="0"/>
          </a:p>
          <a:p>
            <a:pPr marL="0" indent="0">
              <a:buNone/>
            </a:pPr>
            <a:endParaRPr lang="cs-CZ" dirty="0"/>
          </a:p>
          <a:p>
            <a:endParaRPr lang="cs-CZ" dirty="0"/>
          </a:p>
        </p:txBody>
      </p:sp>
    </p:spTree>
    <p:extLst>
      <p:ext uri="{BB962C8B-B14F-4D97-AF65-F5344CB8AC3E}">
        <p14:creationId xmlns:p14="http://schemas.microsoft.com/office/powerpoint/2010/main" val="7703755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endParaRPr lang="cs-CZ" dirty="0"/>
          </a:p>
          <a:p>
            <a:endParaRPr lang="cs-CZ" dirty="0"/>
          </a:p>
          <a:p>
            <a:endParaRPr lang="cs-CZ" dirty="0"/>
          </a:p>
          <a:p>
            <a:pPr marL="0" indent="0">
              <a:buNone/>
            </a:pPr>
            <a:r>
              <a:rPr lang="cs-CZ" dirty="0"/>
              <a:t>			</a:t>
            </a:r>
            <a:r>
              <a:rPr lang="cs-CZ"/>
              <a:t>	</a:t>
            </a:r>
            <a:r>
              <a:rPr lang="cs-CZ" sz="6000"/>
              <a:t>marie.nejedla@szu.cz</a:t>
            </a:r>
            <a:endParaRPr lang="cs-CZ" sz="6000" dirty="0"/>
          </a:p>
        </p:txBody>
      </p:sp>
    </p:spTree>
    <p:extLst>
      <p:ext uri="{BB962C8B-B14F-4D97-AF65-F5344CB8AC3E}">
        <p14:creationId xmlns:p14="http://schemas.microsoft.com/office/powerpoint/2010/main" val="1749075838"/>
      </p:ext>
    </p:extLst>
  </p:cSld>
  <p:clrMapOvr>
    <a:masterClrMapping/>
  </p:clrMapOvr>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1357</TotalTime>
  <Words>4005</Words>
  <Application>Microsoft Office PowerPoint</Application>
  <PresentationFormat>Širokoúhlá obrazovka</PresentationFormat>
  <Paragraphs>697</Paragraphs>
  <Slides>93</Slides>
  <Notes>10</Notes>
  <HiddenSlides>0</HiddenSlides>
  <MMClips>0</MMClips>
  <ScaleCrop>false</ScaleCrop>
  <HeadingPairs>
    <vt:vector size="8" baseType="variant">
      <vt:variant>
        <vt:lpstr>Použitá písma</vt:lpstr>
      </vt:variant>
      <vt:variant>
        <vt:i4>11</vt:i4>
      </vt:variant>
      <vt:variant>
        <vt:lpstr>Motiv</vt:lpstr>
      </vt:variant>
      <vt:variant>
        <vt:i4>1</vt:i4>
      </vt:variant>
      <vt:variant>
        <vt:lpstr>Vložené servery OLE</vt:lpstr>
      </vt:variant>
      <vt:variant>
        <vt:i4>1</vt:i4>
      </vt:variant>
      <vt:variant>
        <vt:lpstr>Nadpisy snímků</vt:lpstr>
      </vt:variant>
      <vt:variant>
        <vt:i4>93</vt:i4>
      </vt:variant>
    </vt:vector>
  </HeadingPairs>
  <TitlesOfParts>
    <vt:vector size="106" baseType="lpstr">
      <vt:lpstr>Arial</vt:lpstr>
      <vt:lpstr>Arial Narrow</vt:lpstr>
      <vt:lpstr>Calibri</vt:lpstr>
      <vt:lpstr>Calibri Light</vt:lpstr>
      <vt:lpstr>Dubai Medium</vt:lpstr>
      <vt:lpstr>Franklin Gothic Book</vt:lpstr>
      <vt:lpstr>Gabriola</vt:lpstr>
      <vt:lpstr>Lucida Sans Unicode</vt:lpstr>
      <vt:lpstr>Mulish</vt:lpstr>
      <vt:lpstr>Roboto</vt:lpstr>
      <vt:lpstr>Times New Roman</vt:lpstr>
      <vt:lpstr>Motiv Office</vt:lpstr>
      <vt:lpstr>Rastrový obrázek</vt:lpstr>
      <vt:lpstr>   Primární prevence a podpora zdraví </vt:lpstr>
      <vt:lpstr>Prezentace aplikace PowerPoint</vt:lpstr>
      <vt:lpstr>Prezentace aplikace PowerPoint</vt:lpstr>
      <vt:lpstr>Ochrana a podpora zdraví </vt:lpstr>
      <vt:lpstr>Prezentace aplikace PowerPoint</vt:lpstr>
      <vt:lpstr>Prezentace aplikace PowerPoint</vt:lpstr>
      <vt:lpstr>3 klíčové oblasti veřejného zdraví</vt:lpstr>
      <vt:lpstr>Zdraví lidí </vt:lpstr>
      <vt:lpstr>Které jsou nejčastější příčiny úmrtí ?</vt:lpstr>
      <vt:lpstr>Ukazatele  hodnocení úrovně zdraví</vt:lpstr>
      <vt:lpstr>Zdravé roky života (Healthy life years)</vt:lpstr>
      <vt:lpstr>Zdravé roky života (Healthy life years)</vt:lpstr>
      <vt:lpstr>Ukazatele  hodnocení úrovně zdraví</vt:lpstr>
      <vt:lpstr>Ztracené roky zdravého života (ČR 2019) Celkový počet ztracených let zdravého života v České republice je podle dat WHO za rok 2019 pro těchto 10 nemocí 1 449 183,75 DALYs. </vt:lpstr>
      <vt:lpstr>Tabulka č. 1: Deset nejčastějších příčin DALYs v ČR v roce 2019 </vt:lpstr>
      <vt:lpstr>Graf č. 3: DALYs Diabetes mellitus (2010-2019) celkem 210 374 </vt:lpstr>
      <vt:lpstr> Národohospodářské ztráty z nemocí   1 890bil. Kč / 2024</vt:lpstr>
      <vt:lpstr>Prezentace aplikace PowerPoint</vt:lpstr>
      <vt:lpstr>Prezentace aplikace PowerPoint</vt:lpstr>
      <vt:lpstr>Prezentace aplikace PowerPoint</vt:lpstr>
      <vt:lpstr>Ekonomický dopad nadváhy a obezity v ČR v roce 2019 cca 147,83 miliard Kč = 13 780 Kč/os = 2,5 % HDP.  Do roku 2060 se ekonomické dopady zvýší odhadem na 720,97 miliard Kč (World Obesity, 2023). </vt:lpstr>
      <vt:lpstr>Co určuje naše zdraví ?</vt:lpstr>
      <vt:lpstr>Determinanty zdraví </vt:lpstr>
      <vt:lpstr>Vliv životního stylu na lidské zdraví</vt:lpstr>
      <vt:lpstr>Životní styl  dokáže odvrátit až 80% nemocí </vt:lpstr>
      <vt:lpstr>Životní styl  dokáže odvrátit až 80% nemocí </vt:lpstr>
      <vt:lpstr>Prezentace aplikace PowerPoint</vt:lpstr>
      <vt:lpstr>ROVNOST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Jak podporovat zdraví ?</vt:lpstr>
      <vt:lpstr>Prezentace aplikace PowerPoint</vt:lpstr>
      <vt:lpstr>Prezentace aplikace PowerPoint</vt:lpstr>
      <vt:lpstr>Prevence</vt:lpstr>
      <vt:lpstr>Prezentace aplikace PowerPoint</vt:lpstr>
      <vt:lpstr>Primární prevence a podpora zdraví</vt:lpstr>
      <vt:lpstr>Kolo změny</vt:lpstr>
      <vt:lpstr>Fáze změny</vt:lpstr>
      <vt:lpstr> Marketing - obousměrný proces</vt:lpstr>
      <vt:lpstr> Sociální marketing</vt:lpstr>
      <vt:lpstr>Sociální marketing sleduje prospěch zákazníka</vt:lpstr>
      <vt:lpstr>Základní rámec změny chování</vt:lpstr>
      <vt:lpstr>Myslete jako obchodník </vt:lpstr>
      <vt:lpstr>Prezentace aplikace PowerPoint</vt:lpstr>
      <vt:lpstr>Prezentace aplikace PowerPoint</vt:lpstr>
      <vt:lpstr>Program Škola podporující zdraví</vt:lpstr>
      <vt:lpstr>Prezentace aplikace PowerPoint</vt:lpstr>
      <vt:lpstr>Prezentace aplikace PowerPoint</vt:lpstr>
      <vt:lpstr>Prezentace aplikace PowerPoint</vt:lpstr>
      <vt:lpstr>   „Zdravý zoubek“  interaktivní pohádka pro 4-9 leté děti                                      </vt:lpstr>
      <vt:lpstr>Hrou proti AIDS interaktivní program pro teenagery</vt:lpstr>
      <vt:lpstr>Prezentace aplikace PowerPoint</vt:lpstr>
      <vt:lpstr>  „Krátké intervence“</vt:lpstr>
      <vt:lpstr>Co byste chtěli ve svém chování/životě změnit?  </vt:lpstr>
      <vt:lpstr>Jak postupovat ?                 3A</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Příjem NaCl do 5 g</vt:lpstr>
      <vt:lpstr>Prezentace aplikace PowerPoint</vt:lpstr>
      <vt:lpstr>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Zdroje </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Životní styl a zdraví 3. LF UK</dc:title>
  <dc:creator>Nejedlá</dc:creator>
  <cp:lastModifiedBy>Nejedlá Marie</cp:lastModifiedBy>
  <cp:revision>70</cp:revision>
  <dcterms:created xsi:type="dcterms:W3CDTF">2019-04-14T14:43:45Z</dcterms:created>
  <dcterms:modified xsi:type="dcterms:W3CDTF">2026-09-16T14:35:11Z</dcterms:modified>
</cp:coreProperties>
</file>