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6" r:id="rId5"/>
    <p:sldId id="267" r:id="rId6"/>
    <p:sldId id="270" r:id="rId7"/>
    <p:sldId id="268" r:id="rId8"/>
    <p:sldId id="265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9" r:id="rId17"/>
    <p:sldId id="280" r:id="rId18"/>
    <p:sldId id="281" r:id="rId19"/>
    <p:sldId id="282" r:id="rId20"/>
    <p:sldId id="283" r:id="rId21"/>
    <p:sldId id="284" r:id="rId22"/>
    <p:sldId id="286" r:id="rId23"/>
    <p:sldId id="285" r:id="rId24"/>
    <p:sldId id="287" r:id="rId25"/>
    <p:sldId id="288" r:id="rId26"/>
    <p:sldId id="289" r:id="rId27"/>
    <p:sldId id="290" r:id="rId28"/>
    <p:sldId id="291" r:id="rId29"/>
    <p:sldId id="295" r:id="rId30"/>
    <p:sldId id="296" r:id="rId31"/>
    <p:sldId id="297" r:id="rId32"/>
    <p:sldId id="299" r:id="rId33"/>
    <p:sldId id="300" r:id="rId34"/>
    <p:sldId id="298" r:id="rId3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B1F4"/>
    <a:srgbClr val="AE75F4"/>
    <a:srgbClr val="5D269F"/>
    <a:srgbClr val="CD4DED"/>
    <a:srgbClr val="B92CCA"/>
    <a:srgbClr val="D2F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81"/>
  </p:normalViewPr>
  <p:slideViewPr>
    <p:cSldViewPr>
      <p:cViewPr varScale="1">
        <p:scale>
          <a:sx n="116" d="100"/>
          <a:sy n="116" d="100"/>
        </p:scale>
        <p:origin x="142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 userDrawn="1"/>
        </p:nvSpPr>
        <p:spPr>
          <a:xfrm>
            <a:off x="0" y="1484819"/>
            <a:ext cx="9144000" cy="2664296"/>
          </a:xfrm>
          <a:prstGeom prst="rect">
            <a:avLst/>
          </a:prstGeom>
          <a:solidFill>
            <a:srgbClr val="AE75F4"/>
          </a:solidFill>
          <a:ln w="6350">
            <a:solidFill>
              <a:srgbClr val="5D26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1332182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816967"/>
            <a:ext cx="6400800" cy="972073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lze upravit styl předlohy.</a:t>
            </a:r>
          </a:p>
        </p:txBody>
      </p:sp>
      <p:cxnSp>
        <p:nvCxnSpPr>
          <p:cNvPr id="10" name="Přímá spojnice 9"/>
          <p:cNvCxnSpPr/>
          <p:nvPr userDrawn="1"/>
        </p:nvCxnSpPr>
        <p:spPr>
          <a:xfrm>
            <a:off x="0" y="1484784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/>
          <p:cNvCxnSpPr/>
          <p:nvPr userDrawn="1"/>
        </p:nvCxnSpPr>
        <p:spPr>
          <a:xfrm>
            <a:off x="0" y="4149080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ástupný symbol pro obrázek 15"/>
          <p:cNvSpPr>
            <a:spLocks noGrp="1"/>
          </p:cNvSpPr>
          <p:nvPr>
            <p:ph type="pic" sz="quarter" idx="13" hasCustomPrompt="1"/>
          </p:nvPr>
        </p:nvSpPr>
        <p:spPr>
          <a:xfrm>
            <a:off x="6732480" y="4365344"/>
            <a:ext cx="2160000" cy="2160000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Logo</a:t>
            </a:r>
          </a:p>
        </p:txBody>
      </p:sp>
      <p:sp>
        <p:nvSpPr>
          <p:cNvPr id="18" name="Zástupný symbol pro text 17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1" y="3789363"/>
            <a:ext cx="3960440" cy="360362"/>
          </a:xfrm>
        </p:spPr>
        <p:txBody>
          <a:bodyPr>
            <a:noAutofit/>
          </a:bodyPr>
          <a:lstStyle>
            <a:lvl1pPr marL="0" indent="0" algn="r">
              <a:buNone/>
              <a:defRPr sz="2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Autor</a:t>
            </a:r>
          </a:p>
        </p:txBody>
      </p:sp>
      <p:sp>
        <p:nvSpPr>
          <p:cNvPr id="19" name="Zástupný symbol pro text 17"/>
          <p:cNvSpPr>
            <a:spLocks noGrp="1"/>
          </p:cNvSpPr>
          <p:nvPr>
            <p:ph type="body" sz="quarter" idx="15" hasCustomPrompt="1"/>
          </p:nvPr>
        </p:nvSpPr>
        <p:spPr>
          <a:xfrm>
            <a:off x="683568" y="3788753"/>
            <a:ext cx="3888432" cy="360362"/>
          </a:xfrm>
        </p:spPr>
        <p:txBody>
          <a:bodyPr>
            <a:noAutofit/>
          </a:bodyPr>
          <a:lstStyle>
            <a:lvl1pPr marL="0" indent="0" algn="l">
              <a:buNone/>
              <a:defRPr sz="2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Datum</a:t>
            </a:r>
          </a:p>
        </p:txBody>
      </p:sp>
      <p:sp>
        <p:nvSpPr>
          <p:cNvPr id="13" name="Obdélník 12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768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délník 23"/>
          <p:cNvSpPr/>
          <p:nvPr userDrawn="1"/>
        </p:nvSpPr>
        <p:spPr>
          <a:xfrm>
            <a:off x="0" y="0"/>
            <a:ext cx="9144000" cy="1332148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27" name="Nadpis 1"/>
          <p:cNvSpPr>
            <a:spLocks noGrp="1"/>
          </p:cNvSpPr>
          <p:nvPr>
            <p:ph type="ctrTitle"/>
          </p:nvPr>
        </p:nvSpPr>
        <p:spPr>
          <a:xfrm>
            <a:off x="685800" y="8586"/>
            <a:ext cx="7772400" cy="756118"/>
          </a:xfrm>
        </p:spPr>
        <p:txBody>
          <a:bodyPr/>
          <a:lstStyle>
            <a:lvl1pPr algn="l"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28" name="Podnadpis 2"/>
          <p:cNvSpPr>
            <a:spLocks noGrp="1"/>
          </p:cNvSpPr>
          <p:nvPr>
            <p:ph type="subTitle" idx="1"/>
          </p:nvPr>
        </p:nvSpPr>
        <p:spPr>
          <a:xfrm>
            <a:off x="971600" y="764704"/>
            <a:ext cx="7488832" cy="567444"/>
          </a:xfrm>
        </p:spPr>
        <p:txBody>
          <a:bodyPr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lze upravit styl předlohy.</a:t>
            </a:r>
          </a:p>
        </p:txBody>
      </p:sp>
      <p:sp>
        <p:nvSpPr>
          <p:cNvPr id="29" name="Zástupný symbol pro obrázek 7"/>
          <p:cNvSpPr>
            <a:spLocks noGrp="1"/>
          </p:cNvSpPr>
          <p:nvPr>
            <p:ph type="pic" sz="quarter" idx="13"/>
          </p:nvPr>
        </p:nvSpPr>
        <p:spPr>
          <a:xfrm>
            <a:off x="72000" y="1988840"/>
            <a:ext cx="9000000" cy="900000"/>
          </a:xfrm>
        </p:spPr>
        <p:txBody>
          <a:bodyPr/>
          <a:lstStyle>
            <a:lvl1pPr algn="l">
              <a:defRPr/>
            </a:lvl1pPr>
          </a:lstStyle>
          <a:p>
            <a:endParaRPr lang="cs-CZ" dirty="0"/>
          </a:p>
        </p:txBody>
      </p:sp>
      <p:sp>
        <p:nvSpPr>
          <p:cNvPr id="14" name="Obdélník 13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5" name="Přímá spojnice 14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 userDrawn="1"/>
        </p:nvCxnSpPr>
        <p:spPr>
          <a:xfrm>
            <a:off x="0" y="133214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61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rivka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 userDrawn="1"/>
        </p:nvSpPr>
        <p:spPr>
          <a:xfrm>
            <a:off x="0" y="116632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Obdélník 12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1" name="Přímá spojnice 10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ástupný symbol pro obrázek 7"/>
          <p:cNvSpPr>
            <a:spLocks noGrp="1"/>
          </p:cNvSpPr>
          <p:nvPr>
            <p:ph type="pic" sz="quarter" idx="13"/>
          </p:nvPr>
        </p:nvSpPr>
        <p:spPr>
          <a:xfrm>
            <a:off x="72000" y="908720"/>
            <a:ext cx="9000000" cy="900000"/>
          </a:xfrm>
        </p:spPr>
        <p:txBody>
          <a:bodyPr/>
          <a:lstStyle>
            <a:lvl1pPr algn="l">
              <a:defRPr/>
            </a:lvl1pPr>
          </a:lstStyle>
          <a:p>
            <a:endParaRPr lang="cs-CZ" dirty="0"/>
          </a:p>
        </p:txBody>
      </p:sp>
      <p:cxnSp>
        <p:nvCxnSpPr>
          <p:cNvPr id="16" name="Přímá spojnice 15"/>
          <p:cNvCxnSpPr/>
          <p:nvPr userDrawn="1"/>
        </p:nvCxnSpPr>
        <p:spPr>
          <a:xfrm>
            <a:off x="-9702" y="692696"/>
            <a:ext cx="91537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96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 userDrawn="1"/>
        </p:nvSpPr>
        <p:spPr>
          <a:xfrm>
            <a:off x="0" y="116632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Obdélník 12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1" name="Přímá spojnice 10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 userDrawn="1"/>
        </p:nvCxnSpPr>
        <p:spPr>
          <a:xfrm>
            <a:off x="-9702" y="692696"/>
            <a:ext cx="91537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574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/>
          <p:cNvSpPr/>
          <p:nvPr userDrawn="1"/>
        </p:nvSpPr>
        <p:spPr>
          <a:xfrm>
            <a:off x="0" y="116632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Obdélník 9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1" name="Přímá spojnice 10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 11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3" name="Přímá spojnice 12"/>
          <p:cNvCxnSpPr/>
          <p:nvPr userDrawn="1"/>
        </p:nvCxnSpPr>
        <p:spPr>
          <a:xfrm>
            <a:off x="-9702" y="116632"/>
            <a:ext cx="9144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 userDrawn="1"/>
        </p:nvCxnSpPr>
        <p:spPr>
          <a:xfrm>
            <a:off x="-9702" y="692696"/>
            <a:ext cx="91537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2049918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916832"/>
            <a:ext cx="4040188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916832"/>
            <a:ext cx="4041775" cy="4209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cxnSp>
        <p:nvCxnSpPr>
          <p:cNvPr id="13" name="Přímá spojnice 12"/>
          <p:cNvCxnSpPr/>
          <p:nvPr userDrawn="1"/>
        </p:nvCxnSpPr>
        <p:spPr>
          <a:xfrm>
            <a:off x="-9702" y="116632"/>
            <a:ext cx="9144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3"/>
          <p:cNvSpPr/>
          <p:nvPr userDrawn="1"/>
        </p:nvSpPr>
        <p:spPr>
          <a:xfrm>
            <a:off x="0" y="116632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-9702" y="692696"/>
            <a:ext cx="91537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21" name="Obdélník 20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22" name="Přímá spojnice 21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bdélník 22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24" name="Přímá spojnice 23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98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+obrazek_vpra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cxnSp>
        <p:nvCxnSpPr>
          <p:cNvPr id="13" name="Přímá spojnice 12"/>
          <p:cNvCxnSpPr/>
          <p:nvPr userDrawn="1"/>
        </p:nvCxnSpPr>
        <p:spPr>
          <a:xfrm>
            <a:off x="-9702" y="116632"/>
            <a:ext cx="9144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3"/>
          <p:cNvSpPr/>
          <p:nvPr userDrawn="1"/>
        </p:nvSpPr>
        <p:spPr>
          <a:xfrm>
            <a:off x="0" y="116632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-9702" y="692696"/>
            <a:ext cx="91537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ástupný symbol pro obrázek 17"/>
          <p:cNvSpPr>
            <a:spLocks noGrp="1"/>
          </p:cNvSpPr>
          <p:nvPr>
            <p:ph type="pic" sz="quarter" idx="13"/>
          </p:nvPr>
        </p:nvSpPr>
        <p:spPr>
          <a:xfrm>
            <a:off x="4643438" y="1268412"/>
            <a:ext cx="4043362" cy="4824883"/>
          </a:xfrm>
        </p:spPr>
        <p:txBody>
          <a:bodyPr/>
          <a:lstStyle/>
          <a:p>
            <a:endParaRPr lang="cs-CZ"/>
          </a:p>
        </p:txBody>
      </p:sp>
      <p:sp>
        <p:nvSpPr>
          <p:cNvPr id="21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15" name="Obdélník 14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9" name="Přímá spojnice 18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délník 19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22" name="Přímá spojnice 21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379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+obrázev_vle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44008" y="1268760"/>
            <a:ext cx="4038600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cxnSp>
        <p:nvCxnSpPr>
          <p:cNvPr id="13" name="Přímá spojnice 12"/>
          <p:cNvCxnSpPr/>
          <p:nvPr userDrawn="1"/>
        </p:nvCxnSpPr>
        <p:spPr>
          <a:xfrm>
            <a:off x="-9702" y="116632"/>
            <a:ext cx="9144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3"/>
          <p:cNvSpPr/>
          <p:nvPr userDrawn="1"/>
        </p:nvSpPr>
        <p:spPr>
          <a:xfrm>
            <a:off x="0" y="116632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-9702" y="692696"/>
            <a:ext cx="915370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ástupný symbol pro obrázek 17"/>
          <p:cNvSpPr>
            <a:spLocks noGrp="1"/>
          </p:cNvSpPr>
          <p:nvPr>
            <p:ph type="pic" sz="quarter" idx="13"/>
          </p:nvPr>
        </p:nvSpPr>
        <p:spPr>
          <a:xfrm>
            <a:off x="456630" y="1268412"/>
            <a:ext cx="4043362" cy="4824883"/>
          </a:xfrm>
        </p:spPr>
        <p:txBody>
          <a:bodyPr/>
          <a:lstStyle/>
          <a:p>
            <a:endParaRPr lang="cs-CZ"/>
          </a:p>
        </p:txBody>
      </p:sp>
      <p:sp>
        <p:nvSpPr>
          <p:cNvPr id="19" name="Nadpis 1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504056"/>
          </a:xfrm>
        </p:spPr>
        <p:txBody>
          <a:bodyPr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15" name="Obdélník 14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20" name="Přímá spojnice 19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délník 20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22" name="Přímá spojnice 21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53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Obdélník 10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2" name="Přímá spojnice 11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délník 12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626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Obdélník 13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5" name="Přímá spojnice 14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bdélník 15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522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Obdélník 13"/>
          <p:cNvSpPr/>
          <p:nvPr userDrawn="1"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DBB1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5" name="Přímá spojnice 14"/>
          <p:cNvCxnSpPr/>
          <p:nvPr userDrawn="1"/>
        </p:nvCxnSpPr>
        <p:spPr>
          <a:xfrm>
            <a:off x="0" y="6741368"/>
            <a:ext cx="9144000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bdélník 15"/>
          <p:cNvSpPr/>
          <p:nvPr userDrawn="1"/>
        </p:nvSpPr>
        <p:spPr>
          <a:xfrm>
            <a:off x="0" y="0"/>
            <a:ext cx="9144000" cy="116632"/>
          </a:xfrm>
          <a:prstGeom prst="rect">
            <a:avLst/>
          </a:prstGeom>
          <a:solidFill>
            <a:srgbClr val="AE75F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2"/>
              </a:solidFill>
            </a:endParaRPr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-9702" y="116632"/>
            <a:ext cx="9153702" cy="0"/>
          </a:xfrm>
          <a:prstGeom prst="line">
            <a:avLst/>
          </a:prstGeom>
          <a:ln>
            <a:solidFill>
              <a:srgbClr val="5D26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23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7624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6273F-5DD5-4897-9A34-3ED133266920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7624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7624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F5659-ED45-4E89-801C-DE3F016F19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5524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61" r:id="rId4"/>
    <p:sldLayoutId id="2147483652" r:id="rId5"/>
    <p:sldLayoutId id="2147483653" r:id="rId6"/>
    <p:sldLayoutId id="2147483663" r:id="rId7"/>
    <p:sldLayoutId id="2147483664" r:id="rId8"/>
    <p:sldLayoutId id="2147483655" r:id="rId9"/>
    <p:sldLayoutId id="2147483656" r:id="rId10"/>
    <p:sldLayoutId id="214748365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bg1">
            <a:lumMod val="75000"/>
          </a:schemeClr>
        </a:buClr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gao4Ws7qLo&amp;list=PLNiFqog-i_36Kn9limcpwzLGeF-T2STZP&amp;index=18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VdscCWoppc" TargetMode="Externa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Porodnické operace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/>
              <a:t>MUDr. Magdalena Kučerová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16.12.2015</a:t>
            </a:r>
          </a:p>
        </p:txBody>
      </p:sp>
      <p:pic>
        <p:nvPicPr>
          <p:cNvPr id="7" name="Zástupný symbol pro obrázek 13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" b="3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75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Porodnické operace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Episiotomie</a:t>
            </a:r>
          </a:p>
          <a:p>
            <a:r>
              <a:rPr lang="cs-CZ" dirty="0"/>
              <a:t>Porodnické kleště</a:t>
            </a:r>
          </a:p>
          <a:p>
            <a:r>
              <a:rPr lang="cs-CZ" dirty="0" err="1"/>
              <a:t>Vakuumextrakce</a:t>
            </a:r>
            <a:endParaRPr lang="cs-CZ" dirty="0"/>
          </a:p>
          <a:p>
            <a:r>
              <a:rPr lang="cs-CZ" dirty="0"/>
              <a:t>Císařský řez</a:t>
            </a:r>
          </a:p>
        </p:txBody>
      </p:sp>
    </p:spTree>
    <p:extLst>
      <p:ext uri="{BB962C8B-B14F-4D97-AF65-F5344CB8AC3E}">
        <p14:creationId xmlns:p14="http://schemas.microsoft.com/office/powerpoint/2010/main" val="118280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Episiotomie</a:t>
            </a:r>
          </a:p>
        </p:txBody>
      </p:sp>
      <p:pic>
        <p:nvPicPr>
          <p:cNvPr id="9" name="Zástupný symbol pro obrázek 8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4" b="9254"/>
          <a:stretch>
            <a:fillRect/>
          </a:stretch>
        </p:blipFill>
        <p:spPr>
          <a:xfrm>
            <a:off x="1835150" y="1628775"/>
            <a:ext cx="5832475" cy="4752975"/>
          </a:xfrm>
        </p:spPr>
      </p:pic>
    </p:spTree>
    <p:extLst>
      <p:ext uri="{BB962C8B-B14F-4D97-AF65-F5344CB8AC3E}">
        <p14:creationId xmlns:p14="http://schemas.microsoft.com/office/powerpoint/2010/main" val="4263468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Episiotomie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Nejčastější porodnický výkon</a:t>
            </a:r>
          </a:p>
          <a:p>
            <a:r>
              <a:rPr lang="cs-CZ" dirty="0"/>
              <a:t>Častěji primipary – hrozící ruptura perinea</a:t>
            </a:r>
          </a:p>
          <a:p>
            <a:r>
              <a:rPr lang="cs-CZ" dirty="0"/>
              <a:t>Rigidní a zjizvené hráze</a:t>
            </a:r>
          </a:p>
          <a:p>
            <a:r>
              <a:rPr lang="cs-CZ" dirty="0"/>
              <a:t>Velký plod</a:t>
            </a:r>
          </a:p>
          <a:p>
            <a:r>
              <a:rPr lang="cs-CZ" dirty="0"/>
              <a:t>Nezralý plod</a:t>
            </a:r>
          </a:p>
          <a:p>
            <a:r>
              <a:rPr lang="cs-CZ" dirty="0"/>
              <a:t>PPKP</a:t>
            </a:r>
          </a:p>
          <a:p>
            <a:r>
              <a:rPr lang="cs-CZ" dirty="0" err="1"/>
              <a:t>Deflexní</a:t>
            </a:r>
            <a:r>
              <a:rPr lang="cs-CZ" dirty="0"/>
              <a:t> polohy</a:t>
            </a:r>
          </a:p>
          <a:p>
            <a:r>
              <a:rPr lang="cs-CZ" dirty="0"/>
              <a:t>Před vaginální operací </a:t>
            </a:r>
          </a:p>
        </p:txBody>
      </p:sp>
    </p:spTree>
    <p:extLst>
      <p:ext uri="{BB962C8B-B14F-4D97-AF65-F5344CB8AC3E}">
        <p14:creationId xmlns:p14="http://schemas.microsoft.com/office/powerpoint/2010/main" val="1974784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Episiotomie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Mediální</a:t>
            </a:r>
          </a:p>
          <a:p>
            <a:r>
              <a:rPr lang="cs-CZ" b="1" dirty="0" err="1"/>
              <a:t>Mediolaterální</a:t>
            </a:r>
            <a:endParaRPr lang="cs-CZ" b="1" dirty="0"/>
          </a:p>
          <a:p>
            <a:r>
              <a:rPr lang="cs-CZ" dirty="0"/>
              <a:t>Laterální</a:t>
            </a:r>
          </a:p>
          <a:p>
            <a:r>
              <a:rPr lang="cs-CZ" dirty="0"/>
              <a:t>Rozšířená laterální (</a:t>
            </a:r>
            <a:r>
              <a:rPr lang="cs-CZ" dirty="0" err="1"/>
              <a:t>Schuchardtův</a:t>
            </a:r>
            <a:r>
              <a:rPr lang="cs-CZ" dirty="0"/>
              <a:t> řez)</a:t>
            </a:r>
          </a:p>
        </p:txBody>
      </p:sp>
    </p:spTree>
    <p:extLst>
      <p:ext uri="{BB962C8B-B14F-4D97-AF65-F5344CB8AC3E}">
        <p14:creationId xmlns:p14="http://schemas.microsoft.com/office/powerpoint/2010/main" val="362547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060848"/>
            <a:ext cx="4038600" cy="3032115"/>
          </a:xfrm>
        </p:spPr>
      </p:pic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00808"/>
            <a:ext cx="3848100" cy="3482340"/>
          </a:xfrm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Episiotomie</a:t>
            </a:r>
          </a:p>
        </p:txBody>
      </p:sp>
    </p:spTree>
    <p:extLst>
      <p:ext uri="{BB962C8B-B14F-4D97-AF65-F5344CB8AC3E}">
        <p14:creationId xmlns:p14="http://schemas.microsoft.com/office/powerpoint/2010/main" val="416585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Episiotomie - technika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Při zcela rozepjaté hrázi na vrcholu kontrakce – není nutná </a:t>
            </a:r>
            <a:r>
              <a:rPr lang="cs-CZ" dirty="0" err="1"/>
              <a:t>lok.anestezie</a:t>
            </a:r>
            <a:endParaRPr lang="cs-CZ" dirty="0"/>
          </a:p>
          <a:p>
            <a:r>
              <a:rPr lang="cs-CZ" dirty="0"/>
              <a:t>Energicky mezi dvěma prsty druhé ruky</a:t>
            </a:r>
          </a:p>
          <a:p>
            <a:r>
              <a:rPr lang="cs-CZ" dirty="0"/>
              <a:t>Sutura po vrstvách vstřebatelnými vlákny</a:t>
            </a:r>
          </a:p>
          <a:p>
            <a:r>
              <a:rPr lang="cs-CZ" dirty="0"/>
              <a:t>Hojení 3 týdny</a:t>
            </a:r>
          </a:p>
          <a:p>
            <a:endParaRPr lang="cs-CZ" dirty="0"/>
          </a:p>
          <a:p>
            <a:r>
              <a:rPr lang="cs-CZ" dirty="0"/>
              <a:t>Komplikace: hematom, zánět, dehiscence</a:t>
            </a:r>
          </a:p>
          <a:p>
            <a:r>
              <a:rPr lang="cs-CZ" dirty="0"/>
              <a:t>Infiltrace lok. anestetikem vždy při </a:t>
            </a:r>
            <a:r>
              <a:rPr lang="cs-CZ" dirty="0" err="1"/>
              <a:t>nerozepjaté</a:t>
            </a:r>
            <a:r>
              <a:rPr lang="cs-CZ" dirty="0"/>
              <a:t> hrázi!</a:t>
            </a:r>
          </a:p>
        </p:txBody>
      </p:sp>
    </p:spTree>
    <p:extLst>
      <p:ext uri="{BB962C8B-B14F-4D97-AF65-F5344CB8AC3E}">
        <p14:creationId xmlns:p14="http://schemas.microsoft.com/office/powerpoint/2010/main" val="2117820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Obrat plodu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obrázek 3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7704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Obrat plodu zevními hmaty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Změna polohy plodu hmaty přes břišní stěnu do </a:t>
            </a:r>
            <a:r>
              <a:rPr lang="cs-CZ" dirty="0" err="1"/>
              <a:t>pphl</a:t>
            </a:r>
            <a:endParaRPr lang="cs-CZ" dirty="0"/>
          </a:p>
          <a:p>
            <a:r>
              <a:rPr lang="cs-CZ" dirty="0"/>
              <a:t>Podmínky: pohyblivý plod, prostorná malá pánev, dobrý stav matky a plodu, přesná znalost uložení plodu v děloze, dobře </a:t>
            </a:r>
            <a:r>
              <a:rPr lang="cs-CZ" dirty="0" err="1"/>
              <a:t>prohmatná</a:t>
            </a:r>
            <a:r>
              <a:rPr lang="cs-CZ" dirty="0"/>
              <a:t> břišní stěna</a:t>
            </a:r>
          </a:p>
          <a:p>
            <a:r>
              <a:rPr lang="cs-CZ" dirty="0"/>
              <a:t>CTG!</a:t>
            </a:r>
          </a:p>
        </p:txBody>
      </p:sp>
    </p:spTree>
    <p:extLst>
      <p:ext uri="{BB962C8B-B14F-4D97-AF65-F5344CB8AC3E}">
        <p14:creationId xmlns:p14="http://schemas.microsoft.com/office/powerpoint/2010/main" val="3605456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Obrat plodu vnitřními hmaty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Při stočení dvojčete B do příčné polohy </a:t>
            </a:r>
            <a:r>
              <a:rPr lang="cs-CZ"/>
              <a:t>po porodu A</a:t>
            </a:r>
            <a:endParaRPr lang="cs-CZ" dirty="0"/>
          </a:p>
          <a:p>
            <a:r>
              <a:rPr lang="cs-CZ" dirty="0"/>
              <a:t>Při příčně uloženém mrtvém plodu</a:t>
            </a:r>
          </a:p>
          <a:p>
            <a:endParaRPr lang="cs-CZ" dirty="0"/>
          </a:p>
          <a:p>
            <a:r>
              <a:rPr lang="cs-CZ" dirty="0"/>
              <a:t>Předchozí podmínky + zaniklá branka, dostatek VP, relaxace dělohy a břišní stěny v CA za </a:t>
            </a:r>
            <a:r>
              <a:rPr lang="cs-CZ" dirty="0" err="1"/>
              <a:t>tokolýzy</a:t>
            </a:r>
            <a:endParaRPr lang="cs-CZ" dirty="0"/>
          </a:p>
          <a:p>
            <a:r>
              <a:rPr lang="cs-CZ" dirty="0"/>
              <a:t>Stažení plodu za nožky, vybavení jako KP</a:t>
            </a:r>
          </a:p>
        </p:txBody>
      </p:sp>
    </p:spTree>
    <p:extLst>
      <p:ext uri="{BB962C8B-B14F-4D97-AF65-F5344CB8AC3E}">
        <p14:creationId xmlns:p14="http://schemas.microsoft.com/office/powerpoint/2010/main" val="242969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Forceps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Porodnické kleště</a:t>
            </a:r>
          </a:p>
        </p:txBody>
      </p:sp>
      <p:pic>
        <p:nvPicPr>
          <p:cNvPr id="6" name="Zástupný symbol pro obrázek 5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r="1671"/>
          <a:stretch>
            <a:fillRect/>
          </a:stretch>
        </p:blipFill>
        <p:spPr>
          <a:xfrm>
            <a:off x="1187450" y="1989138"/>
            <a:ext cx="6840538" cy="4535487"/>
          </a:xfrm>
        </p:spPr>
      </p:pic>
    </p:spTree>
    <p:extLst>
      <p:ext uri="{BB962C8B-B14F-4D97-AF65-F5344CB8AC3E}">
        <p14:creationId xmlns:p14="http://schemas.microsoft.com/office/powerpoint/2010/main" val="693882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Forceps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Zkřížené kleště</a:t>
            </a:r>
          </a:p>
          <a:p>
            <a:r>
              <a:rPr lang="cs-CZ" dirty="0"/>
              <a:t>Paralelní kleště</a:t>
            </a:r>
          </a:p>
          <a:p>
            <a:endParaRPr lang="cs-CZ" dirty="0"/>
          </a:p>
          <a:p>
            <a:r>
              <a:rPr lang="cs-CZ" dirty="0"/>
              <a:t>2 volné branže (kleštiny)</a:t>
            </a:r>
          </a:p>
          <a:p>
            <a:r>
              <a:rPr lang="cs-CZ" dirty="0"/>
              <a:t>Lžíce (přední a zadní žebro, okénko), zámek, hák (traktor), držadlo</a:t>
            </a:r>
          </a:p>
        </p:txBody>
      </p:sp>
    </p:spTree>
    <p:extLst>
      <p:ext uri="{BB962C8B-B14F-4D97-AF65-F5344CB8AC3E}">
        <p14:creationId xmlns:p14="http://schemas.microsoft.com/office/powerpoint/2010/main" val="97272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Zkřížené kleště</a:t>
            </a:r>
          </a:p>
          <a:p>
            <a:r>
              <a:rPr lang="cs-CZ" dirty="0"/>
              <a:t>Extrakce z východu</a:t>
            </a:r>
          </a:p>
          <a:p>
            <a:r>
              <a:rPr lang="cs-CZ" dirty="0"/>
              <a:t>Trakční 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050328"/>
            <a:ext cx="5554960" cy="2898952"/>
          </a:xfrm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Forceps</a:t>
            </a:r>
            <a:r>
              <a:rPr lang="cs-CZ" dirty="0"/>
              <a:t> </a:t>
            </a:r>
            <a:r>
              <a:rPr lang="cs-CZ" dirty="0" err="1"/>
              <a:t>Simpson</a:t>
            </a:r>
            <a:r>
              <a:rPr lang="cs-CZ" dirty="0"/>
              <a:t> (východové)</a:t>
            </a:r>
          </a:p>
        </p:txBody>
      </p:sp>
    </p:spTree>
    <p:extLst>
      <p:ext uri="{BB962C8B-B14F-4D97-AF65-F5344CB8AC3E}">
        <p14:creationId xmlns:p14="http://schemas.microsoft.com/office/powerpoint/2010/main" val="2737718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Modifikace </a:t>
            </a:r>
            <a:r>
              <a:rPr lang="cs-CZ" dirty="0" err="1"/>
              <a:t>Simpsona</a:t>
            </a:r>
            <a:r>
              <a:rPr lang="cs-CZ" dirty="0"/>
              <a:t>, robustnější, delší</a:t>
            </a:r>
          </a:p>
          <a:p>
            <a:r>
              <a:rPr lang="cs-CZ" dirty="0"/>
              <a:t>Extrakce z vyšších pánevních rovin</a:t>
            </a:r>
          </a:p>
          <a:p>
            <a:r>
              <a:rPr lang="cs-CZ" dirty="0"/>
              <a:t>Spojeny kovovou tyčinkou (indikátor)</a:t>
            </a:r>
          </a:p>
          <a:p>
            <a:r>
              <a:rPr lang="cs-CZ" dirty="0"/>
              <a:t>Nakládají se vždy do příčného průměru, hlavička může mezi branžemi rotovat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340768"/>
            <a:ext cx="3960439" cy="4464495"/>
          </a:xfrm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Breusovy</a:t>
            </a:r>
            <a:r>
              <a:rPr lang="cs-CZ" dirty="0"/>
              <a:t> kleště</a:t>
            </a:r>
          </a:p>
        </p:txBody>
      </p:sp>
    </p:spTree>
    <p:extLst>
      <p:ext uri="{BB962C8B-B14F-4D97-AF65-F5344CB8AC3E}">
        <p14:creationId xmlns:p14="http://schemas.microsoft.com/office/powerpoint/2010/main" val="3376201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7499176" cy="4857403"/>
          </a:xfrm>
        </p:spPr>
        <p:txBody>
          <a:bodyPr/>
          <a:lstStyle/>
          <a:p>
            <a:r>
              <a:rPr lang="cs-CZ" dirty="0"/>
              <a:t>Zkřížené, dlouhé, štíhlé, OSTRÉ</a:t>
            </a:r>
          </a:p>
          <a:p>
            <a:r>
              <a:rPr lang="cs-CZ" dirty="0"/>
              <a:t>Univerzální – i na deflexe, KP</a:t>
            </a:r>
          </a:p>
          <a:p>
            <a:r>
              <a:rPr lang="cs-CZ" dirty="0"/>
              <a:t>Nutno nasazovat vždy </a:t>
            </a:r>
            <a:r>
              <a:rPr lang="cs-CZ" dirty="0" err="1"/>
              <a:t>biparietálně</a:t>
            </a:r>
            <a:endParaRPr lang="cs-CZ" dirty="0"/>
          </a:p>
          <a:p>
            <a:r>
              <a:rPr lang="cs-CZ" dirty="0"/>
              <a:t>Rotační i trakční</a:t>
            </a:r>
          </a:p>
          <a:p>
            <a:r>
              <a:rPr lang="cs-CZ" dirty="0"/>
              <a:t>Vybavení z úžiny a šíře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149080"/>
            <a:ext cx="5046712" cy="1800200"/>
          </a:xfrm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Kjellandovy</a:t>
            </a:r>
            <a:r>
              <a:rPr lang="cs-CZ" dirty="0"/>
              <a:t> kleště</a:t>
            </a:r>
          </a:p>
        </p:txBody>
      </p:sp>
    </p:spTree>
    <p:extLst>
      <p:ext uri="{BB962C8B-B14F-4D97-AF65-F5344CB8AC3E}">
        <p14:creationId xmlns:p14="http://schemas.microsoft.com/office/powerpoint/2010/main" val="843839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Forceps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96752"/>
            <a:ext cx="5328592" cy="5328592"/>
          </a:xfrm>
        </p:spPr>
      </p:pic>
    </p:spTree>
    <p:extLst>
      <p:ext uri="{BB962C8B-B14F-4D97-AF65-F5344CB8AC3E}">
        <p14:creationId xmlns:p14="http://schemas.microsoft.com/office/powerpoint/2010/main" val="1986708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Forceps</a:t>
            </a:r>
            <a:r>
              <a:rPr lang="cs-CZ" dirty="0"/>
              <a:t> - podmínky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Prostorná pánev – vyloučení </a:t>
            </a:r>
            <a:r>
              <a:rPr lang="cs-CZ" dirty="0" err="1"/>
              <a:t>kefalopelv.nepoměru</a:t>
            </a:r>
            <a:endParaRPr lang="cs-CZ" dirty="0"/>
          </a:p>
          <a:p>
            <a:r>
              <a:rPr lang="cs-CZ" dirty="0"/>
              <a:t>Zašlá porodnická branka</a:t>
            </a:r>
          </a:p>
          <a:p>
            <a:r>
              <a:rPr lang="cs-CZ" dirty="0" err="1"/>
              <a:t>Odteklá</a:t>
            </a:r>
            <a:r>
              <a:rPr lang="cs-CZ" dirty="0"/>
              <a:t> plodová voda</a:t>
            </a:r>
          </a:p>
          <a:p>
            <a:r>
              <a:rPr lang="cs-CZ" dirty="0"/>
              <a:t>Hlavička plodu fixovaná nejméně v šíři</a:t>
            </a:r>
          </a:p>
          <a:p>
            <a:r>
              <a:rPr lang="cs-CZ" dirty="0"/>
              <a:t>Živý plod</a:t>
            </a:r>
          </a:p>
          <a:p>
            <a:endParaRPr lang="cs-CZ" dirty="0"/>
          </a:p>
          <a:p>
            <a:r>
              <a:rPr lang="cs-CZ" dirty="0"/>
              <a:t>Znalost uložení plodu a rozsahu porodního nádoru</a:t>
            </a:r>
          </a:p>
        </p:txBody>
      </p:sp>
    </p:spTree>
    <p:extLst>
      <p:ext uri="{BB962C8B-B14F-4D97-AF65-F5344CB8AC3E}">
        <p14:creationId xmlns:p14="http://schemas.microsoft.com/office/powerpoint/2010/main" val="3048457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Forceps</a:t>
            </a:r>
            <a:r>
              <a:rPr lang="cs-CZ" dirty="0"/>
              <a:t> - indikace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Rodička:</a:t>
            </a:r>
          </a:p>
          <a:p>
            <a:pPr lvl="1"/>
            <a:r>
              <a:rPr lang="cs-CZ" dirty="0"/>
              <a:t>Sekundárně slabé kontrakce</a:t>
            </a:r>
          </a:p>
          <a:p>
            <a:pPr lvl="1"/>
            <a:r>
              <a:rPr lang="cs-CZ" dirty="0"/>
              <a:t>Špatná funkce břišního lisu</a:t>
            </a:r>
          </a:p>
          <a:p>
            <a:pPr lvl="1"/>
            <a:r>
              <a:rPr lang="cs-CZ" dirty="0"/>
              <a:t>Vyčerpaná rodička</a:t>
            </a:r>
          </a:p>
          <a:p>
            <a:pPr lvl="1"/>
            <a:r>
              <a:rPr lang="cs-CZ" dirty="0"/>
              <a:t>Akutní stavy matky (</a:t>
            </a:r>
            <a:r>
              <a:rPr lang="cs-CZ" dirty="0" err="1"/>
              <a:t>preeklampsie</a:t>
            </a:r>
            <a:r>
              <a:rPr lang="cs-CZ" dirty="0"/>
              <a:t>, krvácení, bezvědomí..)</a:t>
            </a:r>
          </a:p>
          <a:p>
            <a:r>
              <a:rPr lang="cs-CZ" dirty="0"/>
              <a:t>Plod:</a:t>
            </a:r>
          </a:p>
          <a:p>
            <a:pPr lvl="1"/>
            <a:r>
              <a:rPr lang="cs-CZ" dirty="0"/>
              <a:t>Akutní hypoxie</a:t>
            </a:r>
          </a:p>
        </p:txBody>
      </p:sp>
    </p:spTree>
    <p:extLst>
      <p:ext uri="{BB962C8B-B14F-4D97-AF65-F5344CB8AC3E}">
        <p14:creationId xmlns:p14="http://schemas.microsoft.com/office/powerpoint/2010/main" val="815916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Forceps</a:t>
            </a:r>
            <a:r>
              <a:rPr lang="cs-CZ" dirty="0"/>
              <a:t> - technika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/>
              <a:t>Zavádění kleštin mimo kontrakci</a:t>
            </a:r>
          </a:p>
          <a:p>
            <a:r>
              <a:rPr lang="cs-CZ" dirty="0"/>
              <a:t>Trakce při kontrakci</a:t>
            </a:r>
          </a:p>
          <a:p>
            <a:r>
              <a:rPr lang="cs-CZ" dirty="0"/>
              <a:t>Vybavení ve směru porodního mechanismu hlavičky</a:t>
            </a:r>
          </a:p>
          <a:p>
            <a:endParaRPr lang="cs-CZ" dirty="0"/>
          </a:p>
          <a:p>
            <a:r>
              <a:rPr lang="cs-CZ" dirty="0"/>
              <a:t>Vycévkování, desinfekce, </a:t>
            </a:r>
            <a:r>
              <a:rPr lang="cs-CZ" dirty="0" err="1"/>
              <a:t>zarouškování</a:t>
            </a:r>
            <a:r>
              <a:rPr lang="cs-CZ" dirty="0"/>
              <a:t>, </a:t>
            </a:r>
            <a:r>
              <a:rPr lang="cs-CZ" dirty="0" err="1"/>
              <a:t>lok.anestezie</a:t>
            </a:r>
            <a:r>
              <a:rPr lang="cs-CZ" dirty="0"/>
              <a:t>, episiotomie</a:t>
            </a:r>
          </a:p>
          <a:p>
            <a:r>
              <a:rPr lang="cs-CZ" dirty="0"/>
              <a:t>Zavedení a naložení kleštin, uzavření, zkusmá trakce</a:t>
            </a:r>
          </a:p>
          <a:p>
            <a:r>
              <a:rPr lang="cs-CZ" dirty="0"/>
              <a:t>Trakce, sejmutí kleští</a:t>
            </a:r>
          </a:p>
          <a:p>
            <a:r>
              <a:rPr lang="cs-CZ" dirty="0"/>
              <a:t>Pečlivá revize porodních poranění</a:t>
            </a:r>
          </a:p>
        </p:txBody>
      </p:sp>
    </p:spTree>
    <p:extLst>
      <p:ext uri="{BB962C8B-B14F-4D97-AF65-F5344CB8AC3E}">
        <p14:creationId xmlns:p14="http://schemas.microsoft.com/office/powerpoint/2010/main" val="2428828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Forceps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https://www.youtube.com/watch?v=vgao4Ws7qLo&amp;list=PLNiFqog-i_36Kn9limcpwzLGeF-T2STZP&amp;index=18</a:t>
            </a:r>
            <a:endParaRPr lang="cs-CZ" dirty="0"/>
          </a:p>
          <a:p>
            <a:endParaRPr lang="cs-CZ" dirty="0"/>
          </a:p>
          <a:p>
            <a:r>
              <a:rPr lang="cs-CZ" dirty="0"/>
              <a:t>https://www.youtube.com/watch?v=y0J3W_W733w&amp;oref=https%3A%2F%2Fwww.youtube.com%2Fwatch%3Fv%3Dy0J3W_W733w&amp;has_verified=1</a:t>
            </a:r>
          </a:p>
        </p:txBody>
      </p:sp>
    </p:spTree>
    <p:extLst>
      <p:ext uri="{BB962C8B-B14F-4D97-AF65-F5344CB8AC3E}">
        <p14:creationId xmlns:p14="http://schemas.microsoft.com/office/powerpoint/2010/main" val="510638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Forceps</a:t>
            </a:r>
            <a:r>
              <a:rPr lang="cs-CZ" dirty="0"/>
              <a:t> - komplikace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Smeknutí kleští</a:t>
            </a:r>
          </a:p>
          <a:p>
            <a:r>
              <a:rPr lang="cs-CZ" dirty="0"/>
              <a:t>Poranění matky</a:t>
            </a:r>
          </a:p>
          <a:p>
            <a:r>
              <a:rPr lang="cs-CZ" dirty="0"/>
              <a:t>Poranění novorozence</a:t>
            </a:r>
          </a:p>
          <a:p>
            <a:endParaRPr lang="cs-CZ" dirty="0"/>
          </a:p>
          <a:p>
            <a:r>
              <a:rPr lang="cs-CZ" dirty="0"/>
              <a:t>Při nedodržení techniky nebo podmínek</a:t>
            </a:r>
          </a:p>
        </p:txBody>
      </p:sp>
    </p:spTree>
    <p:extLst>
      <p:ext uri="{BB962C8B-B14F-4D97-AF65-F5344CB8AC3E}">
        <p14:creationId xmlns:p14="http://schemas.microsoft.com/office/powerpoint/2010/main" val="1184799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Vakuumextrakce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rázek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" b="979"/>
          <a:stretch>
            <a:fillRect/>
          </a:stretch>
        </p:blipFill>
        <p:spPr>
          <a:xfrm>
            <a:off x="1475656" y="1844824"/>
            <a:ext cx="6480175" cy="4321175"/>
          </a:xfrm>
        </p:spPr>
      </p:pic>
    </p:spTree>
    <p:extLst>
      <p:ext uri="{BB962C8B-B14F-4D97-AF65-F5344CB8AC3E}">
        <p14:creationId xmlns:p14="http://schemas.microsoft.com/office/powerpoint/2010/main" val="1962187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VEX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Trakce pomocí podtlaku</a:t>
            </a:r>
          </a:p>
          <a:p>
            <a:r>
              <a:rPr lang="cs-CZ" dirty="0"/>
              <a:t>Podmínky stejné jako </a:t>
            </a:r>
            <a:r>
              <a:rPr lang="cs-CZ" dirty="0" err="1"/>
              <a:t>forceps</a:t>
            </a:r>
            <a:r>
              <a:rPr lang="cs-CZ" dirty="0"/>
              <a:t> + předpokládaná hmotnost plodu nad 2000 g (od 34.-36.tt)</a:t>
            </a:r>
          </a:p>
          <a:p>
            <a:r>
              <a:rPr lang="cs-CZ" dirty="0"/>
              <a:t>Indikace podobné, ale méně vhodné u akutní hypoxie (delší trvání výkonu), neužívá se u nezralých plodů</a:t>
            </a:r>
          </a:p>
          <a:p>
            <a:r>
              <a:rPr lang="cs-CZ" dirty="0"/>
              <a:t>Menší traumatizace tkání matky, snazší technika</a:t>
            </a:r>
          </a:p>
          <a:p>
            <a:r>
              <a:rPr lang="cs-CZ" dirty="0"/>
              <a:t>Častější sklouznutí, pouze trakční, </a:t>
            </a:r>
            <a:r>
              <a:rPr lang="cs-CZ" dirty="0" err="1"/>
              <a:t>kefalhematom</a:t>
            </a:r>
            <a:r>
              <a:rPr lang="cs-CZ" dirty="0"/>
              <a:t> při rychle vzniklém podtlaku</a:t>
            </a:r>
          </a:p>
          <a:p>
            <a:r>
              <a:rPr lang="cs-CZ" dirty="0"/>
              <a:t>Nesmí se nasadit na velkou fontanelu</a:t>
            </a:r>
          </a:p>
        </p:txBody>
      </p:sp>
    </p:spTree>
    <p:extLst>
      <p:ext uri="{BB962C8B-B14F-4D97-AF65-F5344CB8AC3E}">
        <p14:creationId xmlns:p14="http://schemas.microsoft.com/office/powerpoint/2010/main" val="4239571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VEX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https://www.youtube.com/watch?v=wVdscCWoppc</a:t>
            </a:r>
            <a:endParaRPr lang="cs-CZ" dirty="0"/>
          </a:p>
          <a:p>
            <a:endParaRPr lang="cs-CZ" dirty="0"/>
          </a:p>
          <a:p>
            <a:r>
              <a:rPr lang="cs-CZ" dirty="0"/>
              <a:t>https://www.youtube.com/watch?v=bKs9GyZopEo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1798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Sectio</a:t>
            </a:r>
            <a:r>
              <a:rPr lang="cs-CZ" dirty="0"/>
              <a:t> </a:t>
            </a:r>
            <a:r>
              <a:rPr lang="cs-CZ" dirty="0" err="1"/>
              <a:t>Caesarea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Zástupný symbol pro obrázek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" b="1092"/>
          <a:stretch>
            <a:fillRect/>
          </a:stretch>
        </p:blipFill>
        <p:spPr>
          <a:xfrm>
            <a:off x="1116013" y="1844675"/>
            <a:ext cx="6769100" cy="4537075"/>
          </a:xfrm>
        </p:spPr>
      </p:pic>
    </p:spTree>
    <p:extLst>
      <p:ext uri="{BB962C8B-B14F-4D97-AF65-F5344CB8AC3E}">
        <p14:creationId xmlns:p14="http://schemas.microsoft.com/office/powerpoint/2010/main" val="21825577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Sectio</a:t>
            </a:r>
            <a:r>
              <a:rPr lang="cs-CZ" dirty="0"/>
              <a:t> </a:t>
            </a:r>
            <a:r>
              <a:rPr lang="cs-CZ" dirty="0" err="1"/>
              <a:t>Caesarea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Podmínky: velká část plodu nesmí být fixována v pánvi</a:t>
            </a:r>
          </a:p>
          <a:p>
            <a:endParaRPr lang="cs-CZ" dirty="0"/>
          </a:p>
          <a:p>
            <a:r>
              <a:rPr lang="cs-CZ" dirty="0"/>
              <a:t>Primární – plánovaný</a:t>
            </a:r>
          </a:p>
          <a:p>
            <a:r>
              <a:rPr lang="cs-CZ" dirty="0"/>
              <a:t>Akutní - neplánovaný</a:t>
            </a:r>
          </a:p>
          <a:p>
            <a:pPr marL="457200" lvl="1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4043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Sectio</a:t>
            </a:r>
            <a:r>
              <a:rPr lang="cs-CZ" dirty="0"/>
              <a:t> </a:t>
            </a:r>
            <a:r>
              <a:rPr lang="cs-CZ" dirty="0" err="1"/>
              <a:t>Caesarea</a:t>
            </a:r>
            <a:r>
              <a:rPr lang="cs-CZ" dirty="0"/>
              <a:t> – indikace 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Kefalopelvický</a:t>
            </a:r>
            <a:r>
              <a:rPr lang="cs-CZ" dirty="0"/>
              <a:t> nepoměr</a:t>
            </a:r>
          </a:p>
          <a:p>
            <a:r>
              <a:rPr lang="cs-CZ" dirty="0"/>
              <a:t>Vcestné překážky v porodních cestách</a:t>
            </a:r>
          </a:p>
          <a:p>
            <a:r>
              <a:rPr lang="cs-CZ" dirty="0"/>
              <a:t>Stavy po operacích dělohy a v malé pánvi</a:t>
            </a:r>
          </a:p>
          <a:p>
            <a:r>
              <a:rPr lang="cs-CZ" dirty="0"/>
              <a:t>Placenta </a:t>
            </a:r>
            <a:r>
              <a:rPr lang="cs-CZ" dirty="0" err="1"/>
              <a:t>praevia</a:t>
            </a:r>
            <a:endParaRPr lang="cs-CZ" dirty="0"/>
          </a:p>
          <a:p>
            <a:r>
              <a:rPr lang="cs-CZ" dirty="0"/>
              <a:t>Abrupce placenty</a:t>
            </a:r>
          </a:p>
          <a:p>
            <a:r>
              <a:rPr lang="cs-CZ" dirty="0"/>
              <a:t>Nezdařená indukce či provokace porodu</a:t>
            </a:r>
          </a:p>
          <a:p>
            <a:r>
              <a:rPr lang="cs-CZ" dirty="0"/>
              <a:t>Horečka při porodu</a:t>
            </a:r>
          </a:p>
          <a:p>
            <a:r>
              <a:rPr lang="cs-CZ" dirty="0"/>
              <a:t>Celková onemocnění plodu</a:t>
            </a:r>
          </a:p>
        </p:txBody>
      </p:sp>
    </p:spTree>
    <p:extLst>
      <p:ext uri="{BB962C8B-B14F-4D97-AF65-F5344CB8AC3E}">
        <p14:creationId xmlns:p14="http://schemas.microsoft.com/office/powerpoint/2010/main" val="2171701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Sectio</a:t>
            </a:r>
            <a:r>
              <a:rPr lang="cs-CZ" dirty="0"/>
              <a:t> </a:t>
            </a:r>
            <a:r>
              <a:rPr lang="cs-CZ" dirty="0" err="1"/>
              <a:t>Caesarea</a:t>
            </a:r>
            <a:r>
              <a:rPr lang="cs-CZ" dirty="0"/>
              <a:t> – indikace II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Nepravidelné uložení plodu</a:t>
            </a:r>
          </a:p>
          <a:p>
            <a:r>
              <a:rPr lang="cs-CZ" dirty="0"/>
              <a:t>PPKP</a:t>
            </a:r>
          </a:p>
          <a:p>
            <a:r>
              <a:rPr lang="cs-CZ" dirty="0"/>
              <a:t>Akutní a chronická tíseň plodu</a:t>
            </a:r>
          </a:p>
          <a:p>
            <a:r>
              <a:rPr lang="cs-CZ" dirty="0"/>
              <a:t>Naléhání a výhřez pupečníku</a:t>
            </a:r>
          </a:p>
          <a:p>
            <a:r>
              <a:rPr lang="cs-CZ" dirty="0"/>
              <a:t>Herpes </a:t>
            </a:r>
            <a:r>
              <a:rPr lang="cs-CZ" dirty="0" err="1"/>
              <a:t>genitalis</a:t>
            </a:r>
            <a:endParaRPr lang="cs-CZ" dirty="0"/>
          </a:p>
          <a:p>
            <a:r>
              <a:rPr lang="cs-CZ" dirty="0"/>
              <a:t>Vícečetné těhotenství</a:t>
            </a:r>
          </a:p>
          <a:p>
            <a:r>
              <a:rPr lang="cs-CZ" dirty="0"/>
              <a:t>Žena umírající a mrtvá</a:t>
            </a:r>
          </a:p>
        </p:txBody>
      </p:sp>
    </p:spTree>
    <p:extLst>
      <p:ext uri="{BB962C8B-B14F-4D97-AF65-F5344CB8AC3E}">
        <p14:creationId xmlns:p14="http://schemas.microsoft.com/office/powerpoint/2010/main" val="1250927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5148064" cy="3528392"/>
          </a:xfrm>
        </p:spPr>
      </p:pic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5220072" y="1124744"/>
            <a:ext cx="3816424" cy="4857403"/>
          </a:xfrm>
        </p:spPr>
        <p:txBody>
          <a:bodyPr/>
          <a:lstStyle/>
          <a:p>
            <a:r>
              <a:rPr lang="cs-CZ" dirty="0" err="1"/>
              <a:t>Laparotomia</a:t>
            </a:r>
            <a:r>
              <a:rPr lang="cs-CZ" dirty="0"/>
              <a:t> </a:t>
            </a:r>
            <a:r>
              <a:rPr lang="cs-CZ" dirty="0" err="1"/>
              <a:t>secundum</a:t>
            </a:r>
            <a:r>
              <a:rPr lang="cs-CZ" dirty="0"/>
              <a:t> </a:t>
            </a:r>
            <a:r>
              <a:rPr lang="cs-CZ" dirty="0" err="1"/>
              <a:t>Pfannenstiel</a:t>
            </a:r>
            <a:r>
              <a:rPr lang="cs-CZ" dirty="0"/>
              <a:t> </a:t>
            </a:r>
          </a:p>
          <a:p>
            <a:r>
              <a:rPr lang="cs-CZ" dirty="0"/>
              <a:t>Dolní střední laparotomie</a:t>
            </a: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Laparotomie</a:t>
            </a:r>
          </a:p>
        </p:txBody>
      </p:sp>
    </p:spTree>
    <p:extLst>
      <p:ext uri="{BB962C8B-B14F-4D97-AF65-F5344CB8AC3E}">
        <p14:creationId xmlns:p14="http://schemas.microsoft.com/office/powerpoint/2010/main" val="4095948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err="1"/>
              <a:t>Supracervikální</a:t>
            </a:r>
            <a:r>
              <a:rPr lang="cs-CZ" dirty="0"/>
              <a:t> </a:t>
            </a:r>
            <a:r>
              <a:rPr lang="cs-CZ" dirty="0" err="1"/>
              <a:t>Geppertův</a:t>
            </a:r>
            <a:r>
              <a:rPr lang="cs-CZ" dirty="0"/>
              <a:t> řez (U-řez)</a:t>
            </a:r>
          </a:p>
          <a:p>
            <a:r>
              <a:rPr lang="cs-CZ" dirty="0"/>
              <a:t>Zvýšený U-řez</a:t>
            </a:r>
          </a:p>
          <a:p>
            <a:r>
              <a:rPr lang="cs-CZ" dirty="0"/>
              <a:t>T-řez</a:t>
            </a:r>
          </a:p>
          <a:p>
            <a:r>
              <a:rPr lang="cs-CZ" dirty="0"/>
              <a:t>Korporální řez</a:t>
            </a:r>
          </a:p>
          <a:p>
            <a:r>
              <a:rPr lang="cs-CZ" dirty="0" err="1"/>
              <a:t>Transfundální</a:t>
            </a:r>
            <a:r>
              <a:rPr lang="cs-CZ" dirty="0"/>
              <a:t> řez</a:t>
            </a: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Hysterotomie</a:t>
            </a:r>
          </a:p>
        </p:txBody>
      </p:sp>
      <p:pic>
        <p:nvPicPr>
          <p:cNvPr id="9" name="Zástupný symbol pro obsah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3672408" cy="4248472"/>
          </a:xfrm>
        </p:spPr>
      </p:pic>
    </p:spTree>
    <p:extLst>
      <p:ext uri="{BB962C8B-B14F-4D97-AF65-F5344CB8AC3E}">
        <p14:creationId xmlns:p14="http://schemas.microsoft.com/office/powerpoint/2010/main" val="31900173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Sectio</a:t>
            </a:r>
            <a:r>
              <a:rPr lang="cs-CZ" dirty="0"/>
              <a:t> </a:t>
            </a:r>
            <a:r>
              <a:rPr lang="cs-CZ" dirty="0" err="1"/>
              <a:t>Caesarea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https://www.youtube.com/watch?v=YIw-FnRsUlU&amp;oref=https%3A%2F%2Fwww.youtube.com%2Fwatch%3Fv%3DYIw-FnRsUlU&amp;has_verified=1</a:t>
            </a:r>
          </a:p>
        </p:txBody>
      </p:sp>
    </p:spTree>
    <p:extLst>
      <p:ext uri="{BB962C8B-B14F-4D97-AF65-F5344CB8AC3E}">
        <p14:creationId xmlns:p14="http://schemas.microsoft.com/office/powerpoint/2010/main" val="2571448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Sectio</a:t>
            </a:r>
            <a:r>
              <a:rPr lang="cs-CZ" dirty="0"/>
              <a:t> </a:t>
            </a:r>
            <a:r>
              <a:rPr lang="cs-CZ" dirty="0" err="1"/>
              <a:t>Caesarea</a:t>
            </a:r>
            <a:r>
              <a:rPr lang="cs-CZ" dirty="0"/>
              <a:t> - komplikace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Při výkonu</a:t>
            </a:r>
          </a:p>
          <a:p>
            <a:pPr lvl="1"/>
            <a:r>
              <a:rPr lang="cs-CZ" dirty="0"/>
              <a:t>Krvácení</a:t>
            </a:r>
          </a:p>
          <a:p>
            <a:pPr lvl="1"/>
            <a:r>
              <a:rPr lang="cs-CZ" dirty="0"/>
              <a:t>Obtížné vybavení plodu</a:t>
            </a:r>
          </a:p>
          <a:p>
            <a:pPr lvl="1"/>
            <a:r>
              <a:rPr lang="cs-CZ" dirty="0"/>
              <a:t>Poranění tkání a orgánů</a:t>
            </a:r>
          </a:p>
          <a:p>
            <a:pPr lvl="1"/>
            <a:r>
              <a:rPr lang="cs-CZ" dirty="0"/>
              <a:t>Poranění plodu skalpelem</a:t>
            </a:r>
          </a:p>
          <a:p>
            <a:r>
              <a:rPr lang="cs-CZ" dirty="0"/>
              <a:t>Po výkonu</a:t>
            </a:r>
          </a:p>
          <a:p>
            <a:pPr lvl="1"/>
            <a:r>
              <a:rPr lang="cs-CZ" dirty="0"/>
              <a:t>Infekce</a:t>
            </a:r>
          </a:p>
          <a:p>
            <a:pPr lvl="1"/>
            <a:r>
              <a:rPr lang="cs-CZ" dirty="0"/>
              <a:t>Trombóza</a:t>
            </a:r>
          </a:p>
          <a:p>
            <a:pPr lvl="1"/>
            <a:r>
              <a:rPr lang="cs-CZ" dirty="0"/>
              <a:t>Krvácení</a:t>
            </a:r>
          </a:p>
          <a:p>
            <a:pPr lvl="1"/>
            <a:r>
              <a:rPr lang="cs-CZ" dirty="0"/>
              <a:t>Dehiscence rány</a:t>
            </a:r>
          </a:p>
        </p:txBody>
      </p:sp>
    </p:spTree>
    <p:extLst>
      <p:ext uri="{BB962C8B-B14F-4D97-AF65-F5344CB8AC3E}">
        <p14:creationId xmlns:p14="http://schemas.microsoft.com/office/powerpoint/2010/main" val="38079302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Sectio</a:t>
            </a:r>
            <a:r>
              <a:rPr lang="cs-CZ" dirty="0"/>
              <a:t> </a:t>
            </a:r>
            <a:r>
              <a:rPr lang="cs-CZ" dirty="0" err="1"/>
              <a:t>Caesarea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Vedení porodu po císařském řezu</a:t>
            </a:r>
          </a:p>
          <a:p>
            <a:pPr lvl="1"/>
            <a:r>
              <a:rPr lang="cs-CZ" dirty="0"/>
              <a:t>Biometrie plodu, měření jizvy</a:t>
            </a:r>
          </a:p>
          <a:p>
            <a:pPr lvl="1"/>
            <a:r>
              <a:rPr lang="cs-CZ" dirty="0"/>
              <a:t>Komplikace prvního S.C.</a:t>
            </a:r>
          </a:p>
          <a:p>
            <a:pPr lvl="1"/>
            <a:r>
              <a:rPr lang="cs-CZ" dirty="0"/>
              <a:t>Sdružené indikace (</a:t>
            </a:r>
            <a:r>
              <a:rPr lang="cs-CZ" dirty="0" err="1"/>
              <a:t>gemini</a:t>
            </a:r>
            <a:r>
              <a:rPr lang="cs-CZ" dirty="0"/>
              <a:t>, PPKP)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Kontinuální CTG, informovat vedoucího služby, opatrná aplikace </a:t>
            </a:r>
            <a:r>
              <a:rPr lang="cs-CZ" dirty="0" err="1"/>
              <a:t>uterotonik</a:t>
            </a:r>
            <a:r>
              <a:rPr lang="cs-CZ" dirty="0"/>
              <a:t>, revize DDS (digitální a UZ) po porodu plodu</a:t>
            </a:r>
          </a:p>
        </p:txBody>
      </p:sp>
    </p:spTree>
    <p:extLst>
      <p:ext uri="{BB962C8B-B14F-4D97-AF65-F5344CB8AC3E}">
        <p14:creationId xmlns:p14="http://schemas.microsoft.com/office/powerpoint/2010/main" val="11462700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860648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pic>
        <p:nvPicPr>
          <p:cNvPr id="9" name="Zástupný symbol pro obrázek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" b="1603"/>
          <a:stretch>
            <a:fillRect/>
          </a:stretch>
        </p:blipFill>
        <p:spPr>
          <a:xfrm>
            <a:off x="683568" y="476672"/>
            <a:ext cx="7992566" cy="4464050"/>
          </a:xfrm>
        </p:spPr>
      </p:pic>
    </p:spTree>
    <p:extLst>
      <p:ext uri="{BB962C8B-B14F-4D97-AF65-F5344CB8AC3E}">
        <p14:creationId xmlns:p14="http://schemas.microsoft.com/office/powerpoint/2010/main" val="96006091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781</Words>
  <Application>Microsoft Macintosh PowerPoint</Application>
  <PresentationFormat>Předvádění na obrazovce (4:3)</PresentationFormat>
  <Paragraphs>167</Paragraphs>
  <Slides>34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9" baseType="lpstr">
      <vt:lpstr>Arial</vt:lpstr>
      <vt:lpstr>Arial Narrow</vt:lpstr>
      <vt:lpstr>Calibri</vt:lpstr>
      <vt:lpstr>Tahoma</vt:lpstr>
      <vt:lpstr>Motiv systému Office</vt:lpstr>
      <vt:lpstr>Porodnické operace</vt:lpstr>
      <vt:lpstr>Porodnické operace</vt:lpstr>
      <vt:lpstr>Episiotomie</vt:lpstr>
      <vt:lpstr>Episiotomie</vt:lpstr>
      <vt:lpstr>Episiotomie</vt:lpstr>
      <vt:lpstr>Episiotomie</vt:lpstr>
      <vt:lpstr>Episiotomie - technika</vt:lpstr>
      <vt:lpstr>Obrat plodu</vt:lpstr>
      <vt:lpstr>Obrat plodu zevními hmaty</vt:lpstr>
      <vt:lpstr>Obrat plodu vnitřními hmaty</vt:lpstr>
      <vt:lpstr>Forceps</vt:lpstr>
      <vt:lpstr>Forceps</vt:lpstr>
      <vt:lpstr>Forceps Simpson (východové)</vt:lpstr>
      <vt:lpstr>Breusovy kleště</vt:lpstr>
      <vt:lpstr>Kjellandovy kleště</vt:lpstr>
      <vt:lpstr>Forceps</vt:lpstr>
      <vt:lpstr>Forceps - podmínky</vt:lpstr>
      <vt:lpstr>Forceps - indikace</vt:lpstr>
      <vt:lpstr>Forceps - technika</vt:lpstr>
      <vt:lpstr>Forceps</vt:lpstr>
      <vt:lpstr>Forceps - komplikace</vt:lpstr>
      <vt:lpstr>Vakuumextrakce</vt:lpstr>
      <vt:lpstr>VEX</vt:lpstr>
      <vt:lpstr>VEX</vt:lpstr>
      <vt:lpstr>Sectio Caesarea</vt:lpstr>
      <vt:lpstr>Sectio Caesarea</vt:lpstr>
      <vt:lpstr>Sectio Caesarea – indikace I</vt:lpstr>
      <vt:lpstr>Sectio Caesarea – indikace II</vt:lpstr>
      <vt:lpstr>Laparotomie</vt:lpstr>
      <vt:lpstr>Hysterotomie</vt:lpstr>
      <vt:lpstr>Sectio Caesarea</vt:lpstr>
      <vt:lpstr>Sectio Caesarea - komplikace</vt:lpstr>
      <vt:lpstr>Sectio Caesarea</vt:lpstr>
      <vt:lpstr>Děkuji za pozornost</vt:lpstr>
    </vt:vector>
  </TitlesOfParts>
  <Company>Pražská energetika, a.s.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Kučera Lukáš</dc:creator>
  <cp:lastModifiedBy>Kristina Magdalena Waagnerová</cp:lastModifiedBy>
  <cp:revision>48</cp:revision>
  <dcterms:created xsi:type="dcterms:W3CDTF">2015-02-10T12:34:11Z</dcterms:created>
  <dcterms:modified xsi:type="dcterms:W3CDTF">2026-09-15T18:09:24Z</dcterms:modified>
</cp:coreProperties>
</file>