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2561D3-A08A-48F3-B14D-6A5C3430D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3350CB8-286F-4C44-8BC9-782A0EDF4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56D6101-319D-4EE1-BA95-00472C47A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25C1626-4AFA-4EE4-9581-58DE3F80D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2A1C02-2DA3-41BA-8516-6DE71798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351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395B5F-370C-4C3D-8A4C-0B7E2A6A1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ED0847-3704-474C-8548-8B89959BA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C32E99-D928-4CF3-AEC1-56530C23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3555D7-9636-41C8-8765-A986EE94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574B36-912E-401D-AFAB-14CA85A1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702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D23FCF-4AF8-4372-9696-5F3C2B3E1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E2BF0E-633C-4814-9D6E-BBD72BB9C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F9D3CD-DD35-4650-B57D-D8BE2E099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6DDA34-474A-4A94-A06F-060D9804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E84EF57-C9B1-47DC-BC37-0624D247E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515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AA26D4-F5B8-4C83-9EAC-0F8D0CA0E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4DCD68-B67D-4C30-BDB1-0E4088773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729B0CC-4A04-4CAE-ACE6-BAA234832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303880A-AFF1-430B-BDB8-3A9A3F73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8A39312-A973-45A0-ADA3-017AC5DDC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E3FD57-FE6D-4CFA-A9F0-844C084D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73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3D33ED-20C2-4A4D-B5A8-AA1519368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BE0263-3978-4610-B7AA-077428730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66A6AF2-8AB2-492B-A815-3DD0853DD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8E68683-108A-4DFB-BA86-152DC1221C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9D56AB2-8D9C-4416-BA2C-2C667D2D20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685AAF0-B98A-4853-8B29-6397AD0D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A98FEBD-74A6-48DD-9605-D716EE3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0BDDA23-BAB4-432E-95B1-C1D4C7FF1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514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1C19A-2684-4C53-BC5C-7F2352E4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29F6786-92F3-4E0C-B136-EB7BEA3F1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2A3F58C-FC2B-464F-A571-19948ACF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7B4D497-5D3A-43BC-A387-EAF65ACE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4922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C2CD88C-268A-4C1A-9407-7EC5B43AA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55F203A-5FBC-418D-A1EB-6BC7ABF3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95B71E-73DE-41BB-BD9F-E9A4C53E0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3967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827856-8ADB-4FCA-BFDB-25B22A759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CAA2AD-BBE6-483E-9D22-7217EEF6A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53E3195-DAB8-4F31-A698-667B06EC6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A5EE04-6434-4644-A88A-84891D52C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385B3AB-70B9-4EB3-ACC2-B79D5FFD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9681BF0-1928-452C-A9A4-2E7E1FC0C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8416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5D3C1D-9784-4237-B788-9BB5E09E8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B1978FD-21AB-4562-A1C2-71CB2915C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500155D-515E-490A-911B-7CB5EFA73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FFB03FA-9141-4BF0-8B28-83840498A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B3745AF-DB6A-43A7-AE2D-3B1A2CC43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2347EC-430F-48C7-92E6-CC64CD80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44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436324-ECE1-4F23-A532-5FD8BFC16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8C4DCEE-EB02-48EB-AD77-2F90C7422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41D73BD-C4FB-4BCD-940B-93E0CBE1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9F4A72-36CA-4B81-AD8E-C0D93664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73B0B6-1C58-40C8-9D31-5CCAB467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595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A122076-C937-499E-BF99-61CEC31E3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0542798-E5BC-43BD-A4F8-936A5B533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D9324E-F3CA-4EFB-89D7-E9A71187D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22385F1-CD75-4362-9D05-7D6938B94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773AE3-6D91-457D-AB60-8ADCDCCA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23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BB23096-5B36-42AA-B94F-416F2AE41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25B861C-E067-4D89-98DA-9BC8E61C2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D475EE-123A-480B-86D4-BC7283693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BDAFE-D517-4F09-BC4C-CC3B7FFB1F6D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C21E33-1668-4E34-A08E-C7CA7D809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0D6983-4A91-4B9D-9A3F-545D1D687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08260-6A14-4948-9EB9-F01976E6138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74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116CFA-3828-4841-A5AA-9F22BF421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8FEB89C-4EE0-4D24-A977-16D48D1E0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cs-CZ" sz="2800" i="1" dirty="0"/>
              <a:t>Teorie a praxe skupinové psychoterapie</a:t>
            </a:r>
            <a:r>
              <a:rPr lang="cs-CZ" sz="2800" dirty="0"/>
              <a:t>, Praha, Konfrontace 2001.</a:t>
            </a:r>
          </a:p>
          <a:p>
            <a:pPr lvl="0"/>
            <a:r>
              <a:rPr lang="cs-CZ" sz="2800" i="1" dirty="0"/>
              <a:t>Máma a smysl života</a:t>
            </a:r>
            <a:r>
              <a:rPr lang="cs-CZ" sz="2800" dirty="0"/>
              <a:t>, Praha, Portál 2002.</a:t>
            </a:r>
          </a:p>
          <a:p>
            <a:pPr lvl="0"/>
            <a:r>
              <a:rPr lang="cs-CZ" sz="2800" i="1" dirty="0"/>
              <a:t>Když Nietzsche plakal</a:t>
            </a:r>
            <a:r>
              <a:rPr lang="cs-CZ" sz="2800" dirty="0"/>
              <a:t>, Praha, Portál 2003.</a:t>
            </a:r>
          </a:p>
          <a:p>
            <a:pPr lvl="0"/>
            <a:r>
              <a:rPr lang="cs-CZ" sz="2800" i="1" dirty="0"/>
              <a:t>Láska a její kat</a:t>
            </a:r>
            <a:r>
              <a:rPr lang="cs-CZ" sz="2800" dirty="0"/>
              <a:t>, Praha, Portál 2004.</a:t>
            </a:r>
          </a:p>
          <a:p>
            <a:pPr lvl="0"/>
            <a:r>
              <a:rPr lang="cs-CZ" sz="2800" i="1" dirty="0"/>
              <a:t>Každý den o trochu blíž</a:t>
            </a:r>
            <a:r>
              <a:rPr lang="cs-CZ" sz="2800" dirty="0"/>
              <a:t>, Praha, Portál 2005.</a:t>
            </a:r>
          </a:p>
          <a:p>
            <a:pPr lvl="0"/>
            <a:r>
              <a:rPr lang="cs-CZ" sz="2800" i="1" dirty="0"/>
              <a:t>Lži na pohovce</a:t>
            </a:r>
            <a:r>
              <a:rPr lang="cs-CZ" sz="2800" dirty="0"/>
              <a:t>, Praha, Portál 2006.</a:t>
            </a:r>
          </a:p>
          <a:p>
            <a:pPr lvl="0"/>
            <a:r>
              <a:rPr lang="cs-CZ" sz="2800" i="1" dirty="0"/>
              <a:t>Existenciální psychoterapie</a:t>
            </a:r>
            <a:r>
              <a:rPr lang="cs-CZ" sz="2800" dirty="0"/>
              <a:t>, Praha, Portál 2006.</a:t>
            </a:r>
          </a:p>
          <a:p>
            <a:pPr lvl="0"/>
            <a:r>
              <a:rPr lang="cs-CZ" sz="2800" i="1" dirty="0"/>
              <a:t>Léčba Schopenhauerem</a:t>
            </a:r>
            <a:r>
              <a:rPr lang="cs-CZ" sz="2800" dirty="0"/>
              <a:t>, Praha, Portál 2010.</a:t>
            </a:r>
          </a:p>
          <a:p>
            <a:pPr lvl="0"/>
            <a:r>
              <a:rPr lang="cs-CZ" sz="2800" i="1" dirty="0"/>
              <a:t>Problém Spinoza</a:t>
            </a:r>
            <a:r>
              <a:rPr lang="cs-CZ" sz="2800" dirty="0"/>
              <a:t>, Praha, Portál 2012.</a:t>
            </a:r>
          </a:p>
          <a:p>
            <a:pPr lvl="0"/>
            <a:r>
              <a:rPr lang="cs-CZ" sz="2800" i="1" dirty="0"/>
              <a:t>Pohled do slunce. O překonávání strachu ze smrti</a:t>
            </a:r>
            <a:r>
              <a:rPr lang="cs-CZ" sz="2800" dirty="0"/>
              <a:t>, Praha, Portál 2012.</a:t>
            </a:r>
          </a:p>
          <a:p>
            <a:pPr lvl="0"/>
            <a:r>
              <a:rPr lang="cs-CZ" sz="2800" i="1" dirty="0"/>
              <a:t>Chvála psychoterapie</a:t>
            </a:r>
            <a:r>
              <a:rPr lang="cs-CZ" sz="2800" dirty="0"/>
              <a:t>, Praha, Portál 2012.</a:t>
            </a:r>
          </a:p>
          <a:p>
            <a:pPr lvl="0"/>
            <a:r>
              <a:rPr lang="cs-CZ" sz="2800" i="1" dirty="0"/>
              <a:t>Máma a smysl života</a:t>
            </a:r>
            <a:r>
              <a:rPr lang="cs-CZ" sz="2800" dirty="0"/>
              <a:t>, Praha, Portál 2014</a:t>
            </a:r>
          </a:p>
          <a:p>
            <a:pPr lvl="0"/>
            <a:r>
              <a:rPr lang="cs-CZ" sz="2800" i="1" dirty="0"/>
              <a:t>Hovory k sobě</a:t>
            </a:r>
            <a:r>
              <a:rPr lang="cs-CZ" sz="2800" dirty="0"/>
              <a:t>, Praha, Portál 2015</a:t>
            </a:r>
          </a:p>
          <a:p>
            <a:pPr lvl="0"/>
            <a:r>
              <a:rPr lang="cs-CZ" sz="2800" i="1" dirty="0"/>
              <a:t>Stávám se sám sebou</a:t>
            </a:r>
            <a:r>
              <a:rPr lang="cs-CZ" sz="2800" dirty="0"/>
              <a:t>, Praha, Portál 2018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7710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5EBD420-08AA-4751-841D-D8F678E45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F882161-E1AA-42B7-A115-F23E556A1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Miroslav Orel: Na Freuda nemám čas, doktore</a:t>
            </a:r>
          </a:p>
          <a:p>
            <a:r>
              <a:rPr lang="cs-CZ" dirty="0"/>
              <a:t>Miroslav Orel: A co řeknete teď, doktore</a:t>
            </a:r>
          </a:p>
          <a:p>
            <a:r>
              <a:rPr lang="cs-CZ" dirty="0"/>
              <a:t>V. </a:t>
            </a:r>
            <a:r>
              <a:rPr lang="cs-CZ" dirty="0" err="1"/>
              <a:t>Frankl</a:t>
            </a:r>
            <a:r>
              <a:rPr lang="cs-CZ" dirty="0"/>
              <a:t>: </a:t>
            </a:r>
            <a:r>
              <a:rPr lang="pt-BR" dirty="0"/>
              <a:t>A přesto říci životu ano </a:t>
            </a:r>
            <a:endParaRPr lang="cs-CZ" dirty="0"/>
          </a:p>
          <a:p>
            <a:r>
              <a:rPr lang="cs-CZ" dirty="0"/>
              <a:t>M. A. </a:t>
            </a:r>
            <a:r>
              <a:rPr lang="cs-CZ" dirty="0" err="1"/>
              <a:t>Ruiz</a:t>
            </a:r>
            <a:r>
              <a:rPr lang="cs-CZ" dirty="0"/>
              <a:t>: Čtyři dohody: Kniha moudrosti starých </a:t>
            </a:r>
            <a:r>
              <a:rPr lang="cs-CZ" dirty="0" err="1"/>
              <a:t>Toltéků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			    Pátá dohoda: </a:t>
            </a:r>
            <a:r>
              <a:rPr lang="cs-CZ" dirty="0" err="1"/>
              <a:t>Toltécká</a:t>
            </a:r>
            <a:r>
              <a:rPr lang="cs-CZ" dirty="0"/>
              <a:t> kniha moudrosti</a:t>
            </a:r>
          </a:p>
          <a:p>
            <a:r>
              <a:rPr lang="cs-CZ" dirty="0" err="1"/>
              <a:t>Bohjalian</a:t>
            </a:r>
            <a:r>
              <a:rPr lang="cs-CZ" dirty="0"/>
              <a:t>, CH.: Porodní báby</a:t>
            </a:r>
          </a:p>
          <a:p>
            <a:r>
              <a:rPr lang="cs-CZ" dirty="0" err="1"/>
              <a:t>Worth</a:t>
            </a:r>
            <a:r>
              <a:rPr lang="cs-CZ" dirty="0"/>
              <a:t>, J. : Zavolejte porodní sestřičky</a:t>
            </a:r>
          </a:p>
          <a:p>
            <a:r>
              <a:rPr lang="cs-CZ" dirty="0" err="1"/>
              <a:t>MCKay</a:t>
            </a:r>
            <a:r>
              <a:rPr lang="cs-CZ" dirty="0"/>
              <a:t>, A.: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Birth</a:t>
            </a:r>
            <a:r>
              <a:rPr lang="cs-CZ" dirty="0"/>
              <a:t> House</a:t>
            </a:r>
          </a:p>
          <a:p>
            <a:r>
              <a:rPr lang="cs-CZ" dirty="0" err="1"/>
              <a:t>Sacks</a:t>
            </a:r>
            <a:r>
              <a:rPr lang="cs-CZ" dirty="0"/>
              <a:t>, O.: Muž, který si spletl manželku s kloboukem</a:t>
            </a:r>
          </a:p>
          <a:p>
            <a:r>
              <a:rPr lang="cs-CZ" dirty="0" err="1"/>
              <a:t>Picoult</a:t>
            </a:r>
            <a:r>
              <a:rPr lang="cs-CZ" dirty="0"/>
              <a:t>, J.:  Křehké duše</a:t>
            </a:r>
          </a:p>
          <a:p>
            <a:r>
              <a:rPr lang="cs-CZ" dirty="0" err="1"/>
              <a:t>Kay</a:t>
            </a:r>
            <a:r>
              <a:rPr lang="cs-CZ" dirty="0"/>
              <a:t>, A.: Tohle bude bolet.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954190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</Words>
  <Application>Microsoft Office PowerPoint</Application>
  <PresentationFormat>Širokoúhlá obrazovka</PresentationFormat>
  <Paragraphs>25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</dc:creator>
  <cp:lastModifiedBy>ucitel</cp:lastModifiedBy>
  <cp:revision>1</cp:revision>
  <dcterms:created xsi:type="dcterms:W3CDTF">2026-09-14T14:24:51Z</dcterms:created>
  <dcterms:modified xsi:type="dcterms:W3CDTF">2026-09-14T14:25:03Z</dcterms:modified>
</cp:coreProperties>
</file>